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9C27-1CB6-48F2-95C7-4CF465D77AB9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AD253-D07C-46C6-AFAF-8B1C42DA12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9C27-1CB6-48F2-95C7-4CF465D77AB9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AD253-D07C-46C6-AFAF-8B1C42DA12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9C27-1CB6-48F2-95C7-4CF465D77AB9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AD253-D07C-46C6-AFAF-8B1C42DA12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9C27-1CB6-48F2-95C7-4CF465D77AB9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AD253-D07C-46C6-AFAF-8B1C42DA12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9C27-1CB6-48F2-95C7-4CF465D77AB9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83AD253-D07C-46C6-AFAF-8B1C42DA12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9C27-1CB6-48F2-95C7-4CF465D77AB9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AD253-D07C-46C6-AFAF-8B1C42DA12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9C27-1CB6-48F2-95C7-4CF465D77AB9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AD253-D07C-46C6-AFAF-8B1C42DA12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9C27-1CB6-48F2-95C7-4CF465D77AB9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AD253-D07C-46C6-AFAF-8B1C42DA12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9C27-1CB6-48F2-95C7-4CF465D77AB9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AD253-D07C-46C6-AFAF-8B1C42DA12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9C27-1CB6-48F2-95C7-4CF465D77AB9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AD253-D07C-46C6-AFAF-8B1C42DA12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9C27-1CB6-48F2-95C7-4CF465D77AB9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AD253-D07C-46C6-AFAF-8B1C42DA12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1CA9C27-1CB6-48F2-95C7-4CF465D77AB9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83AD253-D07C-46C6-AFAF-8B1C42DA12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609600"/>
            <a:ext cx="8458200" cy="54102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			SADBHAVNA COLLEGE OF</a:t>
            </a:r>
          </a:p>
          <a:p>
            <a:r>
              <a:rPr lang="en-US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                 EDUCATION FOR</a:t>
            </a:r>
          </a:p>
          <a:p>
            <a:r>
              <a:rPr lang="en-US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                    WOMEN, JALALDIWAL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            Subject: Understanding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 self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  Topic:     Schooling in national identity               	  development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Incharge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Ms.Manpreet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kaur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pic>
        <p:nvPicPr>
          <p:cNvPr id="4" name="Picture 6" descr="SADBHAVNA COLLEGE OF MANAGEMENT - LUDHIANA Photos, Images and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447800"/>
            <a:ext cx="2819400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609600"/>
            <a:ext cx="8153400" cy="5715000"/>
          </a:xfrm>
        </p:spPr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Meaning of National Identity</a:t>
            </a:r>
          </a:p>
          <a:p>
            <a:pPr algn="l"/>
            <a:r>
              <a:rPr lang="en-US" dirty="0" smtClean="0"/>
              <a:t>National identity is one’s identity or sense of belonging to one state or to one nation. It is the sense of a nation as a cohesive whole, as represented by distinctive traditions, culture, language and politics.</a:t>
            </a:r>
          </a:p>
          <a:p>
            <a:endParaRPr lang="en-US" dirty="0"/>
          </a:p>
        </p:txBody>
      </p:sp>
      <p:pic>
        <p:nvPicPr>
          <p:cNvPr id="8194" name="Picture 2" descr="AsEA 2017 Racial and Ethnic Identity Developme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0"/>
            <a:ext cx="3962400" cy="3048000"/>
          </a:xfrm>
          <a:prstGeom prst="rect">
            <a:avLst/>
          </a:prstGeom>
          <a:noFill/>
        </p:spPr>
      </p:pic>
      <p:pic>
        <p:nvPicPr>
          <p:cNvPr id="8196" name="Picture 4" descr="Cultural Perspective | The War in Ira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2400" y="3810000"/>
            <a:ext cx="5181600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57200"/>
            <a:ext cx="8077200" cy="5867400"/>
          </a:xfrm>
        </p:spPr>
        <p:txBody>
          <a:bodyPr/>
          <a:lstStyle/>
          <a:p>
            <a:r>
              <a:rPr lang="en-US" dirty="0" smtClean="0"/>
              <a:t>CHARACTERISTICS OF NATIONAL IDENTITY</a:t>
            </a:r>
          </a:p>
          <a:p>
            <a:pPr algn="l">
              <a:buFont typeface="Wingdings" pitchFamily="2" charset="2"/>
              <a:buChar char="§"/>
            </a:pPr>
            <a:r>
              <a:rPr lang="en-US" dirty="0" smtClean="0"/>
              <a:t>SELF-CATEGORIZATION : National identity requires the process of self- categorization and it involves both the identification of in- group (identification with one’s nation),and differentiation of out-groups(other nations).</a:t>
            </a:r>
            <a:endParaRPr lang="en-US" dirty="0"/>
          </a:p>
        </p:txBody>
      </p:sp>
      <p:pic>
        <p:nvPicPr>
          <p:cNvPr id="7170" name="Picture 2" descr="Social Categorization: Theory and Definition - Video &amp; Lesson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352800"/>
            <a:ext cx="8610600" cy="32956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457200"/>
            <a:ext cx="8534400" cy="60198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National identity as a collective phenomenon:</a:t>
            </a:r>
          </a:p>
          <a:p>
            <a:pPr algn="l"/>
            <a:r>
              <a:rPr lang="en-US" dirty="0" smtClean="0"/>
              <a:t>National identity can be thought as a collective product. Through socialization, system of beliefs, values, assumptions and expectations is transmitted to group members.</a:t>
            </a:r>
            <a:endParaRPr lang="en-US" dirty="0"/>
          </a:p>
        </p:txBody>
      </p:sp>
      <p:pic>
        <p:nvPicPr>
          <p:cNvPr id="6146" name="Picture 2" descr="The Concept of Collective Consciousness, Defin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971800"/>
            <a:ext cx="8382000" cy="365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algn="ctr">
              <a:buFont typeface="Wingdings" pitchFamily="2" charset="2"/>
              <a:buChar char="§"/>
            </a:pPr>
            <a:r>
              <a:rPr lang="en-US" dirty="0" smtClean="0"/>
              <a:t>National identity is a social phenomenon:</a:t>
            </a:r>
          </a:p>
          <a:p>
            <a:pPr>
              <a:buNone/>
            </a:pPr>
            <a:r>
              <a:rPr lang="en-US" dirty="0" smtClean="0"/>
              <a:t>	National identity, like other social identities, engenders positive emotions such as pride and love to one’s nation, and feeling of obligations toward other citizens.</a:t>
            </a:r>
            <a:endParaRPr lang="en-US" dirty="0"/>
          </a:p>
        </p:txBody>
      </p:sp>
      <p:pic>
        <p:nvPicPr>
          <p:cNvPr id="5122" name="Picture 2" descr="Social Phenomena: Definition &amp; Examples - Video &amp; Lesson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667000"/>
            <a:ext cx="8610600" cy="3962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1000"/>
            <a:ext cx="8305800" cy="6019800"/>
          </a:xfrm>
        </p:spPr>
        <p:txBody>
          <a:bodyPr/>
          <a:lstStyle/>
          <a:p>
            <a:pPr algn="l">
              <a:buFont typeface="Wingdings" pitchFamily="2" charset="2"/>
              <a:buChar char="§"/>
            </a:pPr>
            <a:r>
              <a:rPr lang="en-US" dirty="0" smtClean="0"/>
              <a:t>National identity elements:</a:t>
            </a:r>
          </a:p>
          <a:p>
            <a:pPr algn="l"/>
            <a:r>
              <a:rPr lang="en-US" dirty="0" smtClean="0"/>
              <a:t>National flag, national bird, national flower, national ID No.(</a:t>
            </a:r>
            <a:r>
              <a:rPr lang="en-US" dirty="0" err="1" smtClean="0"/>
              <a:t>Aadhaar</a:t>
            </a:r>
            <a:r>
              <a:rPr lang="en-US" dirty="0" smtClean="0"/>
              <a:t> card is unique ID card of every </a:t>
            </a:r>
            <a:r>
              <a:rPr lang="en-US" dirty="0" err="1" smtClean="0"/>
              <a:t>indian</a:t>
            </a:r>
            <a:r>
              <a:rPr lang="en-US" dirty="0" smtClean="0"/>
              <a:t> citizen).</a:t>
            </a:r>
            <a:endParaRPr lang="en-US" dirty="0"/>
          </a:p>
        </p:txBody>
      </p:sp>
      <p:pic>
        <p:nvPicPr>
          <p:cNvPr id="4098" name="Picture 2" descr="Download Aadhaar Card Duplicate Copy Online - Link aadhar card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667000"/>
            <a:ext cx="4038600" cy="3962400"/>
          </a:xfrm>
          <a:prstGeom prst="rect">
            <a:avLst/>
          </a:prstGeom>
          <a:noFill/>
        </p:spPr>
      </p:pic>
      <p:pic>
        <p:nvPicPr>
          <p:cNvPr id="4100" name="Picture 4" descr="National Identity Elements of Indi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67200" y="2667000"/>
            <a:ext cx="4572000" cy="39528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609600"/>
            <a:ext cx="8610600" cy="5791200"/>
          </a:xfrm>
        </p:spPr>
        <p:txBody>
          <a:bodyPr>
            <a:normAutofit/>
          </a:bodyPr>
          <a:lstStyle/>
          <a:p>
            <a:r>
              <a:rPr lang="en-US" dirty="0" smtClean="0"/>
              <a:t>SCHOOL AND ITS ROLE IN DEVELOPING NATIONAL IDENTITY</a:t>
            </a:r>
          </a:p>
          <a:p>
            <a:pPr algn="l">
              <a:buFont typeface="Wingdings" pitchFamily="2" charset="2"/>
              <a:buChar char="ü"/>
            </a:pPr>
            <a:r>
              <a:rPr lang="en-US" dirty="0" smtClean="0"/>
              <a:t>Feeling of patriotism</a:t>
            </a:r>
          </a:p>
          <a:p>
            <a:pPr algn="l">
              <a:buFont typeface="Wingdings" pitchFamily="2" charset="2"/>
              <a:buChar char="ü"/>
            </a:pPr>
            <a:r>
              <a:rPr lang="en-US" dirty="0" smtClean="0"/>
              <a:t>Ethnic  tolerance learned</a:t>
            </a:r>
          </a:p>
          <a:p>
            <a:pPr algn="l">
              <a:buFont typeface="Wingdings" pitchFamily="2" charset="2"/>
              <a:buChar char="ü"/>
            </a:pPr>
            <a:r>
              <a:rPr lang="en-US" dirty="0" smtClean="0"/>
              <a:t>Education provides the identity</a:t>
            </a:r>
          </a:p>
          <a:p>
            <a:pPr algn="l">
              <a:buFont typeface="Wingdings" pitchFamily="2" charset="2"/>
              <a:buChar char="ü"/>
            </a:pPr>
            <a:r>
              <a:rPr lang="en-US" dirty="0" smtClean="0"/>
              <a:t>Co-curricular Activities</a:t>
            </a:r>
          </a:p>
          <a:p>
            <a:pPr algn="l"/>
            <a:endParaRPr lang="en-US" sz="2400" dirty="0"/>
          </a:p>
        </p:txBody>
      </p:sp>
      <p:sp>
        <p:nvSpPr>
          <p:cNvPr id="3074" name="AutoShape 2" descr="Race &amp; Ethnicity | Teaching Toleranc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6" name="AutoShape 4" descr="Race &amp; Ethnicity | Teaching Toleranc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8" name="Picture 6" descr="Race &amp; Ethnicity | Teaching Toleranc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733800"/>
            <a:ext cx="8915400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CONCLUSION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r>
              <a:rPr lang="en-US" b="1" smtClean="0"/>
              <a:t>	</a:t>
            </a:r>
            <a:r>
              <a:rPr lang="en-US" sz="2800" b="1" smtClean="0"/>
              <a:t>THE </a:t>
            </a:r>
            <a:r>
              <a:rPr lang="en-US" sz="2800" b="1" dirty="0" smtClean="0"/>
              <a:t>TRANSACTION BETWEEN STUDENT AND SCHOOL IS THUS CONCEPTUALIZED IN TERM OF THE STUDENT’S SCHOOL EXPERIENCE(COMPOSED OF VARIOUS ASPECT: THE SCHOOL SELF- IMAGE, THE SCHOOL STRAEGIES, AND THE INTEGRATION IN THE PEER GROUP)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8000" dirty="0" smtClean="0"/>
          </a:p>
          <a:p>
            <a:pPr>
              <a:buNone/>
            </a:pPr>
            <a:r>
              <a:rPr lang="en-US" sz="8000" dirty="0" smtClean="0"/>
              <a:t>			THANKS</a:t>
            </a:r>
            <a:endParaRPr lang="en-US" sz="8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87</TotalTime>
  <Words>172</Words>
  <Application>Microsoft Office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Apex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42</cp:revision>
  <dcterms:created xsi:type="dcterms:W3CDTF">2020-08-26T05:18:56Z</dcterms:created>
  <dcterms:modified xsi:type="dcterms:W3CDTF">2020-12-05T06:58:01Z</dcterms:modified>
</cp:coreProperties>
</file>