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59" r:id="rId6"/>
    <p:sldId id="263"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3" d="100"/>
          <a:sy n="53" d="100"/>
        </p:scale>
        <p:origin x="-96" y="-3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0C51AE1-CF18-45C5-AD28-F7675B2286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CDFD50-CC5C-47B6-B0B0-AD37097CF7CC}" type="datetimeFigureOut">
              <a:rPr lang="en-US" smtClean="0"/>
              <a:pPr/>
              <a:t>12/5/2020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0C51AE1-CF18-45C5-AD28-F7675B2286EF}"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7CDFD50-CC5C-47B6-B0B0-AD37097CF7CC}" type="datetimeFigureOut">
              <a:rPr lang="en-US" smtClean="0"/>
              <a:pPr/>
              <a:t>12/5/2020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0C51AE1-CF18-45C5-AD28-F7675B2286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57200"/>
            <a:ext cx="8001000" cy="5791200"/>
          </a:xfrm>
        </p:spPr>
        <p:txBody>
          <a:bodyPr>
            <a:normAutofit/>
          </a:bodyPr>
          <a:lstStyle/>
          <a:p>
            <a:pPr algn="ctr"/>
            <a:r>
              <a:rPr lang="en-US" sz="2800" dirty="0" smtClean="0">
                <a:solidFill>
                  <a:schemeClr val="tx1"/>
                </a:solidFill>
              </a:rPr>
              <a:t>SADBHAVNA COLLEGE OF EDUCATION FOR WOMEN, JALALDIWAL</a:t>
            </a:r>
          </a:p>
          <a:p>
            <a:endParaRPr lang="en-US" sz="2800" dirty="0"/>
          </a:p>
        </p:txBody>
      </p:sp>
      <p:pic>
        <p:nvPicPr>
          <p:cNvPr id="4" name="Picture 6" descr="SADBHAVNA COLLEGE OF MANAGEMENT - LUDHIANA Photos, Images and ..."/>
          <p:cNvPicPr>
            <a:picLocks noChangeAspect="1" noChangeArrowheads="1"/>
          </p:cNvPicPr>
          <p:nvPr/>
        </p:nvPicPr>
        <p:blipFill>
          <a:blip r:embed="rId2"/>
          <a:srcRect/>
          <a:stretch>
            <a:fillRect/>
          </a:stretch>
        </p:blipFill>
        <p:spPr bwMode="auto">
          <a:xfrm>
            <a:off x="2590800" y="1752600"/>
            <a:ext cx="3810000" cy="2057400"/>
          </a:xfrm>
          <a:prstGeom prst="rect">
            <a:avLst/>
          </a:prstGeom>
          <a:noFill/>
        </p:spPr>
      </p:pic>
      <p:sp>
        <p:nvSpPr>
          <p:cNvPr id="6" name="Rectangle 5"/>
          <p:cNvSpPr/>
          <p:nvPr/>
        </p:nvSpPr>
        <p:spPr>
          <a:xfrm>
            <a:off x="685800" y="4267200"/>
            <a:ext cx="7467600" cy="2062103"/>
          </a:xfrm>
          <a:prstGeom prst="rect">
            <a:avLst/>
          </a:prstGeom>
        </p:spPr>
        <p:txBody>
          <a:bodyPr wrap="square">
            <a:spAutoFit/>
          </a:bodyPr>
          <a:lstStyle/>
          <a:p>
            <a:r>
              <a:rPr lang="en-US" sz="3200" dirty="0" smtClean="0"/>
              <a:t>Subject: Understanding the self</a:t>
            </a:r>
          </a:p>
          <a:p>
            <a:r>
              <a:rPr lang="en-US" sz="3200" dirty="0" smtClean="0"/>
              <a:t>Topic: Role of individual self in development of society. </a:t>
            </a:r>
          </a:p>
          <a:p>
            <a:r>
              <a:rPr lang="en-US" sz="3200" dirty="0" err="1" smtClean="0"/>
              <a:t>Incharge</a:t>
            </a:r>
            <a:r>
              <a:rPr lang="en-US" sz="3200" dirty="0" smtClean="0"/>
              <a:t>: Ms. </a:t>
            </a:r>
            <a:r>
              <a:rPr lang="en-US" sz="3200" dirty="0" err="1" smtClean="0"/>
              <a:t>Manpreet</a:t>
            </a:r>
            <a:r>
              <a:rPr lang="en-US" sz="3200" dirty="0" smtClean="0"/>
              <a:t> </a:t>
            </a:r>
            <a:r>
              <a:rPr lang="en-US" sz="3200" dirty="0" err="1" smtClean="0"/>
              <a:t>Kaur</a:t>
            </a:r>
            <a:endParaRPr lang="en-US" sz="3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457200"/>
            <a:ext cx="7696200" cy="5867400"/>
          </a:xfrm>
        </p:spPr>
        <p:txBody>
          <a:bodyPr>
            <a:normAutofit/>
          </a:bodyPr>
          <a:lstStyle/>
          <a:p>
            <a:endParaRPr lang="en-US" dirty="0" smtClean="0"/>
          </a:p>
          <a:p>
            <a:pPr algn="ctr"/>
            <a:r>
              <a:rPr lang="en-US" sz="3600" dirty="0" smtClean="0">
                <a:solidFill>
                  <a:schemeClr val="accent2">
                    <a:lumMod val="75000"/>
                  </a:schemeClr>
                </a:solidFill>
              </a:rPr>
              <a:t>INTRODUCTION</a:t>
            </a:r>
          </a:p>
          <a:p>
            <a:endParaRPr lang="en-US" dirty="0" smtClean="0"/>
          </a:p>
          <a:p>
            <a:pPr algn="l"/>
            <a:r>
              <a:rPr lang="en-US" sz="3200" dirty="0" smtClean="0">
                <a:solidFill>
                  <a:schemeClr val="accent2">
                    <a:lumMod val="75000"/>
                  </a:schemeClr>
                </a:solidFill>
              </a:rPr>
              <a:t>Man </a:t>
            </a:r>
            <a:r>
              <a:rPr lang="en-US" sz="3200" dirty="0">
                <a:solidFill>
                  <a:schemeClr val="accent2">
                    <a:lumMod val="75000"/>
                  </a:schemeClr>
                </a:solidFill>
              </a:rPr>
              <a:t>is a social animal. </a:t>
            </a:r>
            <a:r>
              <a:rPr lang="en-US" sz="3200" dirty="0" smtClean="0">
                <a:solidFill>
                  <a:schemeClr val="accent2">
                    <a:lumMod val="75000"/>
                  </a:schemeClr>
                </a:solidFill>
              </a:rPr>
              <a:t>It is well know that society consist of individuals. Individuals influence the society. </a:t>
            </a:r>
            <a:r>
              <a:rPr lang="en-US" sz="3200" dirty="0">
                <a:solidFill>
                  <a:schemeClr val="accent2">
                    <a:lumMod val="75000"/>
                  </a:schemeClr>
                </a:solidFill>
              </a:rPr>
              <a:t>Man needs society for his existence or survival. The human child depends on his parents and others for its survival and growth. </a:t>
            </a:r>
            <a:endParaRPr lang="en-US" sz="3200" dirty="0" smtClean="0">
              <a:solidFill>
                <a:schemeClr val="accent2">
                  <a:lumMod val="75000"/>
                </a:schemeClr>
              </a:solidFill>
            </a:endParaRPr>
          </a:p>
          <a:p>
            <a:endParaRPr lang="en-US" sz="3200" dirty="0">
              <a:solidFill>
                <a:schemeClr val="accent2">
                  <a:lumMod val="75000"/>
                </a:schemeClr>
              </a:solidFill>
            </a:endParaRPr>
          </a:p>
          <a:p>
            <a:endParaRPr lang="en-US" sz="3200"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961376" cy="5867400"/>
          </a:xfrm>
        </p:spPr>
        <p:txBody>
          <a:bodyPr/>
          <a:lstStyle/>
          <a:p>
            <a:endParaRPr lang="en-US" dirty="0"/>
          </a:p>
        </p:txBody>
      </p:sp>
      <p:pic>
        <p:nvPicPr>
          <p:cNvPr id="33794" name="Picture 2" descr="SELF DEVELOPMENT CLASSES | KARIZMATIC ACADEMY | SURAT"/>
          <p:cNvPicPr>
            <a:picLocks noChangeAspect="1" noChangeArrowheads="1"/>
          </p:cNvPicPr>
          <p:nvPr/>
        </p:nvPicPr>
        <p:blipFill>
          <a:blip r:embed="rId2"/>
          <a:srcRect/>
          <a:stretch>
            <a:fillRect/>
          </a:stretch>
        </p:blipFill>
        <p:spPr bwMode="auto">
          <a:xfrm>
            <a:off x="304800" y="381000"/>
            <a:ext cx="8458200" cy="5791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ctr">
              <a:buNone/>
            </a:pPr>
            <a:r>
              <a:rPr lang="en-US" sz="4000" dirty="0" smtClean="0"/>
              <a:t>DEVELOPMENT OF SELF</a:t>
            </a:r>
          </a:p>
          <a:p>
            <a:pPr algn="ctr">
              <a:buNone/>
            </a:pPr>
            <a:endParaRPr lang="en-US" dirty="0" smtClean="0"/>
          </a:p>
          <a:p>
            <a:pPr algn="ctr">
              <a:buNone/>
            </a:pPr>
            <a:endParaRPr lang="en-US" dirty="0" smtClean="0"/>
          </a:p>
          <a:p>
            <a:pPr algn="ctr">
              <a:buNone/>
            </a:pPr>
            <a:endParaRPr lang="en-US" dirty="0" smtClean="0"/>
          </a:p>
          <a:p>
            <a:pPr>
              <a:buFont typeface="Wingdings" pitchFamily="2" charset="2"/>
              <a:buChar char="v"/>
            </a:pPr>
            <a:r>
              <a:rPr lang="en-US" sz="5400" dirty="0" smtClean="0"/>
              <a:t>LANGUAGE</a:t>
            </a:r>
          </a:p>
          <a:p>
            <a:pPr>
              <a:buFont typeface="Wingdings" pitchFamily="2" charset="2"/>
              <a:buChar char="v"/>
            </a:pPr>
            <a:r>
              <a:rPr lang="en-US" sz="5400" dirty="0" smtClean="0"/>
              <a:t>PLAY</a:t>
            </a:r>
          </a:p>
          <a:p>
            <a:pPr>
              <a:buFont typeface="Wingdings" pitchFamily="2" charset="2"/>
              <a:buChar char="v"/>
            </a:pPr>
            <a:r>
              <a:rPr lang="en-US" sz="5400" dirty="0" smtClean="0"/>
              <a:t>GAMES</a:t>
            </a:r>
            <a:endParaRPr lang="en-US" sz="5400" dirty="0"/>
          </a:p>
        </p:txBody>
      </p:sp>
      <p:pic>
        <p:nvPicPr>
          <p:cNvPr id="17410" name="Picture 2" descr="personal development process - Self discovery and beyond"/>
          <p:cNvPicPr>
            <a:picLocks noChangeAspect="1" noChangeArrowheads="1"/>
          </p:cNvPicPr>
          <p:nvPr/>
        </p:nvPicPr>
        <p:blipFill>
          <a:blip r:embed="rId2"/>
          <a:srcRect/>
          <a:stretch>
            <a:fillRect/>
          </a:stretch>
        </p:blipFill>
        <p:spPr bwMode="auto">
          <a:xfrm>
            <a:off x="5257800" y="2438400"/>
            <a:ext cx="2971800" cy="30384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ctr">
              <a:buNone/>
            </a:pPr>
            <a:r>
              <a:rPr lang="en-US" dirty="0" smtClean="0"/>
              <a:t>NEED OF SOCIALIZATION IN SELF DEVELOPMENT</a:t>
            </a:r>
          </a:p>
          <a:p>
            <a:pPr>
              <a:buFont typeface="Wingdings" pitchFamily="2" charset="2"/>
              <a:buChar char="v"/>
            </a:pPr>
            <a:r>
              <a:rPr lang="en-US" dirty="0" smtClean="0"/>
              <a:t>Family and home</a:t>
            </a:r>
          </a:p>
          <a:p>
            <a:pPr>
              <a:buFont typeface="Wingdings" pitchFamily="2" charset="2"/>
              <a:buChar char="v"/>
            </a:pPr>
            <a:r>
              <a:rPr lang="en-US" dirty="0" smtClean="0"/>
              <a:t>Family is the </a:t>
            </a:r>
            <a:r>
              <a:rPr lang="en-US" dirty="0" err="1" smtClean="0"/>
              <a:t>conves</a:t>
            </a:r>
            <a:r>
              <a:rPr lang="en-US" dirty="0" smtClean="0"/>
              <a:t> of tradition</a:t>
            </a:r>
          </a:p>
          <a:p>
            <a:pPr>
              <a:buFont typeface="Wingdings" pitchFamily="2" charset="2"/>
              <a:buChar char="v"/>
            </a:pPr>
            <a:r>
              <a:rPr lang="en-US" dirty="0" smtClean="0"/>
              <a:t>Social control family</a:t>
            </a:r>
          </a:p>
          <a:p>
            <a:pPr>
              <a:buFont typeface="Wingdings" pitchFamily="2" charset="2"/>
              <a:buChar char="v"/>
            </a:pPr>
            <a:r>
              <a:rPr lang="en-US" dirty="0" err="1" smtClean="0"/>
              <a:t>Socical</a:t>
            </a:r>
            <a:r>
              <a:rPr lang="en-US" dirty="0" smtClean="0"/>
              <a:t> economic status the </a:t>
            </a:r>
            <a:r>
              <a:rPr lang="en-US" dirty="0" err="1" smtClean="0"/>
              <a:t>fanul</a:t>
            </a:r>
            <a:endParaRPr lang="en-US" dirty="0" smtClean="0"/>
          </a:p>
          <a:p>
            <a:pPr>
              <a:buFont typeface="Wingdings" pitchFamily="2" charset="2"/>
              <a:buChar char="v"/>
            </a:pPr>
            <a:r>
              <a:rPr lang="en-US" dirty="0" smtClean="0"/>
              <a:t>School</a:t>
            </a:r>
          </a:p>
          <a:p>
            <a:pPr>
              <a:buNone/>
            </a:pPr>
            <a:r>
              <a:rPr lang="en-US" sz="2400" dirty="0" smtClean="0"/>
              <a:t>a)Behaviour</a:t>
            </a:r>
          </a:p>
          <a:p>
            <a:pPr>
              <a:buNone/>
            </a:pPr>
            <a:r>
              <a:rPr lang="en-US" sz="2400" dirty="0" smtClean="0"/>
              <a:t>b)Intelligence self</a:t>
            </a:r>
          </a:p>
          <a:p>
            <a:pPr>
              <a:buNone/>
            </a:pPr>
            <a:r>
              <a:rPr lang="en-US" sz="2400" dirty="0" smtClean="0"/>
              <a:t>c)Development of citizenship</a:t>
            </a:r>
            <a:endParaRPr lang="en-US" sz="2400" dirty="0"/>
          </a:p>
        </p:txBody>
      </p:sp>
      <p:pic>
        <p:nvPicPr>
          <p:cNvPr id="16390" name="Picture 6" descr="ROLE OF COMMUNICATION IN SELF DEVELOPMENT"/>
          <p:cNvPicPr>
            <a:picLocks noChangeAspect="1" noChangeArrowheads="1"/>
          </p:cNvPicPr>
          <p:nvPr/>
        </p:nvPicPr>
        <p:blipFill>
          <a:blip r:embed="rId2"/>
          <a:srcRect/>
          <a:stretch>
            <a:fillRect/>
          </a:stretch>
        </p:blipFill>
        <p:spPr bwMode="auto">
          <a:xfrm>
            <a:off x="5181600" y="3200400"/>
            <a:ext cx="3498200" cy="2514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6096000"/>
          </a:xfrm>
        </p:spPr>
        <p:txBody>
          <a:bodyPr/>
          <a:lstStyle/>
          <a:p>
            <a:r>
              <a:rPr lang="en-US" dirty="0" smtClean="0"/>
              <a:t>Need of SOCIALIZATION</a:t>
            </a:r>
            <a:endParaRPr lang="en-US" dirty="0"/>
          </a:p>
        </p:txBody>
      </p:sp>
      <p:pic>
        <p:nvPicPr>
          <p:cNvPr id="4" name="Picture 4" descr="Society"/>
          <p:cNvPicPr>
            <a:picLocks noChangeAspect="1" noChangeArrowheads="1"/>
          </p:cNvPicPr>
          <p:nvPr/>
        </p:nvPicPr>
        <p:blipFill>
          <a:blip r:embed="rId2"/>
          <a:srcRect/>
          <a:stretch>
            <a:fillRect/>
          </a:stretch>
        </p:blipFill>
        <p:spPr bwMode="auto">
          <a:xfrm>
            <a:off x="762000" y="457200"/>
            <a:ext cx="7675346" cy="4953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ctr">
              <a:buNone/>
            </a:pPr>
            <a:r>
              <a:rPr lang="en-US" sz="3200" dirty="0" smtClean="0"/>
              <a:t>SELF IN THE DEVELOPMENT OF SOCIETY</a:t>
            </a:r>
          </a:p>
          <a:p>
            <a:pPr>
              <a:buNone/>
            </a:pPr>
            <a:endParaRPr lang="en-US" sz="3200" dirty="0" smtClean="0"/>
          </a:p>
          <a:p>
            <a:pPr>
              <a:buFont typeface="Wingdings" pitchFamily="2" charset="2"/>
              <a:buChar char="v"/>
            </a:pPr>
            <a:r>
              <a:rPr lang="en-US" sz="4000" dirty="0" smtClean="0"/>
              <a:t>Society importance </a:t>
            </a:r>
          </a:p>
          <a:p>
            <a:pPr>
              <a:buFont typeface="Wingdings" pitchFamily="2" charset="2"/>
              <a:buChar char="v"/>
            </a:pPr>
            <a:r>
              <a:rPr lang="en-US" sz="4000" dirty="0" err="1" smtClean="0"/>
              <a:t>Etiquetee</a:t>
            </a:r>
            <a:endParaRPr lang="en-US" sz="4000" dirty="0" smtClean="0"/>
          </a:p>
          <a:p>
            <a:pPr>
              <a:buFont typeface="Wingdings" pitchFamily="2" charset="2"/>
              <a:buChar char="v"/>
            </a:pPr>
            <a:r>
              <a:rPr lang="en-US" sz="4000" dirty="0" smtClean="0"/>
              <a:t>Discipline</a:t>
            </a:r>
          </a:p>
          <a:p>
            <a:pPr>
              <a:buFont typeface="Wingdings" pitchFamily="2" charset="2"/>
              <a:buChar char="v"/>
            </a:pPr>
            <a:r>
              <a:rPr lang="en-US" sz="4000" dirty="0" smtClean="0"/>
              <a:t>Spirituality</a:t>
            </a:r>
          </a:p>
          <a:p>
            <a:pPr>
              <a:buFont typeface="Wingdings" pitchFamily="2" charset="2"/>
              <a:buChar char="v"/>
            </a:pPr>
            <a:r>
              <a:rPr lang="en-US" sz="4000" dirty="0" smtClean="0"/>
              <a:t>Moral</a:t>
            </a:r>
            <a:endParaRPr lang="en-US" sz="4000" dirty="0"/>
          </a:p>
        </p:txBody>
      </p:sp>
      <p:pic>
        <p:nvPicPr>
          <p:cNvPr id="15362" name="Picture 2" descr="Values in Today's Society – Youth First"/>
          <p:cNvPicPr>
            <a:picLocks noChangeAspect="1" noChangeArrowheads="1"/>
          </p:cNvPicPr>
          <p:nvPr/>
        </p:nvPicPr>
        <p:blipFill>
          <a:blip r:embed="rId2"/>
          <a:srcRect/>
          <a:stretch>
            <a:fillRect/>
          </a:stretch>
        </p:blipFill>
        <p:spPr bwMode="auto">
          <a:xfrm>
            <a:off x="4267200" y="2590800"/>
            <a:ext cx="4191000" cy="32289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ctr">
              <a:buNone/>
            </a:pPr>
            <a:r>
              <a:rPr lang="en-US" dirty="0" smtClean="0"/>
              <a:t>CONCLUSION</a:t>
            </a:r>
          </a:p>
          <a:p>
            <a:pPr>
              <a:buNone/>
            </a:pPr>
            <a:endParaRPr lang="en-US" dirty="0" smtClean="0"/>
          </a:p>
          <a:p>
            <a:pPr>
              <a:buNone/>
            </a:pPr>
            <a:r>
              <a:rPr lang="en-US" dirty="0" smtClean="0"/>
              <a:t>    We still call it our society, but in real we don’t live in society. We prefer to live in small surroundings which we created from our own. It just consists of only family members for the safety and for warmth. So self especially the social self makes ones to understand the society.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endParaRPr lang="en-US" dirty="0" smtClean="0"/>
          </a:p>
          <a:p>
            <a:pPr>
              <a:buNone/>
            </a:pPr>
            <a:endParaRPr lang="en-US" dirty="0" smtClean="0"/>
          </a:p>
          <a:p>
            <a:pPr>
              <a:buNone/>
            </a:pPr>
            <a:endParaRPr lang="en-US" dirty="0" smtClean="0"/>
          </a:p>
          <a:p>
            <a:pPr>
              <a:buNone/>
            </a:pPr>
            <a:r>
              <a:rPr lang="en-US" dirty="0" smtClean="0"/>
              <a:t>							     			</a:t>
            </a:r>
            <a:r>
              <a:rPr lang="en-US" sz="6600" dirty="0" smtClean="0"/>
              <a:t>Thanking you</a:t>
            </a:r>
          </a:p>
          <a:p>
            <a:pPr>
              <a:buNone/>
            </a:pPr>
            <a:endParaRPr lang="en-US" sz="6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133</TotalTime>
  <Words>186</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Slide 1</vt:lpstr>
      <vt:lpstr>Slide 2</vt:lpstr>
      <vt:lpstr>Slide 3</vt:lpstr>
      <vt:lpstr>Slide 4</vt:lpstr>
      <vt:lpstr>Slide 5</vt:lpstr>
      <vt:lpstr>Need of SOCIALIZATION</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30</cp:revision>
  <dcterms:created xsi:type="dcterms:W3CDTF">2020-08-14T06:59:17Z</dcterms:created>
  <dcterms:modified xsi:type="dcterms:W3CDTF">2020-12-05T07:11:22Z</dcterms:modified>
</cp:coreProperties>
</file>