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6" r:id="rId2"/>
    <p:sldId id="257" r:id="rId3"/>
    <p:sldId id="263" r:id="rId4"/>
    <p:sldId id="258" r:id="rId5"/>
    <p:sldId id="259" r:id="rId6"/>
    <p:sldId id="264" r:id="rId7"/>
    <p:sldId id="260" r:id="rId8"/>
    <p:sldId id="265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EEEE12B-B362-4872-BEA2-C664C2182796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865DE04-5862-4FC5-9B92-7308F7FB27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E12B-B362-4872-BEA2-C664C2182796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DE04-5862-4FC5-9B92-7308F7FB27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EEEE12B-B362-4872-BEA2-C664C2182796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865DE04-5862-4FC5-9B92-7308F7FB27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E12B-B362-4872-BEA2-C664C2182796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865DE04-5862-4FC5-9B92-7308F7FB27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E12B-B362-4872-BEA2-C664C2182796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865DE04-5862-4FC5-9B92-7308F7FB27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EEEE12B-B362-4872-BEA2-C664C2182796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865DE04-5862-4FC5-9B92-7308F7FB27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EEEE12B-B362-4872-BEA2-C664C2182796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865DE04-5862-4FC5-9B92-7308F7FB27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E12B-B362-4872-BEA2-C664C2182796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865DE04-5862-4FC5-9B92-7308F7FB27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E12B-B362-4872-BEA2-C664C2182796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865DE04-5862-4FC5-9B92-7308F7FB27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E12B-B362-4872-BEA2-C664C2182796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865DE04-5862-4FC5-9B92-7308F7FB27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EEEE12B-B362-4872-BEA2-C664C2182796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865DE04-5862-4FC5-9B92-7308F7FB27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EEEE12B-B362-4872-BEA2-C664C2182796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865DE04-5862-4FC5-9B92-7308F7FB27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228600"/>
            <a:ext cx="8613648" cy="6324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SADBHAVNA COLLEGE OF EDUCATION FOR WOMEN, JALALDIWAL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6" descr="SADBHAVNA COLLEGE OF MANAGEMENT - LUDHIANA Photos, Images and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1752600"/>
            <a:ext cx="3810000" cy="20574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57200" y="4191000"/>
            <a:ext cx="8001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Subject: Understanding the self</a:t>
            </a:r>
          </a:p>
          <a:p>
            <a:r>
              <a:rPr lang="en-US" sz="3200" dirty="0" smtClean="0"/>
              <a:t>Topic: Factors Affecting Self-Identity(culture, Religion, &amp; Language) </a:t>
            </a:r>
          </a:p>
          <a:p>
            <a:r>
              <a:rPr lang="en-US" sz="3200" dirty="0" err="1" smtClean="0"/>
              <a:t>Incharge</a:t>
            </a:r>
            <a:r>
              <a:rPr lang="en-US" sz="3200" dirty="0" smtClean="0"/>
              <a:t>: Ms. </a:t>
            </a:r>
            <a:r>
              <a:rPr lang="en-US" sz="3200" dirty="0" err="1" smtClean="0"/>
              <a:t>Manpreet</a:t>
            </a:r>
            <a:r>
              <a:rPr lang="en-US" sz="3200" dirty="0" smtClean="0"/>
              <a:t> </a:t>
            </a:r>
            <a:r>
              <a:rPr lang="en-US" sz="3200" dirty="0" err="1" smtClean="0"/>
              <a:t>Kaur</a:t>
            </a:r>
            <a:endParaRPr lang="en-US" sz="32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8000" dirty="0" smtClean="0"/>
              <a:t>     Thanking You</a:t>
            </a:r>
            <a:endParaRPr lang="en-US" sz="8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04800"/>
            <a:ext cx="8229600" cy="60960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“CULTURE IS THAT COMPLEX WHICH INCLUDES ITEMS, BELIEFS, TRADITIONS, CUSTOMS AND ANY OTHER CAPACITY AND HABITS ACQUIRED BY MAN AS A MEMBER OF SOCIETY” </a:t>
            </a:r>
          </a:p>
          <a:p>
            <a:pPr algn="l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4400" y="990600"/>
            <a:ext cx="6781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CULTURE AND SELF-IDENTITY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2616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8" name="Picture 4" descr="Why | Identity, Culture &amp; Institutional Equity | Horace Man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28600"/>
            <a:ext cx="8229600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457200"/>
            <a:ext cx="8305800" cy="5867400"/>
          </a:xfrm>
        </p:spPr>
        <p:txBody>
          <a:bodyPr/>
          <a:lstStyle/>
          <a:p>
            <a:r>
              <a:rPr lang="en-US" dirty="0" smtClean="0"/>
              <a:t>Factors affecting self-identity: CULTURE</a:t>
            </a:r>
          </a:p>
          <a:p>
            <a:pPr algn="l"/>
            <a:endParaRPr lang="en-US" dirty="0" smtClean="0"/>
          </a:p>
          <a:p>
            <a:pPr algn="l">
              <a:buFont typeface="Wingdings" pitchFamily="2" charset="2"/>
              <a:buChar char="v"/>
            </a:pPr>
            <a:r>
              <a:rPr lang="en-US" dirty="0" smtClean="0"/>
              <a:t>Culture is social heritage and not a biological one.</a:t>
            </a:r>
          </a:p>
          <a:p>
            <a:pPr algn="l">
              <a:buFont typeface="Wingdings" pitchFamily="2" charset="2"/>
              <a:buChar char="v"/>
            </a:pPr>
            <a:r>
              <a:rPr lang="en-US" dirty="0" smtClean="0"/>
              <a:t>It is something organic.</a:t>
            </a:r>
          </a:p>
          <a:p>
            <a:pPr algn="l">
              <a:buFont typeface="Wingdings" pitchFamily="2" charset="2"/>
              <a:buChar char="v"/>
            </a:pPr>
            <a:r>
              <a:rPr lang="en-US" dirty="0" smtClean="0"/>
              <a:t>It changes as the society changes and the civilization changes. Every generation adds to it.</a:t>
            </a:r>
          </a:p>
          <a:p>
            <a:pPr algn="l">
              <a:buFont typeface="Wingdings" pitchFamily="2" charset="2"/>
              <a:buChar char="v"/>
            </a:pPr>
            <a:r>
              <a:rPr lang="en-US" dirty="0" smtClean="0"/>
              <a:t>It is idealistic. It stands for ideal norms of human behaviour.</a:t>
            </a:r>
          </a:p>
          <a:p>
            <a:pPr algn="l">
              <a:buFont typeface="Wingdings" pitchFamily="2" charset="2"/>
              <a:buChar char="v"/>
            </a:pPr>
            <a:r>
              <a:rPr lang="en-US" dirty="0"/>
              <a:t> </a:t>
            </a:r>
            <a:r>
              <a:rPr lang="en-US" dirty="0" smtClean="0"/>
              <a:t>it has dynamic quality.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04800"/>
            <a:ext cx="8077200" cy="6096000"/>
          </a:xfrm>
        </p:spPr>
        <p:txBody>
          <a:bodyPr>
            <a:normAutofit/>
          </a:bodyPr>
          <a:lstStyle/>
          <a:p>
            <a:r>
              <a:rPr lang="en-US" dirty="0" smtClean="0"/>
              <a:t>Factor involve in language identity </a:t>
            </a:r>
          </a:p>
          <a:p>
            <a:pPr algn="l"/>
            <a:endParaRPr lang="en-US" dirty="0"/>
          </a:p>
          <a:p>
            <a:pPr algn="l">
              <a:buFont typeface="Wingdings" pitchFamily="2" charset="2"/>
              <a:buChar char="§"/>
            </a:pPr>
            <a:r>
              <a:rPr lang="en-US" dirty="0" smtClean="0"/>
              <a:t>Language </a:t>
            </a:r>
            <a:r>
              <a:rPr lang="en-US" dirty="0"/>
              <a:t>is such a power concept because it has the ability to completely shape one’s 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personal identity</a:t>
            </a:r>
            <a:r>
              <a:rPr lang="en-US" b="1" dirty="0" smtClean="0">
                <a:solidFill>
                  <a:schemeClr val="bg2"/>
                </a:solidFill>
              </a:rPr>
              <a:t> </a:t>
            </a:r>
            <a:r>
              <a:rPr lang="en-US" dirty="0" smtClean="0"/>
              <a:t>. </a:t>
            </a:r>
            <a:r>
              <a:rPr lang="en-US" dirty="0"/>
              <a:t>The usage of words and phrases significantly impacts individuals’ thoughts and character/personal identity. Language is an extremely powerful tool that aids in building new relationships and experiences</a:t>
            </a:r>
            <a:r>
              <a:rPr lang="en-US" dirty="0" smtClean="0"/>
              <a:t>.</a:t>
            </a:r>
          </a:p>
          <a:p>
            <a:pPr algn="l">
              <a:buFont typeface="Wingdings" pitchFamily="2" charset="2"/>
              <a:buChar char="§"/>
            </a:pPr>
            <a:r>
              <a:rPr lang="en-US" dirty="0" smtClean="0"/>
              <a:t>Information development</a:t>
            </a:r>
          </a:p>
          <a:p>
            <a:pPr algn="l">
              <a:buFont typeface="Wingdings" pitchFamily="2" charset="2"/>
              <a:buChar char="§"/>
            </a:pPr>
            <a:r>
              <a:rPr lang="en-US" dirty="0" smtClean="0"/>
              <a:t>Self knowledge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81000"/>
            <a:ext cx="8458200" cy="60198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1506" name="Picture 2" descr="Graduate Student Research - Language and Identity from the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57200"/>
            <a:ext cx="8458200" cy="5867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0"/>
            <a:ext cx="8382000" cy="63246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3900" dirty="0" smtClean="0"/>
              <a:t>Factors involve in Religious Identity</a:t>
            </a:r>
          </a:p>
          <a:p>
            <a:endParaRPr lang="en-US" dirty="0" smtClean="0"/>
          </a:p>
          <a:p>
            <a:endParaRPr lang="en-US" dirty="0" smtClean="0"/>
          </a:p>
          <a:p>
            <a:pPr algn="l">
              <a:buFont typeface="Wingdings" pitchFamily="2" charset="2"/>
              <a:buChar char="§"/>
            </a:pPr>
            <a:r>
              <a:rPr lang="en-US" sz="3600" dirty="0" smtClean="0"/>
              <a:t>Gender differences affect religious identity</a:t>
            </a:r>
          </a:p>
          <a:p>
            <a:pPr algn="l">
              <a:buFont typeface="Wingdings" pitchFamily="2" charset="2"/>
              <a:buChar char="§"/>
            </a:pPr>
            <a:r>
              <a:rPr lang="en-US" sz="3600" dirty="0" smtClean="0"/>
              <a:t>Ethnic differences</a:t>
            </a:r>
          </a:p>
          <a:p>
            <a:pPr algn="l">
              <a:buFont typeface="Wingdings" pitchFamily="2" charset="2"/>
              <a:buChar char="§"/>
            </a:pPr>
            <a:r>
              <a:rPr lang="en-US" sz="3600" dirty="0" smtClean="0"/>
              <a:t>Community and religious identity</a:t>
            </a:r>
          </a:p>
          <a:p>
            <a:pPr algn="l">
              <a:buFont typeface="Wingdings" pitchFamily="2" charset="2"/>
              <a:buChar char="§"/>
            </a:pPr>
            <a:r>
              <a:rPr lang="en-US" sz="3600" dirty="0" smtClean="0"/>
              <a:t>Institutional factors</a:t>
            </a:r>
          </a:p>
          <a:p>
            <a:pPr algn="l">
              <a:buFont typeface="Wingdings" pitchFamily="2" charset="2"/>
              <a:buChar char="§"/>
            </a:pPr>
            <a:r>
              <a:rPr lang="en-US" sz="3600" dirty="0" smtClean="0"/>
              <a:t>Self concept</a:t>
            </a:r>
          </a:p>
          <a:p>
            <a:pPr algn="l">
              <a:buFont typeface="Wingdings" pitchFamily="2" charset="2"/>
              <a:buChar char="§"/>
            </a:pPr>
            <a:endParaRPr lang="en-US" dirty="0"/>
          </a:p>
          <a:p>
            <a:pPr algn="l">
              <a:buFont typeface="Wingdings" pitchFamily="2" charset="2"/>
              <a:buChar char="§"/>
            </a:pPr>
            <a:endParaRPr lang="en-US" dirty="0" smtClean="0"/>
          </a:p>
          <a:p>
            <a:pPr algn="l">
              <a:buFont typeface="Wingdings" pitchFamily="2" charset="2"/>
              <a:buChar char="§"/>
            </a:pPr>
            <a:endParaRPr lang="en-US" dirty="0"/>
          </a:p>
          <a:p>
            <a:pPr algn="l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8229600" cy="5943600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pic>
        <p:nvPicPr>
          <p:cNvPr id="22530" name="Picture 2" descr="IMRAD | Musings12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43400" y="762000"/>
            <a:ext cx="4114800" cy="5638800"/>
          </a:xfrm>
          <a:prstGeom prst="rect">
            <a:avLst/>
          </a:prstGeom>
          <a:noFill/>
        </p:spPr>
      </p:pic>
      <p:pic>
        <p:nvPicPr>
          <p:cNvPr id="22532" name="Picture 4" descr="Religion and cultural interact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1066800"/>
            <a:ext cx="3429000" cy="510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CONCLUSION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Culture, Religion, language has such a greater influence on an individual’s life contributing majorly to the self- concept of an individual. The influence might either be negative or positive depending on the type of factor that one has been brought up in.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151</TotalTime>
  <Words>162</Words>
  <Application>Microsoft Office PowerPoint</Application>
  <PresentationFormat>On-screen Show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Median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XTREME</cp:lastModifiedBy>
  <cp:revision>27</cp:revision>
  <dcterms:created xsi:type="dcterms:W3CDTF">2020-08-14T04:25:22Z</dcterms:created>
  <dcterms:modified xsi:type="dcterms:W3CDTF">2020-12-05T07:19:42Z</dcterms:modified>
</cp:coreProperties>
</file>