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3" d="100"/>
          <a:sy n="53" d="100"/>
        </p:scale>
        <p:origin x="-96" y="-3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2FD6594-DFBB-46B7-9834-5BF02501236F}" type="datetimeFigureOut">
              <a:rPr lang="en-US" smtClean="0"/>
              <a:pPr/>
              <a:t>12/5/2020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9D8CE7D-763F-40E8-B8C6-1081425E354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FD6594-DFBB-46B7-9834-5BF02501236F}"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8CE7D-763F-40E8-B8C6-1081425E35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FD6594-DFBB-46B7-9834-5BF02501236F}"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8CE7D-763F-40E8-B8C6-1081425E35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FD6594-DFBB-46B7-9834-5BF02501236F}"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8CE7D-763F-40E8-B8C6-1081425E35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2FD6594-DFBB-46B7-9834-5BF02501236F}"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8CE7D-763F-40E8-B8C6-1081425E354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FD6594-DFBB-46B7-9834-5BF02501236F}"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8CE7D-763F-40E8-B8C6-1081425E35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2FD6594-DFBB-46B7-9834-5BF02501236F}" type="datetimeFigureOut">
              <a:rPr lang="en-US" smtClean="0"/>
              <a:pPr/>
              <a:t>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D8CE7D-763F-40E8-B8C6-1081425E35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2FD6594-DFBB-46B7-9834-5BF02501236F}" type="datetimeFigureOut">
              <a:rPr lang="en-US" smtClean="0"/>
              <a:pPr/>
              <a:t>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D8CE7D-763F-40E8-B8C6-1081425E35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FD6594-DFBB-46B7-9834-5BF02501236F}" type="datetimeFigureOut">
              <a:rPr lang="en-US" smtClean="0"/>
              <a:pPr/>
              <a:t>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D8CE7D-763F-40E8-B8C6-1081425E35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FD6594-DFBB-46B7-9834-5BF02501236F}"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8CE7D-763F-40E8-B8C6-1081425E35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2FD6594-DFBB-46B7-9834-5BF02501236F}"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9D8CE7D-763F-40E8-B8C6-1081425E354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FD6594-DFBB-46B7-9834-5BF02501236F}" type="datetimeFigureOut">
              <a:rPr lang="en-US" smtClean="0"/>
              <a:pPr/>
              <a:t>12/5/2020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9D8CE7D-763F-40E8-B8C6-1081425E354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305800" cy="5943600"/>
          </a:xfrm>
        </p:spPr>
        <p:txBody>
          <a:bodyPr/>
          <a:lstStyle/>
          <a:p>
            <a:pPr algn="ctr"/>
            <a:r>
              <a:rPr lang="en-US" dirty="0" smtClean="0">
                <a:solidFill>
                  <a:schemeClr val="bg1"/>
                </a:solidFill>
                <a:latin typeface="Aharoni" pitchFamily="2" charset="-79"/>
                <a:cs typeface="Aharoni" pitchFamily="2" charset="-79"/>
              </a:rPr>
              <a:t>SADBHAVNA COLLEGE OF EDUCATION FOR WOMEN, JALALDIWAL</a:t>
            </a:r>
            <a:endParaRPr lang="en-US" dirty="0" smtClean="0">
              <a:solidFill>
                <a:schemeClr val="bg1"/>
              </a:solidFill>
            </a:endParaRPr>
          </a:p>
          <a:p>
            <a:pPr algn="ctr"/>
            <a:endParaRPr lang="en-US" dirty="0">
              <a:solidFill>
                <a:schemeClr val="bg1"/>
              </a:solidFill>
            </a:endParaRPr>
          </a:p>
        </p:txBody>
      </p:sp>
      <p:pic>
        <p:nvPicPr>
          <p:cNvPr id="4" name="Picture 6" descr="SADBHAVNA COLLEGE OF MANAGEMENT - LUDHIANA Photos, Images and ..."/>
          <p:cNvPicPr>
            <a:picLocks noChangeAspect="1" noChangeArrowheads="1"/>
          </p:cNvPicPr>
          <p:nvPr/>
        </p:nvPicPr>
        <p:blipFill>
          <a:blip r:embed="rId2" cstate="print"/>
          <a:srcRect/>
          <a:stretch>
            <a:fillRect/>
          </a:stretch>
        </p:blipFill>
        <p:spPr bwMode="auto">
          <a:xfrm>
            <a:off x="2971800" y="1828800"/>
            <a:ext cx="2819400" cy="2514600"/>
          </a:xfrm>
          <a:prstGeom prst="rect">
            <a:avLst/>
          </a:prstGeom>
          <a:noFill/>
        </p:spPr>
      </p:pic>
      <p:sp>
        <p:nvSpPr>
          <p:cNvPr id="5" name="Rectangle 4"/>
          <p:cNvSpPr/>
          <p:nvPr/>
        </p:nvSpPr>
        <p:spPr>
          <a:xfrm>
            <a:off x="457200" y="4724401"/>
            <a:ext cx="8229600" cy="1569660"/>
          </a:xfrm>
          <a:prstGeom prst="rect">
            <a:avLst/>
          </a:prstGeom>
        </p:spPr>
        <p:txBody>
          <a:bodyPr wrap="square">
            <a:spAutoFit/>
          </a:bodyPr>
          <a:lstStyle/>
          <a:p>
            <a:pPr marL="342900" indent="-342900"/>
            <a:r>
              <a:rPr lang="en-US" sz="3200" b="1" dirty="0" smtClean="0">
                <a:solidFill>
                  <a:schemeClr val="bg1"/>
                </a:solidFill>
                <a:latin typeface="Arial" pitchFamily="34" charset="0"/>
                <a:cs typeface="Arial" pitchFamily="34" charset="0"/>
              </a:rPr>
              <a:t>Subject :     School library services</a:t>
            </a:r>
          </a:p>
          <a:p>
            <a:pPr marL="457200" indent="-457200"/>
            <a:r>
              <a:rPr lang="en-US" sz="3200" b="1" dirty="0" smtClean="0">
                <a:solidFill>
                  <a:schemeClr val="bg1"/>
                </a:solidFill>
                <a:latin typeface="Arial" pitchFamily="34" charset="0"/>
                <a:cs typeface="Arial" pitchFamily="34" charset="0"/>
              </a:rPr>
              <a:t>    Topic:     Need of school library 	   </a:t>
            </a:r>
          </a:p>
          <a:p>
            <a:pPr marL="457200" indent="-457200"/>
            <a:r>
              <a:rPr lang="en-US" sz="3200" b="1" dirty="0" err="1" smtClean="0">
                <a:solidFill>
                  <a:schemeClr val="bg1"/>
                </a:solidFill>
                <a:latin typeface="Arial" pitchFamily="34" charset="0"/>
                <a:cs typeface="Arial" pitchFamily="34" charset="0"/>
              </a:rPr>
              <a:t>Incharge</a:t>
            </a:r>
            <a:r>
              <a:rPr lang="en-US" sz="3200" b="1" dirty="0" smtClean="0">
                <a:solidFill>
                  <a:schemeClr val="bg1"/>
                </a:solidFill>
                <a:latin typeface="Arial" pitchFamily="34" charset="0"/>
                <a:cs typeface="Arial" pitchFamily="34" charset="0"/>
              </a:rPr>
              <a:t>:   </a:t>
            </a:r>
            <a:r>
              <a:rPr lang="en-US" sz="3200" b="1" dirty="0" err="1" smtClean="0">
                <a:solidFill>
                  <a:schemeClr val="bg1"/>
                </a:solidFill>
                <a:latin typeface="Arial" pitchFamily="34" charset="0"/>
                <a:cs typeface="Arial" pitchFamily="34" charset="0"/>
              </a:rPr>
              <a:t>Ms.Manpreet</a:t>
            </a:r>
            <a:r>
              <a:rPr lang="en-US" sz="3200" b="1" dirty="0" smtClean="0">
                <a:solidFill>
                  <a:schemeClr val="bg1"/>
                </a:solidFill>
                <a:latin typeface="Arial" pitchFamily="34" charset="0"/>
                <a:cs typeface="Arial" pitchFamily="34" charset="0"/>
              </a:rPr>
              <a:t> </a:t>
            </a:r>
            <a:r>
              <a:rPr lang="en-US" sz="3200" b="1" dirty="0" err="1" smtClean="0">
                <a:solidFill>
                  <a:schemeClr val="bg1"/>
                </a:solidFill>
                <a:latin typeface="Arial" pitchFamily="34" charset="0"/>
                <a:cs typeface="Arial" pitchFamily="34" charset="0"/>
              </a:rPr>
              <a:t>kaur</a:t>
            </a:r>
            <a:r>
              <a:rPr lang="en-US" sz="3200" b="1" dirty="0" smtClean="0">
                <a:solidFill>
                  <a:schemeClr val="bg1"/>
                </a:solidFill>
                <a:latin typeface="Arial" pitchFamily="34" charset="0"/>
                <a:cs typeface="Arial" pitchFamily="34" charset="0"/>
              </a:rPr>
              <a:t> </a:t>
            </a:r>
            <a:r>
              <a:rPr lang="en-US" sz="3200" b="1" dirty="0" err="1" smtClean="0">
                <a:solidFill>
                  <a:schemeClr val="bg1"/>
                </a:solidFill>
                <a:latin typeface="Arial" pitchFamily="34" charset="0"/>
                <a:cs typeface="Arial" pitchFamily="34" charset="0"/>
              </a:rPr>
              <a:t>Raikot</a:t>
            </a:r>
            <a:endParaRPr lang="en-US" sz="3200" b="1" dirty="0" smtClean="0">
              <a:solidFill>
                <a:schemeClr val="bg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745163"/>
          </a:xfrm>
        </p:spPr>
        <p:txBody>
          <a:bodyPr/>
          <a:lstStyle/>
          <a:p>
            <a:pPr algn="ctr">
              <a:buNone/>
            </a:pPr>
            <a:r>
              <a:rPr lang="en-US" b="1" dirty="0" smtClean="0"/>
              <a:t>INTRODUCTION</a:t>
            </a:r>
          </a:p>
          <a:p>
            <a:pPr>
              <a:buNone/>
            </a:pPr>
            <a:r>
              <a:rPr lang="en-US" dirty="0" smtClean="0"/>
              <a:t>	</a:t>
            </a:r>
          </a:p>
          <a:p>
            <a:pPr>
              <a:buNone/>
            </a:pPr>
            <a:r>
              <a:rPr lang="en-US" dirty="0" smtClean="0"/>
              <a:t>	</a:t>
            </a:r>
            <a:r>
              <a:rPr lang="en-US" sz="3200" dirty="0" smtClean="0"/>
              <a:t>A library is a treasure-house of knowledge. School library is a library with in a school where students, staff, and often, parents of a public or private variety of resources.</a:t>
            </a:r>
            <a:endParaRPr lang="en-US" sz="3200" dirty="0"/>
          </a:p>
        </p:txBody>
      </p:sp>
      <p:sp>
        <p:nvSpPr>
          <p:cNvPr id="19458" name="AutoShape 2" descr="Library Services Facts | Manassas, VA - Official Si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60" name="AutoShape 4" descr="Library Services Facts | Manassas, VA - Official Si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9462" name="Picture 6" descr="The Library At The Assemblee Nationale, Paris, France Editorial Stock Image  - Image of republic, lassay: 33851489"/>
          <p:cNvPicPr>
            <a:picLocks noChangeAspect="1" noChangeArrowheads="1"/>
          </p:cNvPicPr>
          <p:nvPr/>
        </p:nvPicPr>
        <p:blipFill>
          <a:blip r:embed="rId2"/>
          <a:srcRect/>
          <a:stretch>
            <a:fillRect/>
          </a:stretch>
        </p:blipFill>
        <p:spPr bwMode="auto">
          <a:xfrm>
            <a:off x="609600" y="3352800"/>
            <a:ext cx="8229600" cy="3276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28600"/>
            <a:ext cx="8229600" cy="6324600"/>
          </a:xfrm>
        </p:spPr>
        <p:txBody>
          <a:bodyPr/>
          <a:lstStyle/>
          <a:p>
            <a:pPr algn="l"/>
            <a:r>
              <a:rPr lang="en-US" b="1" dirty="0" smtClean="0">
                <a:solidFill>
                  <a:schemeClr val="tx1"/>
                </a:solidFill>
              </a:rPr>
              <a:t>CONTENTS</a:t>
            </a:r>
          </a:p>
          <a:p>
            <a:pPr algn="l"/>
            <a:endParaRPr lang="en-US" b="1" dirty="0" smtClean="0">
              <a:solidFill>
                <a:schemeClr val="tx1"/>
              </a:solidFill>
            </a:endParaRPr>
          </a:p>
          <a:p>
            <a:pPr algn="l"/>
            <a:r>
              <a:rPr lang="en-US" b="1" dirty="0" smtClean="0">
                <a:solidFill>
                  <a:schemeClr val="tx1"/>
                </a:solidFill>
              </a:rPr>
              <a:t>Library are significant for a civil society. They contain books on various subjects ranging from history, science, fiction, literature, fashion, health and beauty. Books contain good thought. They ensure accessibility to vast ocean of knowledge to common man.</a:t>
            </a:r>
          </a:p>
          <a:p>
            <a:endParaRPr lang="en-US" dirty="0">
              <a:solidFill>
                <a:schemeClr val="tx1"/>
              </a:solidFill>
            </a:endParaRPr>
          </a:p>
        </p:txBody>
      </p:sp>
      <p:pic>
        <p:nvPicPr>
          <p:cNvPr id="18434" name="Picture 2" descr="Innovative library services “in the wild” | Pew Internet Libraries |  Library services, Internet library, Library programs"/>
          <p:cNvPicPr>
            <a:picLocks noChangeAspect="1" noChangeArrowheads="1"/>
          </p:cNvPicPr>
          <p:nvPr/>
        </p:nvPicPr>
        <p:blipFill>
          <a:blip r:embed="rId2"/>
          <a:srcRect/>
          <a:stretch>
            <a:fillRect/>
          </a:stretch>
        </p:blipFill>
        <p:spPr bwMode="auto">
          <a:xfrm>
            <a:off x="152400" y="3733801"/>
            <a:ext cx="4038600" cy="2895600"/>
          </a:xfrm>
          <a:prstGeom prst="rect">
            <a:avLst/>
          </a:prstGeom>
          <a:noFill/>
        </p:spPr>
      </p:pic>
      <p:sp>
        <p:nvSpPr>
          <p:cNvPr id="18436" name="AutoShape 4" descr="We Contain Multitudes by Sarah Henstra • NOV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8438" name="AutoShape 6" descr="We Contain Multitudes by Sarah Henstra • NOV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8439" name="Picture 7" descr="C:\Users\XTREME\Desktop\Screen+Shot+2019-05-14+at+3.14.14+PM.png"/>
          <p:cNvPicPr>
            <a:picLocks noChangeAspect="1" noChangeArrowheads="1"/>
          </p:cNvPicPr>
          <p:nvPr/>
        </p:nvPicPr>
        <p:blipFill>
          <a:blip r:embed="rId3"/>
          <a:srcRect/>
          <a:stretch>
            <a:fillRect/>
          </a:stretch>
        </p:blipFill>
        <p:spPr bwMode="auto">
          <a:xfrm>
            <a:off x="4191000" y="3733800"/>
            <a:ext cx="4800600" cy="294656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09600"/>
            <a:ext cx="8458200" cy="5638800"/>
          </a:xfrm>
        </p:spPr>
        <p:txBody>
          <a:bodyPr/>
          <a:lstStyle/>
          <a:p>
            <a:pPr algn="ctr"/>
            <a:r>
              <a:rPr lang="en-US" dirty="0" smtClean="0">
                <a:solidFill>
                  <a:schemeClr val="tx1"/>
                </a:solidFill>
              </a:rPr>
              <a:t>NEEDS OF LIBRARY SERVICES</a:t>
            </a:r>
          </a:p>
          <a:p>
            <a:pPr algn="l">
              <a:buFont typeface="Arial" pitchFamily="34" charset="0"/>
              <a:buChar char="•"/>
            </a:pPr>
            <a:endParaRPr lang="en-US" dirty="0" smtClean="0">
              <a:solidFill>
                <a:schemeClr val="tx1"/>
              </a:solidFill>
            </a:endParaRPr>
          </a:p>
          <a:p>
            <a:pPr algn="l">
              <a:buFont typeface="Arial" pitchFamily="34" charset="0"/>
              <a:buChar char="•"/>
            </a:pPr>
            <a:r>
              <a:rPr lang="en-US" dirty="0" smtClean="0">
                <a:solidFill>
                  <a:schemeClr val="tx1"/>
                </a:solidFill>
              </a:rPr>
              <a:t> </a:t>
            </a:r>
            <a:r>
              <a:rPr lang="en-US" b="1" dirty="0" smtClean="0">
                <a:solidFill>
                  <a:schemeClr val="tx1"/>
                </a:solidFill>
              </a:rPr>
              <a:t>Research Assistance</a:t>
            </a:r>
          </a:p>
          <a:p>
            <a:pPr algn="l">
              <a:buFont typeface="Arial" pitchFamily="34" charset="0"/>
              <a:buChar char="•"/>
            </a:pPr>
            <a:r>
              <a:rPr lang="en-US" b="1" dirty="0" smtClean="0">
                <a:solidFill>
                  <a:schemeClr val="tx1"/>
                </a:solidFill>
              </a:rPr>
              <a:t>Book checkout</a:t>
            </a:r>
          </a:p>
          <a:p>
            <a:pPr algn="l">
              <a:buFont typeface="Arial" pitchFamily="34" charset="0"/>
              <a:buChar char="•"/>
            </a:pPr>
            <a:r>
              <a:rPr lang="en-US" b="1" dirty="0" smtClean="0">
                <a:solidFill>
                  <a:schemeClr val="tx1"/>
                </a:solidFill>
              </a:rPr>
              <a:t>Interlibrary loan</a:t>
            </a:r>
          </a:p>
          <a:p>
            <a:pPr algn="l">
              <a:buFont typeface="Arial" pitchFamily="34" charset="0"/>
              <a:buChar char="•"/>
            </a:pPr>
            <a:r>
              <a:rPr lang="en-US" b="1" dirty="0" smtClean="0">
                <a:solidFill>
                  <a:schemeClr val="tx1"/>
                </a:solidFill>
              </a:rPr>
              <a:t>Periodicals collection, online </a:t>
            </a:r>
          </a:p>
          <a:p>
            <a:pPr algn="l">
              <a:buFont typeface="Arial" pitchFamily="34" charset="0"/>
              <a:buChar char="•"/>
            </a:pPr>
            <a:r>
              <a:rPr lang="en-US" b="1" dirty="0" smtClean="0">
                <a:solidFill>
                  <a:schemeClr val="tx1"/>
                </a:solidFill>
              </a:rPr>
              <a:t>Learning resource center</a:t>
            </a:r>
          </a:p>
          <a:p>
            <a:pPr algn="l">
              <a:buFont typeface="Arial" pitchFamily="34" charset="0"/>
              <a:buChar char="•"/>
            </a:pPr>
            <a:r>
              <a:rPr lang="en-US" b="1" dirty="0" smtClean="0">
                <a:solidFill>
                  <a:schemeClr val="tx1"/>
                </a:solidFill>
              </a:rPr>
              <a:t>Lots of helpful fliers</a:t>
            </a:r>
          </a:p>
          <a:p>
            <a:pPr algn="l">
              <a:buFont typeface="Arial" pitchFamily="34" charset="0"/>
              <a:buChar char="•"/>
            </a:pPr>
            <a:r>
              <a:rPr lang="en-US" b="1" dirty="0" smtClean="0">
                <a:solidFill>
                  <a:schemeClr val="tx1"/>
                </a:solidFill>
              </a:rPr>
              <a:t>Lots of helpful staff</a:t>
            </a:r>
            <a:endParaRPr lang="en-US" b="1" dirty="0">
              <a:solidFill>
                <a:schemeClr val="tx1"/>
              </a:solidFill>
            </a:endParaRPr>
          </a:p>
        </p:txBody>
      </p:sp>
      <p:pic>
        <p:nvPicPr>
          <p:cNvPr id="17410" name="Picture 2" descr="Opened books on table with copy space | Free Photo"/>
          <p:cNvPicPr>
            <a:picLocks noChangeAspect="1" noChangeArrowheads="1"/>
          </p:cNvPicPr>
          <p:nvPr/>
        </p:nvPicPr>
        <p:blipFill>
          <a:blip r:embed="rId2"/>
          <a:srcRect/>
          <a:stretch>
            <a:fillRect/>
          </a:stretch>
        </p:blipFill>
        <p:spPr bwMode="auto">
          <a:xfrm rot="16200000">
            <a:off x="4495801" y="2209798"/>
            <a:ext cx="5486400" cy="33528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lstStyle/>
          <a:p>
            <a:pPr>
              <a:buNone/>
            </a:pPr>
            <a:r>
              <a:rPr lang="en-US" dirty="0"/>
              <a:t>	</a:t>
            </a:r>
            <a:r>
              <a:rPr lang="en-US" dirty="0" smtClean="0"/>
              <a:t>YOU HAVE REACHED THE END OF THIS PRESENTATION</a:t>
            </a:r>
          </a:p>
          <a:p>
            <a:pPr>
              <a:buNone/>
            </a:pPr>
            <a:endParaRPr lang="en-US" dirty="0" smtClean="0"/>
          </a:p>
          <a:p>
            <a:r>
              <a:rPr lang="en-US" dirty="0" smtClean="0"/>
              <a:t>I HOPE IT HELPED YOU LEARN THE NEEDS AND IMPORTANCE</a:t>
            </a:r>
          </a:p>
          <a:p>
            <a:pPr>
              <a:buNone/>
            </a:pPr>
            <a:endParaRPr lang="en-US" dirty="0"/>
          </a:p>
        </p:txBody>
      </p:sp>
      <p:sp>
        <p:nvSpPr>
          <p:cNvPr id="14338" name="AutoShape 2" descr="Is Digital Library the great future business opportunities? - Nitin Ba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4339" name="Picture 3" descr="C:\Users\XTREME\Desktop\digital-library.jpg"/>
          <p:cNvPicPr>
            <a:picLocks noChangeAspect="1" noChangeArrowheads="1"/>
          </p:cNvPicPr>
          <p:nvPr/>
        </p:nvPicPr>
        <p:blipFill>
          <a:blip r:embed="rId2"/>
          <a:srcRect/>
          <a:stretch>
            <a:fillRect/>
          </a:stretch>
        </p:blipFill>
        <p:spPr bwMode="auto">
          <a:xfrm>
            <a:off x="838200" y="2362200"/>
            <a:ext cx="7391400" cy="4343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609600"/>
            <a:ext cx="7772400" cy="5867400"/>
          </a:xfrm>
        </p:spPr>
        <p:txBody>
          <a:bodyPr>
            <a:normAutofit/>
          </a:bodyPr>
          <a:lstStyle/>
          <a:p>
            <a:endParaRPr lang="en-US" sz="9600" dirty="0" smtClean="0">
              <a:solidFill>
                <a:schemeClr val="tx1"/>
              </a:solidFill>
            </a:endParaRPr>
          </a:p>
          <a:p>
            <a:pPr algn="ctr"/>
            <a:r>
              <a:rPr lang="en-US" sz="9600" dirty="0" smtClean="0">
                <a:solidFill>
                  <a:schemeClr val="tx1"/>
                </a:solidFill>
              </a:rPr>
              <a:t>THANKS</a:t>
            </a:r>
          </a:p>
          <a:p>
            <a:endParaRPr lang="en-US" sz="9600"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4198411</TotalTime>
  <Words>96</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13</cp:revision>
  <dcterms:created xsi:type="dcterms:W3CDTF">2012-09-16T18:31:50Z</dcterms:created>
  <dcterms:modified xsi:type="dcterms:W3CDTF">2020-12-05T08:14:31Z</dcterms:modified>
</cp:coreProperties>
</file>