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5" r:id="rId4"/>
    <p:sldId id="258" r:id="rId5"/>
    <p:sldId id="259" r:id="rId6"/>
    <p:sldId id="260" r:id="rId7"/>
    <p:sldId id="261" r:id="rId8"/>
    <p:sldId id="262" r:id="rId9"/>
    <p:sldId id="263"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3" d="100"/>
          <a:sy n="53" d="100"/>
        </p:scale>
        <p:origin x="-96" y="-33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326DAEFD-2420-4509-B1A5-5C589F353E79}" type="datetimeFigureOut">
              <a:rPr lang="en-US" smtClean="0"/>
              <a:pPr/>
              <a:t>12/5/2020</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F048297C-D84E-4F64-A561-8063CED96F04}" type="slidenum">
              <a:rPr lang="en-US" smtClean="0"/>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26DAEFD-2420-4509-B1A5-5C589F353E79}" type="datetimeFigureOut">
              <a:rPr lang="en-US" smtClean="0"/>
              <a:pPr/>
              <a:t>12/5/2020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048297C-D84E-4F64-A561-8063CED96F0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26DAEFD-2420-4509-B1A5-5C589F353E79}" type="datetimeFigureOut">
              <a:rPr lang="en-US" smtClean="0"/>
              <a:pPr/>
              <a:t>12/5/2020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048297C-D84E-4F64-A561-8063CED96F0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26DAEFD-2420-4509-B1A5-5C589F353E79}" type="datetimeFigureOut">
              <a:rPr lang="en-US" smtClean="0"/>
              <a:pPr/>
              <a:t>12/5/2020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048297C-D84E-4F64-A561-8063CED96F0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326DAEFD-2420-4509-B1A5-5C589F353E79}" type="datetimeFigureOut">
              <a:rPr lang="en-US" smtClean="0"/>
              <a:pPr/>
              <a:t>12/5/2020</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F048297C-D84E-4F64-A561-8063CED96F04}" type="slidenum">
              <a:rPr lang="en-US" smtClean="0"/>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26DAEFD-2420-4509-B1A5-5C589F353E79}" type="datetimeFigureOut">
              <a:rPr lang="en-US" smtClean="0"/>
              <a:pPr/>
              <a:t>12/5/2020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F048297C-D84E-4F64-A561-8063CED96F04}" type="slidenum">
              <a:rPr lang="en-US" smtClean="0"/>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26DAEFD-2420-4509-B1A5-5C589F353E79}" type="datetimeFigureOut">
              <a:rPr lang="en-US" smtClean="0"/>
              <a:pPr/>
              <a:t>12/5/2020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F048297C-D84E-4F64-A561-8063CED96F0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326DAEFD-2420-4509-B1A5-5C589F353E79}" type="datetimeFigureOut">
              <a:rPr lang="en-US" smtClean="0"/>
              <a:pPr/>
              <a:t>12/5/2020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048297C-D84E-4F64-A561-8063CED96F04}" type="slidenum">
              <a:rPr lang="en-US" smtClean="0"/>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26DAEFD-2420-4509-B1A5-5C589F353E79}" type="datetimeFigureOut">
              <a:rPr lang="en-US" smtClean="0"/>
              <a:pPr/>
              <a:t>12/5/2020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048297C-D84E-4F64-A561-8063CED96F0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326DAEFD-2420-4509-B1A5-5C589F353E79}" type="datetimeFigureOut">
              <a:rPr lang="en-US" smtClean="0"/>
              <a:pPr/>
              <a:t>12/5/2020</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F048297C-D84E-4F64-A561-8063CED96F04}" type="slidenum">
              <a:rPr lang="en-US" smtClean="0"/>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326DAEFD-2420-4509-B1A5-5C589F353E79}" type="datetimeFigureOut">
              <a:rPr lang="en-US" smtClean="0"/>
              <a:pPr/>
              <a:t>12/5/2020</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F048297C-D84E-4F64-A561-8063CED96F04}" type="slidenum">
              <a:rPr lang="en-US" smtClean="0"/>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326DAEFD-2420-4509-B1A5-5C589F353E79}" type="datetimeFigureOut">
              <a:rPr lang="en-US" smtClean="0"/>
              <a:pPr/>
              <a:t>12/5/2020</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F048297C-D84E-4F64-A561-8063CED96F04}"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381000"/>
            <a:ext cx="8382000" cy="6248400"/>
          </a:xfrm>
        </p:spPr>
        <p:txBody>
          <a:bodyPr>
            <a:normAutofit/>
          </a:bodyPr>
          <a:lstStyle/>
          <a:p>
            <a:pPr algn="l"/>
            <a:r>
              <a:rPr lang="en-US" dirty="0" smtClean="0">
                <a:latin typeface="Aharoni" pitchFamily="2" charset="-79"/>
                <a:cs typeface="Aharoni" pitchFamily="2" charset="-79"/>
              </a:rPr>
              <a:t>SADBHAVNA COLLEGE OF EDUCATION FOR WOMEN, JALALDIWAL</a:t>
            </a:r>
          </a:p>
          <a:p>
            <a:pPr algn="l"/>
            <a:endParaRPr lang="en-US" dirty="0">
              <a:solidFill>
                <a:srgbClr val="C00000"/>
              </a:solidFill>
              <a:latin typeface="Aharoni" pitchFamily="2" charset="-79"/>
              <a:cs typeface="Aharoni" pitchFamily="2" charset="-79"/>
            </a:endParaRPr>
          </a:p>
          <a:p>
            <a:pPr algn="l"/>
            <a:endParaRPr lang="en-US" dirty="0" smtClean="0">
              <a:solidFill>
                <a:srgbClr val="C00000"/>
              </a:solidFill>
              <a:latin typeface="Aharoni" pitchFamily="2" charset="-79"/>
              <a:cs typeface="Aharoni" pitchFamily="2" charset="-79"/>
            </a:endParaRPr>
          </a:p>
          <a:p>
            <a:pPr algn="l"/>
            <a:endParaRPr lang="en-US" dirty="0">
              <a:solidFill>
                <a:srgbClr val="C00000"/>
              </a:solidFill>
              <a:latin typeface="Aharoni" pitchFamily="2" charset="-79"/>
              <a:cs typeface="Aharoni" pitchFamily="2" charset="-79"/>
            </a:endParaRPr>
          </a:p>
          <a:p>
            <a:endParaRPr lang="en-US" dirty="0" smtClean="0">
              <a:solidFill>
                <a:srgbClr val="C00000"/>
              </a:solidFill>
              <a:latin typeface="Aharoni" pitchFamily="2" charset="-79"/>
              <a:cs typeface="Aharoni" pitchFamily="2" charset="-79"/>
            </a:endParaRPr>
          </a:p>
          <a:p>
            <a:endParaRPr lang="en-US" dirty="0" smtClean="0">
              <a:solidFill>
                <a:srgbClr val="C00000"/>
              </a:solidFill>
              <a:latin typeface="Aharoni" pitchFamily="2" charset="-79"/>
              <a:cs typeface="Aharoni" pitchFamily="2" charset="-79"/>
            </a:endParaRPr>
          </a:p>
          <a:p>
            <a:endParaRPr lang="en-US" dirty="0" smtClean="0">
              <a:solidFill>
                <a:srgbClr val="C00000"/>
              </a:solidFill>
              <a:latin typeface="Aharoni" pitchFamily="2" charset="-79"/>
              <a:cs typeface="Aharoni" pitchFamily="2" charset="-79"/>
            </a:endParaRPr>
          </a:p>
          <a:p>
            <a:r>
              <a:rPr lang="en-US" dirty="0" smtClean="0">
                <a:latin typeface="Arial" pitchFamily="34" charset="0"/>
                <a:cs typeface="Arial" pitchFamily="34" charset="0"/>
              </a:rPr>
              <a:t>Subject:           School Library Services</a:t>
            </a:r>
          </a:p>
          <a:p>
            <a:r>
              <a:rPr lang="en-US" dirty="0" smtClean="0">
                <a:latin typeface="Arial" pitchFamily="34" charset="0"/>
                <a:cs typeface="Arial" pitchFamily="34" charset="0"/>
              </a:rPr>
              <a:t>           Topic :      Five laws of library science         	and their implications.</a:t>
            </a:r>
          </a:p>
          <a:p>
            <a:r>
              <a:rPr lang="en-US" dirty="0" smtClean="0">
                <a:latin typeface="Arial" pitchFamily="34" charset="0"/>
                <a:cs typeface="Arial" pitchFamily="34" charset="0"/>
              </a:rPr>
              <a:t>     </a:t>
            </a:r>
            <a:r>
              <a:rPr lang="en-US" dirty="0" err="1" smtClean="0">
                <a:latin typeface="Arial" pitchFamily="34" charset="0"/>
                <a:cs typeface="Arial" pitchFamily="34" charset="0"/>
              </a:rPr>
              <a:t>Incharge</a:t>
            </a:r>
            <a:r>
              <a:rPr lang="en-US" dirty="0" smtClean="0">
                <a:latin typeface="Arial" pitchFamily="34" charset="0"/>
                <a:cs typeface="Arial" pitchFamily="34" charset="0"/>
              </a:rPr>
              <a:t>:         Ms. </a:t>
            </a:r>
            <a:r>
              <a:rPr lang="en-US" dirty="0" err="1" smtClean="0">
                <a:latin typeface="Arial" pitchFamily="34" charset="0"/>
                <a:cs typeface="Arial" pitchFamily="34" charset="0"/>
              </a:rPr>
              <a:t>Manpreet</a:t>
            </a:r>
            <a:r>
              <a:rPr lang="en-US" dirty="0" smtClean="0">
                <a:latin typeface="Arial" pitchFamily="34" charset="0"/>
                <a:cs typeface="Arial" pitchFamily="34" charset="0"/>
              </a:rPr>
              <a:t> </a:t>
            </a:r>
            <a:r>
              <a:rPr lang="en-US" dirty="0" err="1" smtClean="0">
                <a:latin typeface="Arial" pitchFamily="34" charset="0"/>
                <a:cs typeface="Arial" pitchFamily="34" charset="0"/>
              </a:rPr>
              <a:t>kaur</a:t>
            </a:r>
            <a:r>
              <a:rPr lang="en-US" dirty="0" smtClean="0">
                <a:latin typeface="Arial" pitchFamily="34" charset="0"/>
                <a:cs typeface="Arial" pitchFamily="34" charset="0"/>
              </a:rPr>
              <a:t> </a:t>
            </a:r>
            <a:r>
              <a:rPr lang="en-US" dirty="0" err="1" smtClean="0">
                <a:latin typeface="Arial" pitchFamily="34" charset="0"/>
                <a:cs typeface="Arial" pitchFamily="34" charset="0"/>
              </a:rPr>
              <a:t>Raikot</a:t>
            </a:r>
            <a:r>
              <a:rPr lang="en-US" dirty="0" smtClean="0">
                <a:latin typeface="Arial" pitchFamily="34" charset="0"/>
                <a:cs typeface="Arial" pitchFamily="34" charset="0"/>
              </a:rPr>
              <a:t>            </a:t>
            </a:r>
            <a:endParaRPr lang="en-US" dirty="0" smtClean="0"/>
          </a:p>
          <a:p>
            <a:pPr algn="l"/>
            <a:endParaRPr lang="en-US" dirty="0" smtClean="0">
              <a:solidFill>
                <a:srgbClr val="C00000"/>
              </a:solidFill>
              <a:latin typeface="Aharoni" pitchFamily="2" charset="-79"/>
              <a:cs typeface="Aharoni" pitchFamily="2" charset="-79"/>
            </a:endParaRPr>
          </a:p>
          <a:p>
            <a:pPr algn="l"/>
            <a:endParaRPr lang="en-US" dirty="0"/>
          </a:p>
        </p:txBody>
      </p:sp>
      <p:pic>
        <p:nvPicPr>
          <p:cNvPr id="4" name="Picture 6" descr="SADBHAVNA COLLEGE OF MANAGEMENT - LUDHIANA Photos, Images and ..."/>
          <p:cNvPicPr>
            <a:picLocks noChangeAspect="1" noChangeArrowheads="1"/>
          </p:cNvPicPr>
          <p:nvPr/>
        </p:nvPicPr>
        <p:blipFill>
          <a:blip r:embed="rId2"/>
          <a:srcRect/>
          <a:stretch>
            <a:fillRect/>
          </a:stretch>
        </p:blipFill>
        <p:spPr bwMode="auto">
          <a:xfrm>
            <a:off x="3200400" y="1752600"/>
            <a:ext cx="3048000" cy="22860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buNone/>
            </a:pPr>
            <a:r>
              <a:rPr lang="en-US" sz="9600" dirty="0" smtClean="0"/>
              <a:t>      </a:t>
            </a:r>
          </a:p>
          <a:p>
            <a:pPr>
              <a:buNone/>
            </a:pPr>
            <a:r>
              <a:rPr lang="en-US" sz="9600" dirty="0" smtClean="0"/>
              <a:t> 	 THANKS</a:t>
            </a:r>
            <a:endParaRPr lang="en-US" sz="9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457200"/>
            <a:ext cx="8458200" cy="6019800"/>
          </a:xfrm>
        </p:spPr>
        <p:txBody>
          <a:bodyPr>
            <a:normAutofit fontScale="92500" lnSpcReduction="10000"/>
          </a:bodyPr>
          <a:lstStyle/>
          <a:p>
            <a:pPr algn="ctr">
              <a:tabLst>
                <a:tab pos="1993900" algn="l"/>
              </a:tabLst>
            </a:pPr>
            <a:r>
              <a:rPr lang="en-US" dirty="0" smtClean="0"/>
              <a:t>INTRODUCTION</a:t>
            </a:r>
          </a:p>
          <a:p>
            <a:pPr algn="l">
              <a:tabLst>
                <a:tab pos="1993900" algn="l"/>
              </a:tabLst>
            </a:pPr>
            <a:r>
              <a:rPr lang="en-US" dirty="0" smtClean="0"/>
              <a:t>The law of library science were evolved by Dr. </a:t>
            </a:r>
            <a:r>
              <a:rPr lang="en-US" dirty="0" err="1" smtClean="0"/>
              <a:t>Ranganathan</a:t>
            </a:r>
            <a:r>
              <a:rPr lang="en-US" dirty="0" smtClean="0"/>
              <a:t>. These are also called as fundamentals law. These are five in number. By the term ‘law’ we means body of rules and guidelines.</a:t>
            </a:r>
          </a:p>
          <a:p>
            <a:pPr algn="l">
              <a:tabLst>
                <a:tab pos="1993900" algn="l"/>
              </a:tabLst>
            </a:pPr>
            <a:endParaRPr lang="en-US" dirty="0"/>
          </a:p>
          <a:p>
            <a:pPr algn="l">
              <a:tabLst>
                <a:tab pos="1993900" algn="l"/>
              </a:tabLst>
            </a:pPr>
            <a:r>
              <a:rPr lang="en-US" dirty="0" smtClean="0"/>
              <a:t>1</a:t>
            </a:r>
            <a:r>
              <a:rPr lang="en-US" baseline="30000" dirty="0" smtClean="0"/>
              <a:t>st</a:t>
            </a:r>
            <a:r>
              <a:rPr lang="en-US" dirty="0" smtClean="0"/>
              <a:t> law: books are for use.</a:t>
            </a:r>
          </a:p>
          <a:p>
            <a:pPr algn="l">
              <a:tabLst>
                <a:tab pos="1993900" algn="l"/>
              </a:tabLst>
            </a:pPr>
            <a:r>
              <a:rPr lang="en-US" dirty="0" smtClean="0"/>
              <a:t>2</a:t>
            </a:r>
            <a:r>
              <a:rPr lang="en-US" baseline="30000" dirty="0" smtClean="0"/>
              <a:t>nd</a:t>
            </a:r>
            <a:r>
              <a:rPr lang="en-US" dirty="0" smtClean="0"/>
              <a:t> law: Every reader his/her book.</a:t>
            </a:r>
          </a:p>
          <a:p>
            <a:pPr algn="l">
              <a:tabLst>
                <a:tab pos="1993900" algn="l"/>
              </a:tabLst>
            </a:pPr>
            <a:r>
              <a:rPr lang="en-US" dirty="0" smtClean="0"/>
              <a:t>3</a:t>
            </a:r>
            <a:r>
              <a:rPr lang="en-US" baseline="30000" dirty="0" smtClean="0"/>
              <a:t>rd</a:t>
            </a:r>
            <a:r>
              <a:rPr lang="en-US" dirty="0" smtClean="0"/>
              <a:t> law: Every book its reader</a:t>
            </a:r>
          </a:p>
          <a:p>
            <a:pPr algn="l">
              <a:tabLst>
                <a:tab pos="1993900" algn="l"/>
              </a:tabLst>
            </a:pPr>
            <a:r>
              <a:rPr lang="en-US" dirty="0" smtClean="0"/>
              <a:t>4</a:t>
            </a:r>
            <a:r>
              <a:rPr lang="en-US" baseline="30000" dirty="0" smtClean="0"/>
              <a:t>th</a:t>
            </a:r>
            <a:r>
              <a:rPr lang="en-US" dirty="0" smtClean="0"/>
              <a:t> law: Save the time of the reader</a:t>
            </a:r>
          </a:p>
          <a:p>
            <a:pPr algn="l">
              <a:tabLst>
                <a:tab pos="1993900" algn="l"/>
              </a:tabLst>
            </a:pPr>
            <a:r>
              <a:rPr lang="en-US" dirty="0" smtClean="0"/>
              <a:t>5</a:t>
            </a:r>
            <a:r>
              <a:rPr lang="en-US" baseline="30000" dirty="0" smtClean="0"/>
              <a:t>th</a:t>
            </a:r>
            <a:r>
              <a:rPr lang="en-US" dirty="0" smtClean="0"/>
              <a:t> law: library is a growing </a:t>
            </a:r>
            <a:r>
              <a:rPr lang="en-US" dirty="0" err="1" smtClean="0"/>
              <a:t>organisation</a:t>
            </a:r>
            <a:r>
              <a:rPr lang="en-US" dirty="0" smtClean="0"/>
              <a:t> </a:t>
            </a:r>
          </a:p>
          <a:p>
            <a:pPr algn="l">
              <a:tabLst>
                <a:tab pos="1993900" algn="l"/>
              </a:tabLst>
            </a:pPr>
            <a:r>
              <a:rPr lang="en-US" dirty="0" smtClean="0"/>
              <a:t>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KVUC: Library &amp; Media Centre | Library &amp; Media Centre @ KV Umroi Cantt."/>
          <p:cNvPicPr>
            <a:picLocks noChangeAspect="1" noChangeArrowheads="1"/>
          </p:cNvPicPr>
          <p:nvPr/>
        </p:nvPicPr>
        <p:blipFill>
          <a:blip r:embed="rId2"/>
          <a:srcRect/>
          <a:stretch>
            <a:fillRect/>
          </a:stretch>
        </p:blipFill>
        <p:spPr bwMode="auto">
          <a:xfrm>
            <a:off x="152400" y="152400"/>
            <a:ext cx="8839200" cy="65532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304800"/>
            <a:ext cx="8229600" cy="6248400"/>
          </a:xfrm>
        </p:spPr>
        <p:txBody>
          <a:bodyPr/>
          <a:lstStyle/>
          <a:p>
            <a:pPr algn="ctr"/>
            <a:r>
              <a:rPr lang="en-US" dirty="0" smtClean="0"/>
              <a:t>1</a:t>
            </a:r>
            <a:r>
              <a:rPr lang="en-US" baseline="30000" dirty="0" smtClean="0"/>
              <a:t>st</a:t>
            </a:r>
            <a:r>
              <a:rPr lang="en-US" dirty="0" smtClean="0"/>
              <a:t> law: Books </a:t>
            </a:r>
            <a:r>
              <a:rPr lang="en-US" dirty="0"/>
              <a:t>A</a:t>
            </a:r>
            <a:r>
              <a:rPr lang="en-US" dirty="0" smtClean="0"/>
              <a:t>re </a:t>
            </a:r>
            <a:r>
              <a:rPr lang="en-US" dirty="0"/>
              <a:t>F</a:t>
            </a:r>
            <a:r>
              <a:rPr lang="en-US" dirty="0" smtClean="0"/>
              <a:t>or Use</a:t>
            </a:r>
          </a:p>
          <a:p>
            <a:pPr algn="l"/>
            <a:r>
              <a:rPr lang="en-US" dirty="0" smtClean="0"/>
              <a:t>In those days, libraries were regarded as organization for preservation, but not for furthering their use.</a:t>
            </a:r>
          </a:p>
          <a:p>
            <a:pPr algn="l"/>
            <a:endParaRPr lang="en-US" dirty="0" smtClean="0"/>
          </a:p>
          <a:p>
            <a:pPr algn="l">
              <a:buFont typeface="Arial" pitchFamily="34" charset="0"/>
              <a:buChar char="•"/>
            </a:pPr>
            <a:r>
              <a:rPr lang="en-US" dirty="0" smtClean="0"/>
              <a:t>Library location</a:t>
            </a:r>
          </a:p>
          <a:p>
            <a:pPr algn="l">
              <a:buFont typeface="Arial" pitchFamily="34" charset="0"/>
              <a:buChar char="•"/>
            </a:pPr>
            <a:r>
              <a:rPr lang="en-US" dirty="0" smtClean="0"/>
              <a:t>Book selection</a:t>
            </a:r>
          </a:p>
          <a:p>
            <a:pPr algn="l">
              <a:buFont typeface="Arial" pitchFamily="34" charset="0"/>
              <a:buChar char="•"/>
            </a:pPr>
            <a:r>
              <a:rPr lang="en-US" dirty="0" smtClean="0"/>
              <a:t>Library hours</a:t>
            </a:r>
          </a:p>
          <a:p>
            <a:pPr algn="l">
              <a:buFont typeface="Arial" pitchFamily="34" charset="0"/>
              <a:buChar char="•"/>
            </a:pPr>
            <a:r>
              <a:rPr lang="en-US" dirty="0" smtClean="0"/>
              <a:t>Maintenance </a:t>
            </a:r>
          </a:p>
          <a:p>
            <a:pPr algn="l">
              <a:buFont typeface="Arial" pitchFamily="34" charset="0"/>
              <a:buChar char="•"/>
            </a:pPr>
            <a:r>
              <a:rPr lang="en-US" dirty="0" smtClean="0"/>
              <a:t>Library staff</a:t>
            </a:r>
            <a:endParaRPr lang="en-US" dirty="0"/>
          </a:p>
        </p:txBody>
      </p:sp>
      <p:pic>
        <p:nvPicPr>
          <p:cNvPr id="20482" name="Picture 2" descr="Five laws of Library Science By S R Raganathan"/>
          <p:cNvPicPr>
            <a:picLocks noChangeAspect="1" noChangeArrowheads="1"/>
          </p:cNvPicPr>
          <p:nvPr/>
        </p:nvPicPr>
        <p:blipFill>
          <a:blip r:embed="rId2"/>
          <a:srcRect/>
          <a:stretch>
            <a:fillRect/>
          </a:stretch>
        </p:blipFill>
        <p:spPr bwMode="auto">
          <a:xfrm>
            <a:off x="3733800" y="2438400"/>
            <a:ext cx="5181600" cy="4181476"/>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382000" cy="6400800"/>
          </a:xfrm>
        </p:spPr>
        <p:txBody>
          <a:bodyPr/>
          <a:lstStyle/>
          <a:p>
            <a:pPr algn="ctr">
              <a:buNone/>
            </a:pPr>
            <a:r>
              <a:rPr lang="en-US" dirty="0" smtClean="0"/>
              <a:t>2</a:t>
            </a:r>
            <a:r>
              <a:rPr lang="en-US" baseline="30000" dirty="0" smtClean="0"/>
              <a:t>nd</a:t>
            </a:r>
            <a:r>
              <a:rPr lang="en-US" dirty="0" smtClean="0"/>
              <a:t> law: every reader his/her book</a:t>
            </a:r>
          </a:p>
          <a:p>
            <a:pPr algn="ctr">
              <a:buNone/>
            </a:pPr>
            <a:endParaRPr lang="en-US" dirty="0" smtClean="0"/>
          </a:p>
          <a:p>
            <a:pPr>
              <a:buNone/>
            </a:pPr>
            <a:r>
              <a:rPr lang="en-US" dirty="0" smtClean="0"/>
              <a:t>	The 1</a:t>
            </a:r>
            <a:r>
              <a:rPr lang="en-US" baseline="30000" dirty="0" smtClean="0"/>
              <a:t>st</a:t>
            </a:r>
            <a:r>
              <a:rPr lang="en-US" dirty="0" smtClean="0"/>
              <a:t> law replace the concept of ‘book are for preservation’ similarly, the 2</a:t>
            </a:r>
            <a:r>
              <a:rPr lang="en-US" baseline="30000" dirty="0" smtClean="0"/>
              <a:t>nd</a:t>
            </a:r>
            <a:r>
              <a:rPr lang="en-US" dirty="0" smtClean="0"/>
              <a:t> law advocates for the users.</a:t>
            </a:r>
          </a:p>
          <a:p>
            <a:endParaRPr lang="en-US" dirty="0" smtClean="0"/>
          </a:p>
          <a:p>
            <a:r>
              <a:rPr lang="en-US" dirty="0" smtClean="0"/>
              <a:t>Open access system</a:t>
            </a:r>
          </a:p>
          <a:p>
            <a:r>
              <a:rPr lang="en-US" dirty="0" smtClean="0"/>
              <a:t>Selection of books</a:t>
            </a:r>
          </a:p>
          <a:p>
            <a:r>
              <a:rPr lang="en-US" dirty="0" smtClean="0"/>
              <a:t>Qualified staff</a:t>
            </a:r>
          </a:p>
          <a:p>
            <a:r>
              <a:rPr lang="en-US" dirty="0" smtClean="0"/>
              <a:t>Obligation of the reader</a:t>
            </a:r>
          </a:p>
          <a:p>
            <a:r>
              <a:rPr lang="en-US" dirty="0" smtClean="0"/>
              <a:t>Inter library loan</a:t>
            </a:r>
          </a:p>
          <a:p>
            <a:endParaRPr lang="en-US" dirty="0" smtClean="0"/>
          </a:p>
          <a:p>
            <a:pPr>
              <a:buNone/>
            </a:pPr>
            <a:endParaRPr lang="en-US" dirty="0"/>
          </a:p>
        </p:txBody>
      </p:sp>
      <p:pic>
        <p:nvPicPr>
          <p:cNvPr id="19458" name="Picture 2" descr="LIBRARY AND INFORMATION SCIENCE Class XI"/>
          <p:cNvPicPr>
            <a:picLocks noChangeAspect="1" noChangeArrowheads="1"/>
          </p:cNvPicPr>
          <p:nvPr/>
        </p:nvPicPr>
        <p:blipFill>
          <a:blip r:embed="rId2"/>
          <a:srcRect/>
          <a:stretch>
            <a:fillRect/>
          </a:stretch>
        </p:blipFill>
        <p:spPr bwMode="auto">
          <a:xfrm>
            <a:off x="4953000" y="2590800"/>
            <a:ext cx="3733800" cy="40386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pPr algn="ctr">
              <a:buNone/>
            </a:pPr>
            <a:r>
              <a:rPr lang="en-US" dirty="0" smtClean="0"/>
              <a:t>3</a:t>
            </a:r>
            <a:r>
              <a:rPr lang="en-US" baseline="30000" dirty="0" smtClean="0"/>
              <a:t>rd</a:t>
            </a:r>
            <a:r>
              <a:rPr lang="en-US" dirty="0" smtClean="0"/>
              <a:t> law: Every book its reader</a:t>
            </a:r>
          </a:p>
          <a:p>
            <a:pPr algn="ctr">
              <a:buNone/>
            </a:pPr>
            <a:endParaRPr lang="en-US" dirty="0" smtClean="0"/>
          </a:p>
          <a:p>
            <a:pPr>
              <a:buNone/>
            </a:pPr>
            <a:r>
              <a:rPr lang="en-US" dirty="0" smtClean="0"/>
              <a:t>	It means every book read by the readers. It means that every book in a library must have its reader.</a:t>
            </a:r>
          </a:p>
          <a:p>
            <a:pPr>
              <a:buNone/>
            </a:pPr>
            <a:endParaRPr lang="en-US" dirty="0" smtClean="0"/>
          </a:p>
          <a:p>
            <a:r>
              <a:rPr lang="en-US" dirty="0" smtClean="0"/>
              <a:t>Open Access</a:t>
            </a:r>
          </a:p>
          <a:p>
            <a:r>
              <a:rPr lang="en-US" dirty="0" smtClean="0"/>
              <a:t>Shelf Arrangements </a:t>
            </a:r>
          </a:p>
          <a:p>
            <a:r>
              <a:rPr lang="en-US" dirty="0" smtClean="0"/>
              <a:t>Catalogues</a:t>
            </a:r>
          </a:p>
          <a:p>
            <a:r>
              <a:rPr lang="en-US" dirty="0" smtClean="0"/>
              <a:t>Reference services</a:t>
            </a:r>
          </a:p>
          <a:p>
            <a:r>
              <a:rPr lang="en-US" dirty="0" smtClean="0"/>
              <a:t>Accessibility</a:t>
            </a:r>
          </a:p>
          <a:p>
            <a:pPr>
              <a:buNone/>
            </a:pPr>
            <a:endParaRPr lang="en-US" dirty="0"/>
          </a:p>
        </p:txBody>
      </p:sp>
      <p:pic>
        <p:nvPicPr>
          <p:cNvPr id="18434" name="Picture 2" descr="Five Laws of Library Science by Ranganathan - Library &amp; Information Science  Network"/>
          <p:cNvPicPr>
            <a:picLocks noChangeAspect="1" noChangeArrowheads="1"/>
          </p:cNvPicPr>
          <p:nvPr/>
        </p:nvPicPr>
        <p:blipFill>
          <a:blip r:embed="rId2"/>
          <a:srcRect/>
          <a:stretch>
            <a:fillRect/>
          </a:stretch>
        </p:blipFill>
        <p:spPr bwMode="auto">
          <a:xfrm>
            <a:off x="4572000" y="2514600"/>
            <a:ext cx="4267200" cy="40386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a:bodyPr>
          <a:lstStyle/>
          <a:p>
            <a:pPr algn="ctr">
              <a:buNone/>
            </a:pPr>
            <a:r>
              <a:rPr lang="en-US" dirty="0" smtClean="0"/>
              <a:t>4</a:t>
            </a:r>
            <a:r>
              <a:rPr lang="en-US" baseline="30000" dirty="0" smtClean="0"/>
              <a:t>th</a:t>
            </a:r>
            <a:r>
              <a:rPr lang="en-US" dirty="0" smtClean="0"/>
              <a:t> law: save the time of the reader</a:t>
            </a:r>
          </a:p>
          <a:p>
            <a:pPr algn="ctr">
              <a:buNone/>
            </a:pPr>
            <a:endParaRPr lang="en-US" dirty="0" smtClean="0"/>
          </a:p>
          <a:p>
            <a:pPr>
              <a:buNone/>
            </a:pPr>
            <a:r>
              <a:rPr lang="en-US" dirty="0" smtClean="0"/>
              <a:t>	This law demands saving the time of the reader as well as staff. Save the time of the staff is regard as a co-</a:t>
            </a:r>
            <a:r>
              <a:rPr lang="en-US" dirty="0" err="1" smtClean="0"/>
              <a:t>realate</a:t>
            </a:r>
            <a:r>
              <a:rPr lang="en-US" dirty="0" smtClean="0"/>
              <a:t> to this law.</a:t>
            </a:r>
          </a:p>
          <a:p>
            <a:pPr>
              <a:buNone/>
            </a:pPr>
            <a:endParaRPr lang="en-US" dirty="0" smtClean="0"/>
          </a:p>
          <a:p>
            <a:r>
              <a:rPr lang="en-US" dirty="0" smtClean="0"/>
              <a:t>Open access v/s closed access</a:t>
            </a:r>
          </a:p>
          <a:p>
            <a:r>
              <a:rPr lang="en-US" dirty="0" smtClean="0"/>
              <a:t>Shelf Arrangements</a:t>
            </a:r>
          </a:p>
          <a:p>
            <a:r>
              <a:rPr lang="en-US" dirty="0" smtClean="0"/>
              <a:t>Information technology</a:t>
            </a:r>
          </a:p>
          <a:p>
            <a:r>
              <a:rPr lang="en-US" dirty="0" smtClean="0"/>
              <a:t>Library guide</a:t>
            </a:r>
          </a:p>
          <a:p>
            <a:pPr>
              <a:buNone/>
            </a:pPr>
            <a:endParaRPr lang="en-US" dirty="0" smtClean="0"/>
          </a:p>
          <a:p>
            <a:pPr>
              <a:buNone/>
            </a:pPr>
            <a:r>
              <a:rPr lang="en-US" dirty="0" smtClean="0"/>
              <a:t> </a:t>
            </a:r>
            <a:endParaRPr lang="en-US" dirty="0"/>
          </a:p>
        </p:txBody>
      </p:sp>
      <p:pic>
        <p:nvPicPr>
          <p:cNvPr id="17410" name="Picture 2" descr="Spreeder: Speed Reading E-Reader and Trainer by eReflect Pty Ltd - more  detailed information than App Store &amp; Google Play by AppGrooves - Education  - 10 Similar Apps &amp; 516 Reviews"/>
          <p:cNvPicPr>
            <a:picLocks noChangeAspect="1" noChangeArrowheads="1"/>
          </p:cNvPicPr>
          <p:nvPr/>
        </p:nvPicPr>
        <p:blipFill>
          <a:blip r:embed="rId2"/>
          <a:srcRect/>
          <a:stretch>
            <a:fillRect/>
          </a:stretch>
        </p:blipFill>
        <p:spPr bwMode="auto">
          <a:xfrm>
            <a:off x="6172200" y="2743200"/>
            <a:ext cx="2819400" cy="41148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381000"/>
            <a:ext cx="8229600" cy="6019800"/>
          </a:xfrm>
        </p:spPr>
        <p:txBody>
          <a:bodyPr/>
          <a:lstStyle/>
          <a:p>
            <a:r>
              <a:rPr lang="en-US" dirty="0" smtClean="0">
                <a:solidFill>
                  <a:schemeClr val="tx1"/>
                </a:solidFill>
              </a:rPr>
              <a:t>5</a:t>
            </a:r>
            <a:r>
              <a:rPr lang="en-US" baseline="30000" dirty="0" smtClean="0">
                <a:solidFill>
                  <a:schemeClr val="tx1"/>
                </a:solidFill>
              </a:rPr>
              <a:t>th</a:t>
            </a:r>
            <a:r>
              <a:rPr lang="en-US" dirty="0" smtClean="0">
                <a:solidFill>
                  <a:schemeClr val="tx1"/>
                </a:solidFill>
              </a:rPr>
              <a:t> law :library is a growing </a:t>
            </a:r>
            <a:r>
              <a:rPr lang="en-US" dirty="0" err="1" smtClean="0">
                <a:solidFill>
                  <a:schemeClr val="tx1"/>
                </a:solidFill>
              </a:rPr>
              <a:t>organisation</a:t>
            </a:r>
            <a:endParaRPr lang="en-US" dirty="0" smtClean="0">
              <a:solidFill>
                <a:schemeClr val="tx1"/>
              </a:solidFill>
            </a:endParaRPr>
          </a:p>
          <a:p>
            <a:endParaRPr lang="en-US" dirty="0" smtClean="0">
              <a:solidFill>
                <a:schemeClr val="tx1"/>
              </a:solidFill>
            </a:endParaRPr>
          </a:p>
          <a:p>
            <a:pPr algn="l"/>
            <a:r>
              <a:rPr lang="en-US" dirty="0" smtClean="0">
                <a:solidFill>
                  <a:schemeClr val="tx1"/>
                </a:solidFill>
              </a:rPr>
              <a:t>According  to fifth law : “ a library is growing organism.” a library is a social institution.</a:t>
            </a:r>
          </a:p>
          <a:p>
            <a:pPr algn="l"/>
            <a:endParaRPr lang="en-US" dirty="0" smtClean="0">
              <a:solidFill>
                <a:schemeClr val="tx1"/>
              </a:solidFill>
            </a:endParaRPr>
          </a:p>
          <a:p>
            <a:pPr algn="l">
              <a:buFont typeface="Arial" pitchFamily="34" charset="0"/>
              <a:buChar char="•"/>
            </a:pPr>
            <a:endParaRPr lang="en-US" dirty="0" smtClean="0">
              <a:solidFill>
                <a:schemeClr val="tx1"/>
              </a:solidFill>
            </a:endParaRPr>
          </a:p>
          <a:p>
            <a:pPr algn="l">
              <a:buFont typeface="Arial" pitchFamily="34" charset="0"/>
              <a:buChar char="•"/>
            </a:pPr>
            <a:r>
              <a:rPr lang="en-US" dirty="0" smtClean="0">
                <a:solidFill>
                  <a:schemeClr val="tx1"/>
                </a:solidFill>
              </a:rPr>
              <a:t>Choice of classification scheme</a:t>
            </a:r>
          </a:p>
          <a:p>
            <a:pPr algn="l">
              <a:buFont typeface="Arial" pitchFamily="34" charset="0"/>
              <a:buChar char="•"/>
            </a:pPr>
            <a:r>
              <a:rPr lang="en-US" dirty="0" smtClean="0">
                <a:solidFill>
                  <a:schemeClr val="tx1"/>
                </a:solidFill>
              </a:rPr>
              <a:t>Physical form of a catalogue</a:t>
            </a:r>
          </a:p>
          <a:p>
            <a:pPr algn="l">
              <a:buFont typeface="Arial" pitchFamily="34" charset="0"/>
              <a:buChar char="•"/>
            </a:pPr>
            <a:r>
              <a:rPr lang="en-US" dirty="0" smtClean="0">
                <a:solidFill>
                  <a:schemeClr val="tx1"/>
                </a:solidFill>
              </a:rPr>
              <a:t>Reference services</a:t>
            </a:r>
          </a:p>
          <a:p>
            <a:pPr algn="l">
              <a:buFont typeface="Arial" pitchFamily="34" charset="0"/>
              <a:buChar char="•"/>
            </a:pPr>
            <a:r>
              <a:rPr lang="en-US" dirty="0" smtClean="0">
                <a:solidFill>
                  <a:schemeClr val="tx1"/>
                </a:solidFill>
              </a:rPr>
              <a:t>User education</a:t>
            </a:r>
            <a:endParaRPr lang="en-US" dirty="0">
              <a:solidFill>
                <a:schemeClr val="tx1"/>
              </a:solidFill>
            </a:endParaRPr>
          </a:p>
        </p:txBody>
      </p:sp>
      <p:pic>
        <p:nvPicPr>
          <p:cNvPr id="16386" name="Picture 2" descr="User Education: what is it and why is it important?"/>
          <p:cNvPicPr>
            <a:picLocks noChangeAspect="1" noChangeArrowheads="1"/>
          </p:cNvPicPr>
          <p:nvPr/>
        </p:nvPicPr>
        <p:blipFill>
          <a:blip r:embed="rId2"/>
          <a:srcRect/>
          <a:stretch>
            <a:fillRect/>
          </a:stretch>
        </p:blipFill>
        <p:spPr bwMode="auto">
          <a:xfrm>
            <a:off x="6324600" y="2438400"/>
            <a:ext cx="2667000" cy="42672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304800"/>
            <a:ext cx="8077200" cy="6096000"/>
          </a:xfrm>
        </p:spPr>
        <p:txBody>
          <a:bodyPr/>
          <a:lstStyle/>
          <a:p>
            <a:pPr algn="ctr"/>
            <a:r>
              <a:rPr lang="en-US" dirty="0" smtClean="0">
                <a:solidFill>
                  <a:schemeClr val="tx1"/>
                </a:solidFill>
              </a:rPr>
              <a:t>CONCLUSION</a:t>
            </a:r>
          </a:p>
          <a:p>
            <a:pPr algn="l"/>
            <a:endParaRPr lang="en-US" sz="2800" dirty="0" smtClean="0"/>
          </a:p>
          <a:p>
            <a:pPr algn="l"/>
            <a:r>
              <a:rPr lang="en-US" sz="2800" dirty="0" smtClean="0">
                <a:solidFill>
                  <a:schemeClr val="tx1"/>
                </a:solidFill>
              </a:rPr>
              <a:t>These are fundamentals law of library science. These also provide guidance in the practice of library and information science. The laws have been useful in the teaching of different branches of library science.</a:t>
            </a:r>
            <a:endParaRPr lang="en-US" sz="2800" dirty="0">
              <a:solidFill>
                <a:schemeClr val="tx1"/>
              </a:solidFill>
            </a:endParaRPr>
          </a:p>
        </p:txBody>
      </p:sp>
      <p:pic>
        <p:nvPicPr>
          <p:cNvPr id="15362" name="Picture 2" descr="Humor and Information Literacy: Practical Techniques for Library  Instruction by Joshua Vossler"/>
          <p:cNvPicPr>
            <a:picLocks noChangeAspect="1" noChangeArrowheads="1"/>
          </p:cNvPicPr>
          <p:nvPr/>
        </p:nvPicPr>
        <p:blipFill>
          <a:blip r:embed="rId2"/>
          <a:srcRect/>
          <a:stretch>
            <a:fillRect/>
          </a:stretch>
        </p:blipFill>
        <p:spPr bwMode="auto">
          <a:xfrm>
            <a:off x="3505200" y="3124200"/>
            <a:ext cx="5410200" cy="350520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197</TotalTime>
  <Words>240</Words>
  <Application>Microsoft Office PowerPoint</Application>
  <PresentationFormat>On-screen Show (4:3)</PresentationFormat>
  <Paragraphs>69</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Foundry</vt:lpstr>
      <vt:lpstr>Slide 1</vt:lpstr>
      <vt:lpstr>Slide 2</vt:lpstr>
      <vt:lpstr>Slide 3</vt:lpstr>
      <vt:lpstr>Slide 4</vt:lpstr>
      <vt:lpstr>Slide 5</vt:lpstr>
      <vt:lpstr>Slide 6</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XTREME</dc:creator>
  <cp:lastModifiedBy>XTREME</cp:lastModifiedBy>
  <cp:revision>36</cp:revision>
  <dcterms:created xsi:type="dcterms:W3CDTF">2020-09-05T04:04:26Z</dcterms:created>
  <dcterms:modified xsi:type="dcterms:W3CDTF">2020-12-05T06:42:56Z</dcterms:modified>
</cp:coreProperties>
</file>