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3"/>
  </p:notesMasterIdLst>
  <p:sldIdLst>
    <p:sldId id="256" r:id="rId2"/>
    <p:sldId id="257" r:id="rId3"/>
    <p:sldId id="258" r:id="rId4"/>
    <p:sldId id="259" r:id="rId5"/>
    <p:sldId id="260" r:id="rId6"/>
    <p:sldId id="261" r:id="rId7"/>
    <p:sldId id="262" r:id="rId8"/>
    <p:sldId id="266" r:id="rId9"/>
    <p:sldId id="267" r:id="rId10"/>
    <p:sldId id="268"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6EFCE6-5E64-42BE-9929-C6305E364444}" type="datetimeFigureOut">
              <a:rPr lang="en-US" smtClean="0"/>
              <a:pPr/>
              <a:t>9/18/2020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64CF4B-ED3D-4CAD-AF5D-B34F95FCE0C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1C64CF4B-ED3D-4CAD-AF5D-B34F95FCE0C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C64CF4B-ED3D-4CAD-AF5D-B34F95FCE0CB}"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9/18/2020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9/18/2020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52401"/>
            <a:ext cx="7696200" cy="3581399"/>
          </a:xfrm>
        </p:spPr>
        <p:txBody>
          <a:bodyPr>
            <a:noAutofit/>
          </a:bodyPr>
          <a:lstStyle/>
          <a:p>
            <a:r>
              <a:rPr lang="en-US" sz="4000" b="1" dirty="0" smtClean="0">
                <a:solidFill>
                  <a:srgbClr val="FFFF00"/>
                </a:solidFill>
                <a:latin typeface="Bookman Old Style" pitchFamily="18" charset="0"/>
                <a:ea typeface="Batang" pitchFamily="18" charset="-127"/>
                <a:cs typeface="Verdana" pitchFamily="34" charset="0"/>
              </a:rPr>
              <a:t>SADBHAVNA COLLEGE </a:t>
            </a:r>
            <a:br>
              <a:rPr lang="en-US" sz="4000" b="1" dirty="0" smtClean="0">
                <a:solidFill>
                  <a:srgbClr val="FFFF00"/>
                </a:solidFill>
                <a:latin typeface="Bookman Old Style" pitchFamily="18" charset="0"/>
                <a:ea typeface="Batang" pitchFamily="18" charset="-127"/>
                <a:cs typeface="Verdana" pitchFamily="34" charset="0"/>
              </a:rPr>
            </a:br>
            <a:r>
              <a:rPr lang="en-US" sz="4000" b="1" dirty="0" smtClean="0">
                <a:solidFill>
                  <a:srgbClr val="FFFF00"/>
                </a:solidFill>
                <a:latin typeface="Bookman Old Style" pitchFamily="18" charset="0"/>
                <a:ea typeface="Batang" pitchFamily="18" charset="-127"/>
                <a:cs typeface="Verdana" pitchFamily="34" charset="0"/>
              </a:rPr>
              <a:t>OF</a:t>
            </a:r>
            <a:r>
              <a:rPr lang="en-US" sz="4000" dirty="0" smtClean="0">
                <a:solidFill>
                  <a:srgbClr val="FFFF00"/>
                </a:solidFill>
                <a:latin typeface="Bookman Old Style" pitchFamily="18" charset="0"/>
                <a:ea typeface="Batang" pitchFamily="18" charset="-127"/>
                <a:cs typeface="Verdana" pitchFamily="34" charset="0"/>
              </a:rPr>
              <a:t> </a:t>
            </a:r>
            <a:r>
              <a:rPr lang="en-US" sz="4000" b="1" dirty="0" smtClean="0">
                <a:solidFill>
                  <a:srgbClr val="FFFF00"/>
                </a:solidFill>
                <a:latin typeface="Bookman Old Style" pitchFamily="18" charset="0"/>
                <a:ea typeface="Batang" pitchFamily="18" charset="-127"/>
                <a:cs typeface="Verdana" pitchFamily="34" charset="0"/>
              </a:rPr>
              <a:t>EDUCATION FOR WOMEN  </a:t>
            </a:r>
            <a:br>
              <a:rPr lang="en-US" sz="4000" b="1" dirty="0" smtClean="0">
                <a:solidFill>
                  <a:srgbClr val="FFFF00"/>
                </a:solidFill>
                <a:latin typeface="Bookman Old Style" pitchFamily="18" charset="0"/>
                <a:ea typeface="Batang" pitchFamily="18" charset="-127"/>
                <a:cs typeface="Verdana" pitchFamily="34" charset="0"/>
              </a:rPr>
            </a:br>
            <a:r>
              <a:rPr lang="en-US" sz="4000" b="1" dirty="0" smtClean="0">
                <a:solidFill>
                  <a:srgbClr val="FFFF00"/>
                </a:solidFill>
                <a:latin typeface="Bookman Old Style" pitchFamily="18" charset="0"/>
                <a:ea typeface="Batang" pitchFamily="18" charset="-127"/>
                <a:cs typeface="Verdana" pitchFamily="34" charset="0"/>
              </a:rPr>
              <a:t>RAIKOT,</a:t>
            </a:r>
            <a:br>
              <a:rPr lang="en-US" sz="4000" b="1" dirty="0" smtClean="0">
                <a:solidFill>
                  <a:srgbClr val="FFFF00"/>
                </a:solidFill>
                <a:latin typeface="Bookman Old Style" pitchFamily="18" charset="0"/>
                <a:ea typeface="Batang" pitchFamily="18" charset="-127"/>
                <a:cs typeface="Verdana" pitchFamily="34" charset="0"/>
              </a:rPr>
            </a:br>
            <a:r>
              <a:rPr lang="en-US" sz="4000" b="1" dirty="0" smtClean="0">
                <a:solidFill>
                  <a:srgbClr val="FFFF00"/>
                </a:solidFill>
                <a:latin typeface="Bookman Old Style" pitchFamily="18" charset="0"/>
                <a:ea typeface="Batang" pitchFamily="18" charset="-127"/>
                <a:cs typeface="Verdana" pitchFamily="34" charset="0"/>
              </a:rPr>
              <a:t>JALALDIWAL</a:t>
            </a:r>
            <a:br>
              <a:rPr lang="en-US" sz="4000" b="1" dirty="0" smtClean="0">
                <a:solidFill>
                  <a:srgbClr val="FFFF00"/>
                </a:solidFill>
                <a:latin typeface="Bookman Old Style" pitchFamily="18" charset="0"/>
                <a:ea typeface="Batang" pitchFamily="18" charset="-127"/>
                <a:cs typeface="Verdana" pitchFamily="34" charset="0"/>
              </a:rPr>
            </a:br>
            <a:r>
              <a:rPr lang="en-US" sz="4000" b="1" dirty="0" smtClean="0">
                <a:solidFill>
                  <a:srgbClr val="FFFF00"/>
                </a:solidFill>
                <a:latin typeface="Bookman Old Style" pitchFamily="18" charset="0"/>
                <a:ea typeface="Batang" pitchFamily="18" charset="-127"/>
                <a:cs typeface="Verdana" pitchFamily="34" charset="0"/>
              </a:rPr>
              <a:t>LUDHIANA</a:t>
            </a:r>
          </a:p>
        </p:txBody>
      </p:sp>
      <p:pic>
        <p:nvPicPr>
          <p:cNvPr id="4" name="Picture 2" descr="C:\Users\XTREME\Desktop\download.jpg"/>
          <p:cNvPicPr>
            <a:picLocks noChangeAspect="1" noChangeArrowheads="1"/>
          </p:cNvPicPr>
          <p:nvPr/>
        </p:nvPicPr>
        <p:blipFill>
          <a:blip r:embed="rId3"/>
          <a:srcRect/>
          <a:stretch>
            <a:fillRect/>
          </a:stretch>
        </p:blipFill>
        <p:spPr bwMode="auto">
          <a:xfrm>
            <a:off x="0" y="1371600"/>
            <a:ext cx="4953000" cy="54864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77500" lnSpcReduction="20000"/>
          </a:bodyPr>
          <a:lstStyle/>
          <a:p>
            <a:r>
              <a:rPr lang="en-US" sz="3200" b="1" dirty="0" smtClean="0">
                <a:solidFill>
                  <a:srgbClr val="C00000"/>
                </a:solidFill>
              </a:rPr>
              <a:t>Reinforcement:- </a:t>
            </a:r>
            <a:r>
              <a:rPr lang="en-US" sz="3200" b="1" dirty="0" smtClean="0">
                <a:solidFill>
                  <a:srgbClr val="0070C0"/>
                </a:solidFill>
              </a:rPr>
              <a:t>The teacher should ask questions respectfully with pleasant gestures. If any children ask wrongly, the teacher should not scold him/her rather than the teacher should motivate him/her to answer it correctly next time.</a:t>
            </a:r>
            <a:endParaRPr lang="en-US" sz="3200" b="1" dirty="0" smtClean="0">
              <a:solidFill>
                <a:srgbClr val="C00000"/>
              </a:solidFill>
            </a:endParaRPr>
          </a:p>
          <a:p>
            <a:r>
              <a:rPr lang="en-US" sz="3200" b="1" dirty="0" smtClean="0">
                <a:solidFill>
                  <a:srgbClr val="C00000"/>
                </a:solidFill>
              </a:rPr>
              <a:t>Speed of questioning:- </a:t>
            </a:r>
            <a:r>
              <a:rPr lang="en-US" sz="3200" b="1" dirty="0" smtClean="0">
                <a:solidFill>
                  <a:srgbClr val="0070C0"/>
                </a:solidFill>
              </a:rPr>
              <a:t>The teacher should ask questions in a uniform pattern. The teacher’s speed of questioning neither too slow nor too fast. The children must understand the question as well as answer.</a:t>
            </a:r>
            <a:endParaRPr lang="en-US" sz="3200" b="1" dirty="0" smtClean="0">
              <a:solidFill>
                <a:srgbClr val="C00000"/>
              </a:solidFill>
            </a:endParaRPr>
          </a:p>
          <a:p>
            <a:pPr>
              <a:buNone/>
            </a:pPr>
            <a:r>
              <a:rPr lang="en-US" sz="3200" b="1" dirty="0" smtClean="0">
                <a:solidFill>
                  <a:srgbClr val="C00000"/>
                </a:solidFill>
              </a:rPr>
              <a:t>                         </a:t>
            </a:r>
          </a:p>
          <a:p>
            <a:r>
              <a:rPr lang="en-US" sz="3200" b="1" dirty="0" smtClean="0">
                <a:solidFill>
                  <a:srgbClr val="C00000"/>
                </a:solidFill>
              </a:rPr>
              <a:t>Use pauses:-Using silence is a powerful way of delivering questions. The teacher should take some pause within the questions so that students should understand the previous one and get themselves for the next one.</a:t>
            </a:r>
            <a:endParaRPr lang="en-US" sz="3200" b="1" smtClean="0">
              <a:solidFill>
                <a:srgbClr val="C00000"/>
              </a:solidFill>
            </a:endParaRPr>
          </a:p>
          <a:p>
            <a:endParaRPr lang="en-US" sz="3200" b="1" dirty="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9600" b="1" dirty="0" smtClean="0">
                <a:solidFill>
                  <a:srgbClr val="C00000"/>
                </a:solidFill>
              </a:rPr>
              <a:t>    </a:t>
            </a:r>
            <a:r>
              <a:rPr lang="en-US" sz="9600" b="1" dirty="0" smtClean="0">
                <a:solidFill>
                  <a:srgbClr val="00B050"/>
                </a:solidFill>
              </a:rPr>
              <a:t>THANKS </a:t>
            </a:r>
            <a:endParaRPr lang="en-US" sz="9600" b="1" dirty="0">
              <a:solidFill>
                <a:srgbClr val="00B05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dirty="0" smtClean="0">
                <a:solidFill>
                  <a:schemeClr val="accent1">
                    <a:lumMod val="60000"/>
                    <a:lumOff val="40000"/>
                  </a:schemeClr>
                </a:solidFill>
              </a:rPr>
              <a:t>            SUBJECT</a:t>
            </a:r>
            <a:endParaRPr lang="en-US" sz="7200" dirty="0">
              <a:solidFill>
                <a:schemeClr val="accent1">
                  <a:lumMod val="60000"/>
                  <a:lumOff val="40000"/>
                </a:schemeClr>
              </a:solidFill>
            </a:endParaRPr>
          </a:p>
        </p:txBody>
      </p:sp>
      <p:sp>
        <p:nvSpPr>
          <p:cNvPr id="3" name="Content Placeholder 2"/>
          <p:cNvSpPr>
            <a:spLocks noGrp="1"/>
          </p:cNvSpPr>
          <p:nvPr>
            <p:ph idx="1"/>
          </p:nvPr>
        </p:nvSpPr>
        <p:spPr>
          <a:xfrm>
            <a:off x="457200" y="1905000"/>
            <a:ext cx="8229600" cy="4102291"/>
          </a:xfrm>
        </p:spPr>
        <p:txBody>
          <a:bodyPr>
            <a:normAutofit/>
          </a:bodyPr>
          <a:lstStyle/>
          <a:p>
            <a:pPr>
              <a:buNone/>
            </a:pPr>
            <a:r>
              <a:rPr lang="en-US" sz="7200" b="1" dirty="0" smtClean="0">
                <a:solidFill>
                  <a:srgbClr val="00B050"/>
                </a:solidFill>
              </a:rPr>
              <a:t>        READING           </a:t>
            </a:r>
          </a:p>
          <a:p>
            <a:pPr>
              <a:buNone/>
            </a:pPr>
            <a:r>
              <a:rPr lang="en-US" sz="7200" b="1" dirty="0" smtClean="0">
                <a:solidFill>
                  <a:srgbClr val="00B050"/>
                </a:solidFill>
              </a:rPr>
              <a:t>             AND  </a:t>
            </a:r>
          </a:p>
          <a:p>
            <a:pPr>
              <a:buNone/>
            </a:pPr>
            <a:r>
              <a:rPr lang="en-US" sz="7200" b="1" dirty="0" smtClean="0">
                <a:solidFill>
                  <a:srgbClr val="00B050"/>
                </a:solidFill>
              </a:rPr>
              <a:t>     REFLECTING</a:t>
            </a:r>
          </a:p>
          <a:p>
            <a:endParaRPr lang="en-US" sz="7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2286000"/>
          </a:xfrm>
        </p:spPr>
        <p:txBody>
          <a:bodyPr>
            <a:normAutofit fontScale="90000"/>
          </a:bodyPr>
          <a:lstStyle/>
          <a:p>
            <a:r>
              <a:rPr lang="en-US" sz="8000" dirty="0" smtClean="0">
                <a:solidFill>
                  <a:srgbClr val="FF0000"/>
                </a:solidFill>
                <a:latin typeface="Aharoni" pitchFamily="2" charset="-79"/>
                <a:cs typeface="Aharoni" pitchFamily="2" charset="-79"/>
              </a:rPr>
              <a:t>          TOPIC</a:t>
            </a:r>
            <a:br>
              <a:rPr lang="en-US" sz="8000" dirty="0" smtClean="0">
                <a:solidFill>
                  <a:srgbClr val="FF0000"/>
                </a:solidFill>
                <a:latin typeface="Aharoni" pitchFamily="2" charset="-79"/>
                <a:cs typeface="Aharoni" pitchFamily="2" charset="-79"/>
              </a:rPr>
            </a:br>
            <a:endParaRPr lang="en-US" sz="8000" dirty="0">
              <a:solidFill>
                <a:srgbClr val="FF0000"/>
              </a:solidFill>
            </a:endParaRPr>
          </a:p>
        </p:txBody>
      </p:sp>
      <p:sp>
        <p:nvSpPr>
          <p:cNvPr id="3" name="Content Placeholder 2"/>
          <p:cNvSpPr>
            <a:spLocks noGrp="1"/>
          </p:cNvSpPr>
          <p:nvPr>
            <p:ph idx="1"/>
          </p:nvPr>
        </p:nvSpPr>
        <p:spPr>
          <a:xfrm>
            <a:off x="457200" y="1600200"/>
            <a:ext cx="8153400" cy="4343400"/>
          </a:xfrm>
        </p:spPr>
        <p:txBody>
          <a:bodyPr>
            <a:normAutofit fontScale="92500" lnSpcReduction="20000"/>
          </a:bodyPr>
          <a:lstStyle/>
          <a:p>
            <a:pPr algn="ctr">
              <a:buNone/>
            </a:pPr>
            <a:endParaRPr lang="en-US" sz="6200" b="1" dirty="0" smtClean="0">
              <a:solidFill>
                <a:schemeClr val="accent6">
                  <a:lumMod val="75000"/>
                </a:schemeClr>
              </a:solidFill>
            </a:endParaRPr>
          </a:p>
          <a:p>
            <a:pPr algn="ctr">
              <a:buNone/>
            </a:pPr>
            <a:r>
              <a:rPr lang="en-US" sz="6200" b="1" dirty="0" smtClean="0">
                <a:solidFill>
                  <a:schemeClr val="accent6">
                    <a:lumMod val="75000"/>
                  </a:schemeClr>
                </a:solidFill>
              </a:rPr>
              <a:t> Techniques involved in Questioning</a:t>
            </a:r>
            <a:endParaRPr lang="en-US" sz="6200" b="1" dirty="0" smtClean="0">
              <a:solidFill>
                <a:srgbClr val="92D050"/>
              </a:solidFill>
            </a:endParaRPr>
          </a:p>
          <a:p>
            <a:pPr>
              <a:buNone/>
            </a:pPr>
            <a:endParaRPr lang="en-US" sz="8000" b="1" dirty="0" smtClean="0">
              <a:solidFill>
                <a:schemeClr val="accent1">
                  <a:lumMod val="60000"/>
                  <a:lumOff val="40000"/>
                </a:schemeClr>
              </a:solidFill>
            </a:endParaRPr>
          </a:p>
          <a:p>
            <a:pPr>
              <a:buNone/>
            </a:pPr>
            <a:r>
              <a:rPr lang="en-US" sz="4700" b="1" dirty="0" smtClean="0">
                <a:solidFill>
                  <a:schemeClr val="accent1">
                    <a:lumMod val="60000"/>
                    <a:lumOff val="40000"/>
                  </a:schemeClr>
                </a:solidFill>
              </a:rPr>
              <a:t>      </a:t>
            </a:r>
            <a:r>
              <a:rPr lang="en-US" sz="4700" b="1" dirty="0" err="1" smtClean="0">
                <a:solidFill>
                  <a:srgbClr val="FFC000"/>
                </a:solidFill>
              </a:rPr>
              <a:t>Incharge</a:t>
            </a:r>
            <a:r>
              <a:rPr lang="en-US" sz="4700" b="1" dirty="0" smtClean="0">
                <a:solidFill>
                  <a:srgbClr val="FFC000"/>
                </a:solidFill>
              </a:rPr>
              <a:t> – </a:t>
            </a:r>
            <a:r>
              <a:rPr lang="en-US" sz="4700" b="1" dirty="0" err="1" smtClean="0">
                <a:solidFill>
                  <a:srgbClr val="FFC000"/>
                </a:solidFill>
              </a:rPr>
              <a:t>Sunita</a:t>
            </a:r>
            <a:r>
              <a:rPr lang="en-US" sz="4700" b="1" dirty="0" smtClean="0">
                <a:solidFill>
                  <a:srgbClr val="FFC000"/>
                </a:solidFill>
              </a:rPr>
              <a:t> </a:t>
            </a:r>
            <a:r>
              <a:rPr lang="en-US" sz="4700" b="1" dirty="0" err="1" smtClean="0">
                <a:solidFill>
                  <a:srgbClr val="FFC000"/>
                </a:solidFill>
              </a:rPr>
              <a:t>Rani</a:t>
            </a:r>
            <a:endParaRPr lang="en-US" sz="4700" b="1" dirty="0" smtClean="0">
              <a:solidFill>
                <a:srgbClr val="FFC000"/>
              </a:solidFill>
            </a:endParaRPr>
          </a:p>
          <a:p>
            <a:pPr>
              <a:buNone/>
            </a:pPr>
            <a:endParaRPr lang="en-US" sz="8000" b="1" dirty="0">
              <a:solidFill>
                <a:schemeClr val="accent1">
                  <a:lumMod val="60000"/>
                  <a:lumOff val="4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228600" y="381000"/>
            <a:ext cx="7924800" cy="6019800"/>
          </a:xfrm>
        </p:spPr>
        <p:txBody>
          <a:bodyPr>
            <a:noAutofit/>
          </a:bodyPr>
          <a:lstStyle/>
          <a:p>
            <a:pPr algn="ctr">
              <a:buNone/>
            </a:pPr>
            <a:r>
              <a:rPr lang="en-US" sz="3600" b="1" dirty="0" smtClean="0">
                <a:solidFill>
                  <a:schemeClr val="accent6">
                    <a:lumMod val="75000"/>
                  </a:schemeClr>
                </a:solidFill>
              </a:rPr>
              <a:t>Techniques involved in Questioning</a:t>
            </a:r>
            <a:endParaRPr lang="en-US" sz="3600" b="1" dirty="0" smtClean="0">
              <a:solidFill>
                <a:srgbClr val="92D050"/>
              </a:solidFill>
            </a:endParaRPr>
          </a:p>
          <a:p>
            <a:pPr algn="ctr">
              <a:buFont typeface="Wingdings" pitchFamily="2" charset="2"/>
              <a:buChar char="Ø"/>
            </a:pPr>
            <a:r>
              <a:rPr lang="en-US" sz="3200" b="1" dirty="0" smtClean="0">
                <a:solidFill>
                  <a:srgbClr val="C00000"/>
                </a:solidFill>
              </a:rPr>
              <a:t>Ask the 	questions to whole class:- </a:t>
            </a:r>
            <a:r>
              <a:rPr lang="en-US" sz="3200" b="1" dirty="0" smtClean="0">
                <a:solidFill>
                  <a:srgbClr val="0070C0"/>
                </a:solidFill>
              </a:rPr>
              <a:t>Teacher need to ask the whole class while asking question. Asking to only one student or to particular group only those will remain active, think and ready to respond. but if the teacher ask question to whole class, the whole class will ready to respond.</a:t>
            </a:r>
          </a:p>
          <a:p>
            <a:pPr algn="ctr">
              <a:buNone/>
            </a:pPr>
            <a:endParaRPr lang="en-US" sz="3200" b="1" dirty="0">
              <a:solidFill>
                <a:srgbClr val="0070C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914400"/>
            <a:ext cx="8153400" cy="5559552"/>
          </a:xfrm>
        </p:spPr>
        <p:txBody>
          <a:bodyPr>
            <a:normAutofit/>
          </a:bodyPr>
          <a:lstStyle/>
          <a:p>
            <a:pPr>
              <a:buFont typeface="Wingdings" pitchFamily="2" charset="2"/>
              <a:buChar char="Ø"/>
            </a:pPr>
            <a:r>
              <a:rPr lang="en-US" sz="3200" b="1" dirty="0" smtClean="0">
                <a:solidFill>
                  <a:srgbClr val="C00000"/>
                </a:solidFill>
              </a:rPr>
              <a:t>Proportionate distribution of question:- </a:t>
            </a:r>
            <a:r>
              <a:rPr lang="en-US" sz="3200" b="1" dirty="0" smtClean="0">
                <a:solidFill>
                  <a:srgbClr val="0070C0"/>
                </a:solidFill>
              </a:rPr>
              <a:t>Teacher should ask question to different student. It is wrong if the teacher repeatedly ask questions to some child or particular group of children. Mostly teachers ask question to intelligent students and get correct answer. It is teacher who has to see that no students should remain unlearnt.</a:t>
            </a:r>
            <a:endParaRPr lang="en-US" sz="3200" b="1" dirty="0">
              <a:solidFill>
                <a:srgbClr val="0070C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457200" y="762000"/>
            <a:ext cx="8229600" cy="5562600"/>
          </a:xfrm>
        </p:spPr>
        <p:txBody>
          <a:bodyPr>
            <a:normAutofit lnSpcReduction="10000"/>
          </a:bodyPr>
          <a:lstStyle/>
          <a:p>
            <a:r>
              <a:rPr lang="en-US" sz="3200" b="1" dirty="0" smtClean="0">
                <a:solidFill>
                  <a:srgbClr val="C00000"/>
                </a:solidFill>
              </a:rPr>
              <a:t>Wait time:- </a:t>
            </a:r>
            <a:r>
              <a:rPr lang="en-US" sz="3200" b="1" dirty="0" smtClean="0">
                <a:solidFill>
                  <a:srgbClr val="0070C0"/>
                </a:solidFill>
              </a:rPr>
              <a:t>Every students should be given time to answer. Wait time is the mental activity when students think, recall, analyses, compare, evaluate, synthesis, process information in mind.</a:t>
            </a:r>
          </a:p>
          <a:p>
            <a:endParaRPr lang="en-US" sz="3200" b="1" dirty="0" smtClean="0">
              <a:solidFill>
                <a:srgbClr val="0070C0"/>
              </a:solidFill>
            </a:endParaRPr>
          </a:p>
          <a:p>
            <a:r>
              <a:rPr lang="en-US" sz="3200" b="1" dirty="0" smtClean="0">
                <a:solidFill>
                  <a:srgbClr val="C00000"/>
                </a:solidFill>
              </a:rPr>
              <a:t>One time at a time:- </a:t>
            </a:r>
            <a:r>
              <a:rPr lang="en-US" sz="3200" b="1" dirty="0" smtClean="0">
                <a:solidFill>
                  <a:srgbClr val="0070C0"/>
                </a:solidFill>
              </a:rPr>
              <a:t>Sometime in fluency of lecture, explanation, describing situation teacher ask more than one question at a time. It confuse teacher and reduce effectiveness at questioning.</a:t>
            </a:r>
            <a:endParaRPr lang="en-US" sz="3200" b="1" dirty="0">
              <a:solidFill>
                <a:srgbClr val="0070C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14400" y="685800"/>
            <a:ext cx="7772400" cy="5669760"/>
          </a:xfrm>
        </p:spPr>
        <p:txBody>
          <a:bodyPr>
            <a:normAutofit fontScale="92500" lnSpcReduction="10000"/>
          </a:bodyPr>
          <a:lstStyle/>
          <a:p>
            <a:pPr>
              <a:buFont typeface="Arial" pitchFamily="34" charset="0"/>
              <a:buChar char="•"/>
            </a:pPr>
            <a:r>
              <a:rPr lang="en-US" sz="3000" b="1" dirty="0" smtClean="0">
                <a:solidFill>
                  <a:srgbClr val="C00000"/>
                </a:solidFill>
              </a:rPr>
              <a:t>Sequencing of questions:- </a:t>
            </a:r>
            <a:r>
              <a:rPr lang="en-US" sz="3000" b="1" dirty="0" smtClean="0">
                <a:solidFill>
                  <a:schemeClr val="accent1"/>
                </a:solidFill>
              </a:rPr>
              <a:t>The teacher should start with simple questions to then move to difficult ones. Once the students answers the simple questions then complex question should be asked.</a:t>
            </a:r>
          </a:p>
          <a:p>
            <a:pPr>
              <a:buFont typeface="Arial" pitchFamily="34" charset="0"/>
              <a:buChar char="•"/>
            </a:pPr>
            <a:endParaRPr lang="en-US" sz="3000" b="1" dirty="0" smtClean="0">
              <a:solidFill>
                <a:schemeClr val="accent1"/>
              </a:solidFill>
            </a:endParaRPr>
          </a:p>
          <a:p>
            <a:pPr>
              <a:buFont typeface="Arial" pitchFamily="34" charset="0"/>
              <a:buChar char="•"/>
            </a:pPr>
            <a:r>
              <a:rPr lang="en-US" sz="3000" b="1" dirty="0" smtClean="0">
                <a:solidFill>
                  <a:srgbClr val="C00000"/>
                </a:solidFill>
              </a:rPr>
              <a:t>Repetition of questions:- </a:t>
            </a:r>
            <a:r>
              <a:rPr lang="en-US" sz="3000" b="1" dirty="0" smtClean="0">
                <a:solidFill>
                  <a:schemeClr val="accent1"/>
                </a:solidFill>
              </a:rPr>
              <a:t>Generally, the questions are not repeated again and again. But if the students are not able to answer any question, the from of question or the language of the question should be </a:t>
            </a:r>
            <a:r>
              <a:rPr lang="en-US" sz="3000" b="1" dirty="0" err="1" smtClean="0">
                <a:solidFill>
                  <a:schemeClr val="accent1"/>
                </a:solidFill>
              </a:rPr>
              <a:t>moulded</a:t>
            </a:r>
            <a:r>
              <a:rPr lang="en-US" sz="3000" b="1" dirty="0" smtClean="0">
                <a:solidFill>
                  <a:schemeClr val="accent1"/>
                </a:solidFill>
              </a:rPr>
              <a:t> so that students can able to understand the question and answer it.</a:t>
            </a:r>
            <a:endParaRPr lang="en-US" sz="3000" b="1" dirty="0">
              <a:solidFill>
                <a:schemeClr val="accent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239000" cy="5541336"/>
          </a:xfrm>
        </p:spPr>
        <p:txBody>
          <a:bodyPr>
            <a:normAutofit fontScale="92500"/>
          </a:bodyPr>
          <a:lstStyle/>
          <a:p>
            <a:pPr>
              <a:buFont typeface="Arial" pitchFamily="34" charset="0"/>
              <a:buChar char="•"/>
            </a:pPr>
            <a:r>
              <a:rPr lang="en-US" sz="3200" b="1" dirty="0" smtClean="0">
                <a:solidFill>
                  <a:srgbClr val="C00000"/>
                </a:solidFill>
              </a:rPr>
              <a:t>Change in structure:- </a:t>
            </a:r>
            <a:r>
              <a:rPr lang="en-US" sz="3200" b="1" dirty="0" smtClean="0">
                <a:solidFill>
                  <a:schemeClr val="accent1"/>
                </a:solidFill>
              </a:rPr>
              <a:t>Change in structure may lead to change in meaning. This may confuse learner. Before changing the structure the teacher should the level and class of the students.</a:t>
            </a:r>
          </a:p>
          <a:p>
            <a:pPr>
              <a:buFont typeface="Arial" pitchFamily="34" charset="0"/>
              <a:buChar char="•"/>
            </a:pPr>
            <a:endParaRPr lang="en-US" sz="3200" b="1" dirty="0" smtClean="0">
              <a:solidFill>
                <a:schemeClr val="accent1"/>
              </a:solidFill>
            </a:endParaRPr>
          </a:p>
          <a:p>
            <a:pPr>
              <a:buFont typeface="Arial" pitchFamily="34" charset="0"/>
              <a:buChar char="•"/>
            </a:pPr>
            <a:r>
              <a:rPr lang="en-US" sz="3200" b="1" dirty="0" smtClean="0">
                <a:solidFill>
                  <a:srgbClr val="C00000"/>
                </a:solidFill>
              </a:rPr>
              <a:t>Avoid excessive question:- </a:t>
            </a:r>
            <a:r>
              <a:rPr lang="en-US" sz="3200" b="1" dirty="0" smtClean="0">
                <a:solidFill>
                  <a:srgbClr val="0070C0"/>
                </a:solidFill>
              </a:rPr>
              <a:t>The teacher should not ask excess questions. More questions will make the learners confused about the text.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a:bodyPr>
          <a:lstStyle/>
          <a:p>
            <a:r>
              <a:rPr lang="en-US" sz="3200" b="1" dirty="0" smtClean="0">
                <a:solidFill>
                  <a:srgbClr val="C00000"/>
                </a:solidFill>
              </a:rPr>
              <a:t>Cover back benchers:- </a:t>
            </a:r>
            <a:r>
              <a:rPr lang="en-US" sz="3200" b="1" dirty="0" smtClean="0">
                <a:solidFill>
                  <a:srgbClr val="0070C0"/>
                </a:solidFill>
              </a:rPr>
              <a:t>The teacher should not focus on back benchers only. But the teacher should ask equal proportion of questions to back benchers.</a:t>
            </a:r>
          </a:p>
          <a:p>
            <a:endParaRPr lang="en-US" sz="3200" b="1" dirty="0" smtClean="0">
              <a:solidFill>
                <a:srgbClr val="0070C0"/>
              </a:solidFill>
            </a:endParaRPr>
          </a:p>
          <a:p>
            <a:r>
              <a:rPr lang="en-US" sz="3200" b="1" dirty="0" smtClean="0">
                <a:solidFill>
                  <a:srgbClr val="C00000"/>
                </a:solidFill>
              </a:rPr>
              <a:t>Proper communication:- </a:t>
            </a:r>
            <a:r>
              <a:rPr lang="en-US" sz="3200" b="1" dirty="0" smtClean="0">
                <a:solidFill>
                  <a:srgbClr val="0070C0"/>
                </a:solidFill>
              </a:rPr>
              <a:t>Like other teaching techniques, questioning also demands adequate communication. For this, he need to have proper eye contact.</a:t>
            </a:r>
            <a:endParaRPr lang="en-US" sz="3200" b="1" dirty="0">
              <a:solidFill>
                <a:srgbClr val="0070C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835</TotalTime>
  <Words>469</Words>
  <Application>Microsoft Office PowerPoint</Application>
  <PresentationFormat>On-screen Show (4:3)</PresentationFormat>
  <Paragraphs>32</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SADBHAVNA COLLEGE  OF EDUCATION FOR WOMEN   RAIKOT, JALALDIWAL LUDHIANA</vt:lpstr>
      <vt:lpstr>            SUBJECT</vt:lpstr>
      <vt:lpstr>          TOPIC </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SADBHAVNA COLLEGE OF EDUCATION FOR WOMEN  RAIKOT , JALALDIWAL, LUDHIANA</dc:title>
  <dc:creator>XTREME</dc:creator>
  <cp:lastModifiedBy>God</cp:lastModifiedBy>
  <cp:revision>92</cp:revision>
  <dcterms:created xsi:type="dcterms:W3CDTF">2006-08-16T00:00:00Z</dcterms:created>
  <dcterms:modified xsi:type="dcterms:W3CDTF">2020-09-18T13:48:34Z</dcterms:modified>
</cp:coreProperties>
</file>