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8/20/2020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5029200" cy="3983502"/>
          </a:xfrm>
        </p:spPr>
        <p:txBody>
          <a:bodyPr/>
          <a:lstStyle/>
          <a:p>
            <a:endParaRPr lang="en-US" dirty="0"/>
          </a:p>
        </p:txBody>
      </p:sp>
      <p:sp>
        <p:nvSpPr>
          <p:cNvPr id="3" name="Subtitle 2"/>
          <p:cNvSpPr>
            <a:spLocks noGrp="1"/>
          </p:cNvSpPr>
          <p:nvPr>
            <p:ph type="subTitle" idx="1"/>
          </p:nvPr>
        </p:nvSpPr>
        <p:spPr>
          <a:xfrm>
            <a:off x="5334000" y="609600"/>
            <a:ext cx="3810000" cy="6248400"/>
          </a:xfrm>
        </p:spPr>
        <p:txBody>
          <a:bodyPr>
            <a:noAutofit/>
          </a:bodyPr>
          <a:lstStyle/>
          <a:p>
            <a:r>
              <a:rPr lang="en-US" sz="3200" b="1" dirty="0" smtClean="0">
                <a:solidFill>
                  <a:srgbClr val="002060"/>
                </a:solidFill>
                <a:latin typeface="Bookman Old Style" pitchFamily="18" charset="0"/>
                <a:ea typeface="Batang" pitchFamily="18" charset="-127"/>
                <a:cs typeface="Verdana" pitchFamily="34" charset="0"/>
              </a:rPr>
              <a:t>    SADBHAVNA</a:t>
            </a:r>
          </a:p>
          <a:p>
            <a:r>
              <a:rPr lang="en-US" sz="3200" b="1" dirty="0" smtClean="0">
                <a:solidFill>
                  <a:srgbClr val="002060"/>
                </a:solidFill>
                <a:latin typeface="Bookman Old Style" pitchFamily="18" charset="0"/>
                <a:ea typeface="Batang" pitchFamily="18" charset="-127"/>
                <a:cs typeface="Verdana" pitchFamily="34" charset="0"/>
              </a:rPr>
              <a:t>      COLLEGE   </a:t>
            </a:r>
          </a:p>
          <a:p>
            <a:r>
              <a:rPr lang="en-US" sz="3200" b="1" dirty="0" smtClean="0">
                <a:solidFill>
                  <a:srgbClr val="002060"/>
                </a:solidFill>
                <a:latin typeface="Bookman Old Style" pitchFamily="18" charset="0"/>
                <a:ea typeface="Batang" pitchFamily="18" charset="-127"/>
                <a:cs typeface="Verdana" pitchFamily="34" charset="0"/>
              </a:rPr>
              <a:t>           OF </a:t>
            </a:r>
          </a:p>
          <a:p>
            <a:r>
              <a:rPr lang="en-US" sz="3200" b="1" dirty="0" smtClean="0">
                <a:solidFill>
                  <a:srgbClr val="002060"/>
                </a:solidFill>
                <a:latin typeface="Bookman Old Style" pitchFamily="18" charset="0"/>
                <a:ea typeface="Batang" pitchFamily="18" charset="-127"/>
                <a:cs typeface="Verdana" pitchFamily="34" charset="0"/>
              </a:rPr>
              <a:t>     EDUCATION</a:t>
            </a:r>
          </a:p>
          <a:p>
            <a:r>
              <a:rPr lang="en-US" sz="3200" b="1" dirty="0" smtClean="0">
                <a:solidFill>
                  <a:srgbClr val="002060"/>
                </a:solidFill>
                <a:latin typeface="Bookman Old Style" pitchFamily="18" charset="0"/>
                <a:ea typeface="Batang" pitchFamily="18" charset="-127"/>
                <a:cs typeface="Verdana" pitchFamily="34" charset="0"/>
              </a:rPr>
              <a:t>          FOR </a:t>
            </a:r>
          </a:p>
          <a:p>
            <a:r>
              <a:rPr lang="en-US" sz="3200" b="1" dirty="0" smtClean="0">
                <a:solidFill>
                  <a:srgbClr val="002060"/>
                </a:solidFill>
                <a:latin typeface="Bookman Old Style" pitchFamily="18" charset="0"/>
                <a:ea typeface="Batang" pitchFamily="18" charset="-127"/>
                <a:cs typeface="Verdana" pitchFamily="34" charset="0"/>
              </a:rPr>
              <a:t>        WOMEN </a:t>
            </a:r>
          </a:p>
          <a:p>
            <a:r>
              <a:rPr lang="en-US" sz="3200" b="1" dirty="0" smtClean="0">
                <a:solidFill>
                  <a:srgbClr val="002060"/>
                </a:solidFill>
                <a:latin typeface="Bookman Old Style" pitchFamily="18" charset="0"/>
                <a:ea typeface="Batang" pitchFamily="18" charset="-127"/>
                <a:cs typeface="Verdana" pitchFamily="34" charset="0"/>
              </a:rPr>
              <a:t>        RAIKOT  </a:t>
            </a:r>
          </a:p>
          <a:p>
            <a:endParaRPr lang="en-US" sz="3200" b="1" dirty="0" smtClean="0">
              <a:solidFill>
                <a:srgbClr val="002060"/>
              </a:solidFill>
              <a:latin typeface="Bookman Old Style" pitchFamily="18" charset="0"/>
              <a:ea typeface="Batang" pitchFamily="18" charset="-127"/>
              <a:cs typeface="Verdana" pitchFamily="34" charset="0"/>
            </a:endParaRPr>
          </a:p>
          <a:p>
            <a:r>
              <a:rPr lang="en-US" sz="3200" b="1" dirty="0" smtClean="0">
                <a:solidFill>
                  <a:srgbClr val="002060"/>
                </a:solidFill>
                <a:latin typeface="Bookman Old Style" pitchFamily="18" charset="0"/>
                <a:ea typeface="Batang" pitchFamily="18" charset="-127"/>
                <a:cs typeface="Verdana" pitchFamily="34" charset="0"/>
              </a:rPr>
              <a:t>   JALALDIWAL </a:t>
            </a:r>
          </a:p>
          <a:p>
            <a:r>
              <a:rPr lang="en-US" sz="3200" b="1" dirty="0" smtClean="0">
                <a:solidFill>
                  <a:srgbClr val="002060"/>
                </a:solidFill>
                <a:latin typeface="Bookman Old Style" pitchFamily="18" charset="0"/>
                <a:ea typeface="Batang" pitchFamily="18" charset="-127"/>
                <a:cs typeface="Verdana" pitchFamily="34" charset="0"/>
              </a:rPr>
              <a:t>     LUDHIANA</a:t>
            </a:r>
          </a:p>
          <a:p>
            <a:endParaRPr lang="en-US" sz="3200" dirty="0"/>
          </a:p>
        </p:txBody>
      </p:sp>
      <p:pic>
        <p:nvPicPr>
          <p:cNvPr id="5" name="Picture 2" descr="C:\Users\XTREME\Desktop\download.jpg"/>
          <p:cNvPicPr>
            <a:picLocks noChangeAspect="1" noChangeArrowheads="1"/>
          </p:cNvPicPr>
          <p:nvPr/>
        </p:nvPicPr>
        <p:blipFill>
          <a:blip r:embed="rId2"/>
          <a:srcRect/>
          <a:stretch>
            <a:fillRect/>
          </a:stretch>
        </p:blipFill>
        <p:spPr bwMode="auto">
          <a:xfrm>
            <a:off x="990600" y="0"/>
            <a:ext cx="4876800" cy="6858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498080" cy="5486400"/>
          </a:xfrm>
        </p:spPr>
        <p:txBody>
          <a:bodyPr/>
          <a:lstStyle/>
          <a:p>
            <a:pPr>
              <a:buFont typeface="Wingdings" pitchFamily="2" charset="2"/>
              <a:buChar char="v"/>
            </a:pPr>
            <a:r>
              <a:rPr lang="en-US" sz="4000" b="1" dirty="0" smtClean="0">
                <a:solidFill>
                  <a:schemeClr val="accent2">
                    <a:lumMod val="75000"/>
                  </a:schemeClr>
                </a:solidFill>
              </a:rPr>
              <a:t>Importance in constructing Human </a:t>
            </a:r>
            <a:r>
              <a:rPr lang="en-US" sz="4000" b="1" dirty="0" smtClean="0">
                <a:solidFill>
                  <a:schemeClr val="accent2">
                    <a:lumMod val="75000"/>
                  </a:schemeClr>
                </a:solidFill>
              </a:rPr>
              <a:t>personality</a:t>
            </a:r>
          </a:p>
          <a:p>
            <a:pPr>
              <a:buFont typeface="Wingdings" pitchFamily="2" charset="2"/>
              <a:buChar char="v"/>
            </a:pPr>
            <a:endParaRPr lang="en-US" sz="4000" b="1" dirty="0" smtClean="0">
              <a:solidFill>
                <a:schemeClr val="accent2">
                  <a:lumMod val="75000"/>
                </a:schemeClr>
              </a:solidFill>
            </a:endParaRPr>
          </a:p>
          <a:p>
            <a:pPr>
              <a:buNone/>
            </a:pPr>
            <a:endParaRPr lang="en-US" sz="4000" b="1" dirty="0" smtClean="0">
              <a:solidFill>
                <a:schemeClr val="accent2">
                  <a:lumMod val="75000"/>
                </a:schemeClr>
              </a:solidFill>
            </a:endParaRPr>
          </a:p>
          <a:p>
            <a:pPr>
              <a:buFont typeface="Wingdings" pitchFamily="2" charset="2"/>
              <a:buChar char="v"/>
            </a:pPr>
            <a:r>
              <a:rPr lang="en-US" sz="4000" b="1" dirty="0" smtClean="0">
                <a:solidFill>
                  <a:schemeClr val="accent2">
                    <a:lumMod val="75000"/>
                  </a:schemeClr>
                </a:solidFill>
              </a:rPr>
              <a:t>Oral language easy to understand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9600" b="1" dirty="0" smtClean="0">
                <a:solidFill>
                  <a:srgbClr val="00B0F0"/>
                </a:solidFill>
              </a:rPr>
              <a:t>   THANKS </a:t>
            </a:r>
            <a:endParaRPr lang="en-US" sz="9600" b="1"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498080" cy="5410200"/>
          </a:xfrm>
        </p:spPr>
        <p:txBody>
          <a:bodyPr>
            <a:noAutofit/>
          </a:bodyPr>
          <a:lstStyle/>
          <a:p>
            <a:pPr>
              <a:buNone/>
            </a:pPr>
            <a:r>
              <a:rPr lang="en-US" sz="7200" b="1" dirty="0" smtClean="0">
                <a:solidFill>
                  <a:srgbClr val="00B050"/>
                </a:solidFill>
              </a:rPr>
              <a:t>     </a:t>
            </a:r>
            <a:r>
              <a:rPr lang="en-US" sz="7200" b="1" dirty="0" smtClean="0">
                <a:solidFill>
                  <a:schemeClr val="accent6"/>
                </a:solidFill>
              </a:rPr>
              <a:t>SUBJECT</a:t>
            </a:r>
          </a:p>
          <a:p>
            <a:pPr>
              <a:buNone/>
            </a:pPr>
            <a:r>
              <a:rPr lang="en-US" sz="7200" b="1" dirty="0" smtClean="0">
                <a:solidFill>
                  <a:schemeClr val="accent6"/>
                </a:solidFill>
              </a:rPr>
              <a:t>     READING </a:t>
            </a:r>
          </a:p>
          <a:p>
            <a:pPr>
              <a:buNone/>
            </a:pPr>
            <a:r>
              <a:rPr lang="en-US" sz="7200" b="1" dirty="0" smtClean="0">
                <a:solidFill>
                  <a:schemeClr val="accent6"/>
                </a:solidFill>
              </a:rPr>
              <a:t>         AND REFLECTING</a:t>
            </a:r>
            <a:endParaRPr lang="en-US" sz="7200" b="1" dirty="0">
              <a:solidFill>
                <a:schemeClr val="accent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300" dirty="0" smtClean="0">
                <a:solidFill>
                  <a:srgbClr val="00B050"/>
                </a:solidFill>
                <a:latin typeface="Aharoni" pitchFamily="2" charset="-79"/>
                <a:cs typeface="Aharoni" pitchFamily="2" charset="-79"/>
              </a:rPr>
              <a:t>          </a:t>
            </a:r>
            <a:br>
              <a:rPr lang="en-US" sz="7300" dirty="0" smtClean="0">
                <a:solidFill>
                  <a:srgbClr val="00B050"/>
                </a:solidFill>
                <a:latin typeface="Aharoni" pitchFamily="2" charset="-79"/>
                <a:cs typeface="Aharoni" pitchFamily="2" charset="-79"/>
              </a:rPr>
            </a:br>
            <a:r>
              <a:rPr lang="en-US" sz="7300" dirty="0" smtClean="0">
                <a:solidFill>
                  <a:srgbClr val="00B050"/>
                </a:solidFill>
                <a:latin typeface="Aharoni" pitchFamily="2" charset="-79"/>
                <a:cs typeface="Aharoni" pitchFamily="2" charset="-79"/>
              </a:rPr>
              <a:t>          TOPIC</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sz="6600" b="1" dirty="0" smtClean="0"/>
              <a:t>   </a:t>
            </a:r>
            <a:r>
              <a:rPr lang="en-US" sz="6600" b="1" dirty="0" smtClean="0">
                <a:solidFill>
                  <a:schemeClr val="accent3">
                    <a:lumMod val="75000"/>
                  </a:schemeClr>
                </a:solidFill>
              </a:rPr>
              <a:t>Speaking Skill</a:t>
            </a:r>
          </a:p>
          <a:p>
            <a:pPr>
              <a:buNone/>
            </a:pPr>
            <a:endParaRPr lang="en-US" sz="6600" b="1" dirty="0" smtClean="0">
              <a:solidFill>
                <a:schemeClr val="accent3">
                  <a:lumMod val="75000"/>
                </a:schemeClr>
              </a:solidFill>
            </a:endParaRPr>
          </a:p>
          <a:p>
            <a:pPr>
              <a:buNone/>
            </a:pPr>
            <a:r>
              <a:rPr lang="en-US" sz="6600" b="1" dirty="0" err="1" smtClean="0">
                <a:solidFill>
                  <a:schemeClr val="accent3">
                    <a:lumMod val="75000"/>
                  </a:schemeClr>
                </a:solidFill>
              </a:rPr>
              <a:t>Incharge</a:t>
            </a:r>
            <a:r>
              <a:rPr lang="en-US" sz="6600" b="1" dirty="0" smtClean="0">
                <a:solidFill>
                  <a:schemeClr val="accent3">
                    <a:lumMod val="75000"/>
                  </a:schemeClr>
                </a:solidFill>
              </a:rPr>
              <a:t> – </a:t>
            </a:r>
            <a:r>
              <a:rPr lang="en-US" sz="6600" b="1" dirty="0" err="1" smtClean="0">
                <a:solidFill>
                  <a:schemeClr val="accent3">
                    <a:lumMod val="75000"/>
                  </a:schemeClr>
                </a:solidFill>
              </a:rPr>
              <a:t>Sunita</a:t>
            </a:r>
            <a:r>
              <a:rPr lang="en-US" sz="6600" b="1" dirty="0" smtClean="0">
                <a:solidFill>
                  <a:schemeClr val="accent3">
                    <a:lumMod val="75000"/>
                  </a:schemeClr>
                </a:solidFill>
              </a:rPr>
              <a:t> </a:t>
            </a:r>
          </a:p>
          <a:p>
            <a:pPr>
              <a:buNone/>
            </a:pPr>
            <a:r>
              <a:rPr lang="en-US" sz="6600" b="1" dirty="0" smtClean="0">
                <a:solidFill>
                  <a:schemeClr val="accent3">
                    <a:lumMod val="75000"/>
                  </a:schemeClr>
                </a:solidFill>
              </a:rPr>
              <a:t>                    </a:t>
            </a:r>
            <a:r>
              <a:rPr lang="en-US" sz="6600" b="1" dirty="0" err="1" smtClean="0">
                <a:solidFill>
                  <a:schemeClr val="accent3">
                    <a:lumMod val="75000"/>
                  </a:schemeClr>
                </a:solidFill>
              </a:rPr>
              <a:t>Rani</a:t>
            </a:r>
            <a:endParaRPr lang="en-US" sz="6600" b="1" dirty="0">
              <a:solidFill>
                <a:schemeClr val="accent3">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6362"/>
          </a:xfrm>
        </p:spPr>
        <p:txBody>
          <a:bodyPr>
            <a:noAutofit/>
          </a:bodyPr>
          <a:lstStyle/>
          <a:p>
            <a:r>
              <a:rPr lang="en-US" sz="7200" dirty="0" smtClean="0">
                <a:solidFill>
                  <a:srgbClr val="C00000"/>
                </a:solidFill>
              </a:rPr>
              <a:t>                             </a:t>
            </a:r>
            <a:r>
              <a:rPr lang="en-US" sz="5400" dirty="0" smtClean="0">
                <a:solidFill>
                  <a:srgbClr val="C00000"/>
                </a:solidFill>
              </a:rPr>
              <a:t>Meaning</a:t>
            </a:r>
            <a:endParaRPr lang="en-US" sz="5400" dirty="0">
              <a:solidFill>
                <a:srgbClr val="C00000"/>
              </a:solidFill>
            </a:endParaRPr>
          </a:p>
        </p:txBody>
      </p:sp>
      <p:sp>
        <p:nvSpPr>
          <p:cNvPr id="3" name="Content Placeholder 2"/>
          <p:cNvSpPr>
            <a:spLocks noGrp="1"/>
          </p:cNvSpPr>
          <p:nvPr>
            <p:ph idx="1"/>
          </p:nvPr>
        </p:nvSpPr>
        <p:spPr>
          <a:xfrm>
            <a:off x="1435608" y="1295400"/>
            <a:ext cx="7498080" cy="4953000"/>
          </a:xfrm>
        </p:spPr>
        <p:txBody>
          <a:bodyPr>
            <a:normAutofit/>
          </a:bodyPr>
          <a:lstStyle/>
          <a:p>
            <a:pPr>
              <a:buNone/>
            </a:pPr>
            <a:r>
              <a:rPr lang="en-US" dirty="0" smtClean="0"/>
              <a:t>   </a:t>
            </a:r>
            <a:r>
              <a:rPr lang="en-US" sz="2800" b="1" dirty="0" smtClean="0">
                <a:solidFill>
                  <a:srgbClr val="0070C0"/>
                </a:solidFill>
              </a:rPr>
              <a:t>Language is a tool for communication. We communicate with others, to express our ideas and to know others ideas as well. In primary schools, elocution and recitation are the main sources to master the sounds, rhythms and intonations of the language through simple production of poems and articles. Team work activities are sources to learn to speak a language.</a:t>
            </a:r>
            <a:endParaRPr lang="en-US" sz="2800" b="1"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lstStyle/>
          <a:p>
            <a:r>
              <a:rPr lang="en-US" b="1" dirty="0" smtClean="0"/>
              <a:t>  </a:t>
            </a:r>
            <a:r>
              <a:rPr lang="en-US" b="1" dirty="0" smtClean="0">
                <a:solidFill>
                  <a:srgbClr val="FF0000"/>
                </a:solidFill>
              </a:rPr>
              <a:t>Importance of Speaking</a:t>
            </a:r>
            <a:endParaRPr lang="en-US" b="1" dirty="0">
              <a:solidFill>
                <a:srgbClr val="FF0000"/>
              </a:solidFill>
            </a:endParaRPr>
          </a:p>
        </p:txBody>
      </p:sp>
      <p:sp>
        <p:nvSpPr>
          <p:cNvPr id="3" name="Content Placeholder 2"/>
          <p:cNvSpPr>
            <a:spLocks noGrp="1"/>
          </p:cNvSpPr>
          <p:nvPr>
            <p:ph idx="1"/>
          </p:nvPr>
        </p:nvSpPr>
        <p:spPr/>
        <p:txBody>
          <a:bodyPr>
            <a:normAutofit/>
          </a:bodyPr>
          <a:lstStyle/>
          <a:p>
            <a:pPr>
              <a:buFont typeface="Wingdings" pitchFamily="2" charset="2"/>
              <a:buChar char="v"/>
            </a:pPr>
            <a:r>
              <a:rPr lang="en-US" sz="3800" b="1" dirty="0" smtClean="0">
                <a:solidFill>
                  <a:schemeClr val="bg2">
                    <a:lumMod val="50000"/>
                  </a:schemeClr>
                </a:solidFill>
              </a:rPr>
              <a:t> Beginning life of Children   </a:t>
            </a:r>
          </a:p>
          <a:p>
            <a:pPr>
              <a:buNone/>
            </a:pPr>
            <a:r>
              <a:rPr lang="en-US" sz="3800" b="1" dirty="0" smtClean="0">
                <a:solidFill>
                  <a:schemeClr val="bg2">
                    <a:lumMod val="50000"/>
                  </a:schemeClr>
                </a:solidFill>
              </a:rPr>
              <a:t>   from Oral Language</a:t>
            </a:r>
          </a:p>
          <a:p>
            <a:pPr>
              <a:buFont typeface="Wingdings" pitchFamily="2" charset="2"/>
              <a:buChar char="v"/>
            </a:pPr>
            <a:r>
              <a:rPr lang="en-US" sz="3800" b="1" dirty="0" smtClean="0">
                <a:solidFill>
                  <a:schemeClr val="bg2">
                    <a:lumMod val="50000"/>
                  </a:schemeClr>
                </a:solidFill>
              </a:rPr>
              <a:t> Importance in the old time</a:t>
            </a:r>
          </a:p>
          <a:p>
            <a:pPr>
              <a:buFont typeface="Wingdings" pitchFamily="2" charset="2"/>
              <a:buChar char="v"/>
            </a:pPr>
            <a:r>
              <a:rPr lang="en-US" sz="3800" b="1" dirty="0" smtClean="0">
                <a:solidFill>
                  <a:schemeClr val="bg2">
                    <a:lumMod val="50000"/>
                  </a:schemeClr>
                </a:solidFill>
              </a:rPr>
              <a:t> Importance in the daily  </a:t>
            </a:r>
          </a:p>
          <a:p>
            <a:pPr>
              <a:buNone/>
            </a:pPr>
            <a:r>
              <a:rPr lang="en-US" sz="3800" b="1" dirty="0" smtClean="0">
                <a:solidFill>
                  <a:schemeClr val="bg2">
                    <a:lumMod val="50000"/>
                  </a:schemeClr>
                </a:solidFill>
              </a:rPr>
              <a:t>    routine</a:t>
            </a:r>
          </a:p>
          <a:p>
            <a:pPr>
              <a:buFont typeface="Wingdings" pitchFamily="2" charset="2"/>
              <a:buChar char="v"/>
            </a:pPr>
            <a:r>
              <a:rPr lang="en-US" sz="3800" b="1" dirty="0" smtClean="0">
                <a:solidFill>
                  <a:schemeClr val="bg2">
                    <a:lumMod val="50000"/>
                  </a:schemeClr>
                </a:solidFill>
              </a:rPr>
              <a:t> </a:t>
            </a:r>
            <a:r>
              <a:rPr lang="en-US" sz="4000" b="1" dirty="0" smtClean="0">
                <a:solidFill>
                  <a:schemeClr val="bg2">
                    <a:lumMod val="50000"/>
                  </a:schemeClr>
                </a:solidFill>
              </a:rPr>
              <a:t>Importance in the  </a:t>
            </a:r>
          </a:p>
          <a:p>
            <a:pPr>
              <a:buNone/>
            </a:pPr>
            <a:r>
              <a:rPr lang="en-US" sz="4000" b="1" dirty="0" smtClean="0">
                <a:solidFill>
                  <a:schemeClr val="bg2">
                    <a:lumMod val="50000"/>
                  </a:schemeClr>
                </a:solidFill>
              </a:rPr>
              <a:t>   communicating with others</a:t>
            </a:r>
          </a:p>
          <a:p>
            <a:pPr>
              <a:buFont typeface="Wingdings" pitchFamily="2" charset="2"/>
              <a:buChar char="v"/>
            </a:pPr>
            <a:endParaRPr lang="en-US" sz="3800" b="1" dirty="0" smtClean="0">
              <a:solidFill>
                <a:schemeClr val="bg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a:buFont typeface="Wingdings" pitchFamily="2" charset="2"/>
              <a:buChar char="v"/>
            </a:pPr>
            <a:endParaRPr lang="en-US" b="1" dirty="0" smtClean="0"/>
          </a:p>
          <a:p>
            <a:endParaRPr lang="en-US" dirty="0"/>
          </a:p>
        </p:txBody>
      </p:sp>
      <p:sp>
        <p:nvSpPr>
          <p:cNvPr id="3074" name="AutoShape 2" descr="C:\Users\XTREME\Desktop\communication-skills-importance.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C:\Users\XTREME\Desktop\communication-skills-importance (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Rectangle 5"/>
          <p:cNvSpPr/>
          <p:nvPr/>
        </p:nvSpPr>
        <p:spPr>
          <a:xfrm>
            <a:off x="990600" y="228600"/>
            <a:ext cx="5867400" cy="5078313"/>
          </a:xfrm>
          <a:prstGeom prst="rect">
            <a:avLst/>
          </a:prstGeom>
        </p:spPr>
        <p:txBody>
          <a:bodyPr wrap="square">
            <a:spAutoFit/>
          </a:bodyPr>
          <a:lstStyle/>
          <a:p>
            <a:pPr>
              <a:buFont typeface="Wingdings" pitchFamily="2" charset="2"/>
              <a:buChar char="v"/>
            </a:pPr>
            <a:r>
              <a:rPr lang="en-US" sz="3600" b="1" dirty="0" smtClean="0">
                <a:solidFill>
                  <a:schemeClr val="accent2">
                    <a:lumMod val="75000"/>
                  </a:schemeClr>
                </a:solidFill>
              </a:rPr>
              <a:t>Good source of </a:t>
            </a:r>
            <a:r>
              <a:rPr lang="en-US" sz="3600" b="1" dirty="0" smtClean="0">
                <a:solidFill>
                  <a:schemeClr val="accent2">
                    <a:lumMod val="75000"/>
                  </a:schemeClr>
                </a:solidFill>
              </a:rPr>
              <a:t>      </a:t>
            </a:r>
          </a:p>
          <a:p>
            <a:r>
              <a:rPr lang="en-US" sz="3600" b="1" dirty="0" smtClean="0">
                <a:solidFill>
                  <a:schemeClr val="accent2">
                    <a:lumMod val="75000"/>
                  </a:schemeClr>
                </a:solidFill>
              </a:rPr>
              <a:t> </a:t>
            </a:r>
            <a:r>
              <a:rPr lang="en-US" sz="3600" b="1" dirty="0" smtClean="0">
                <a:solidFill>
                  <a:schemeClr val="accent2">
                    <a:lumMod val="75000"/>
                  </a:schemeClr>
                </a:solidFill>
              </a:rPr>
              <a:t>  communication</a:t>
            </a:r>
          </a:p>
          <a:p>
            <a:endParaRPr lang="en-US" sz="3600" b="1" dirty="0" smtClean="0">
              <a:solidFill>
                <a:schemeClr val="accent2">
                  <a:lumMod val="75000"/>
                </a:schemeClr>
              </a:solidFill>
            </a:endParaRPr>
          </a:p>
          <a:p>
            <a:endParaRPr lang="en-US" sz="3600" b="1" dirty="0" smtClean="0">
              <a:solidFill>
                <a:schemeClr val="accent2">
                  <a:lumMod val="75000"/>
                </a:schemeClr>
              </a:solidFill>
            </a:endParaRPr>
          </a:p>
          <a:p>
            <a:endParaRPr lang="en-US" sz="3600" b="1" dirty="0" smtClean="0">
              <a:solidFill>
                <a:schemeClr val="accent2">
                  <a:lumMod val="75000"/>
                </a:schemeClr>
              </a:solidFill>
            </a:endParaRPr>
          </a:p>
          <a:p>
            <a:endParaRPr lang="en-US" sz="3600" b="1" dirty="0" smtClean="0">
              <a:solidFill>
                <a:schemeClr val="accent2">
                  <a:lumMod val="75000"/>
                </a:schemeClr>
              </a:solidFill>
            </a:endParaRPr>
          </a:p>
          <a:p>
            <a:pPr>
              <a:buFont typeface="Wingdings" pitchFamily="2" charset="2"/>
              <a:buChar char="v"/>
            </a:pPr>
            <a:r>
              <a:rPr lang="en-US" sz="3600" b="1" dirty="0" smtClean="0">
                <a:solidFill>
                  <a:schemeClr val="accent2">
                    <a:lumMod val="75000"/>
                  </a:schemeClr>
                </a:solidFill>
              </a:rPr>
              <a:t>Help in self </a:t>
            </a:r>
            <a:r>
              <a:rPr lang="en-US" sz="3600" b="1" dirty="0" smtClean="0">
                <a:solidFill>
                  <a:schemeClr val="accent2">
                    <a:lumMod val="75000"/>
                  </a:schemeClr>
                </a:solidFill>
              </a:rPr>
              <a:t> </a:t>
            </a:r>
          </a:p>
          <a:p>
            <a:r>
              <a:rPr lang="en-US" sz="3600" b="1" dirty="0" smtClean="0">
                <a:solidFill>
                  <a:schemeClr val="accent2">
                    <a:lumMod val="75000"/>
                  </a:schemeClr>
                </a:solidFill>
              </a:rPr>
              <a:t> </a:t>
            </a:r>
            <a:r>
              <a:rPr lang="en-US" sz="3600" b="1" dirty="0" smtClean="0">
                <a:solidFill>
                  <a:schemeClr val="accent2">
                    <a:lumMod val="75000"/>
                  </a:schemeClr>
                </a:solidFill>
              </a:rPr>
              <a:t>  presentation</a:t>
            </a:r>
            <a:endParaRPr lang="en-US" sz="3600" b="1" dirty="0" smtClean="0">
              <a:solidFill>
                <a:schemeClr val="accent2">
                  <a:lumMod val="75000"/>
                </a:schemeClr>
              </a:solidFill>
            </a:endParaRPr>
          </a:p>
          <a:p>
            <a:pPr>
              <a:buFont typeface="Wingdings" pitchFamily="2" charset="2"/>
              <a:buChar char="v"/>
            </a:pPr>
            <a:endParaRPr lang="en-US" sz="3600" b="1" dirty="0" smtClean="0">
              <a:solidFill>
                <a:schemeClr val="bg2">
                  <a:lumMod val="50000"/>
                </a:schemeClr>
              </a:solidFill>
            </a:endParaRPr>
          </a:p>
        </p:txBody>
      </p:sp>
      <p:pic>
        <p:nvPicPr>
          <p:cNvPr id="1026" name="Picture 2" descr="C:\Users\XTREME\Desktop\visual_communication_rgb.jpg"/>
          <p:cNvPicPr>
            <a:picLocks noChangeAspect="1" noChangeArrowheads="1"/>
          </p:cNvPicPr>
          <p:nvPr/>
        </p:nvPicPr>
        <p:blipFill>
          <a:blip r:embed="rId2" cstate="print"/>
          <a:srcRect/>
          <a:stretch>
            <a:fillRect/>
          </a:stretch>
        </p:blipFill>
        <p:spPr bwMode="auto">
          <a:xfrm>
            <a:off x="5029200" y="0"/>
            <a:ext cx="4114800" cy="3352800"/>
          </a:xfrm>
          <a:prstGeom prst="rect">
            <a:avLst/>
          </a:prstGeom>
          <a:noFill/>
        </p:spPr>
      </p:pic>
      <p:pic>
        <p:nvPicPr>
          <p:cNvPr id="1027" name="Picture 3" descr="C:\Users\XTREME\Desktop\1200px-The_constituent_on_one's_self.png"/>
          <p:cNvPicPr>
            <a:picLocks noChangeAspect="1" noChangeArrowheads="1"/>
          </p:cNvPicPr>
          <p:nvPr/>
        </p:nvPicPr>
        <p:blipFill>
          <a:blip r:embed="rId3" cstate="print"/>
          <a:srcRect/>
          <a:stretch>
            <a:fillRect/>
          </a:stretch>
        </p:blipFill>
        <p:spPr bwMode="auto">
          <a:xfrm>
            <a:off x="5181600" y="3429000"/>
            <a:ext cx="3962400" cy="3276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a:bodyPr>
          <a:lstStyle/>
          <a:p>
            <a:pPr>
              <a:buFont typeface="Wingdings" pitchFamily="2" charset="2"/>
              <a:buChar char="v"/>
            </a:pPr>
            <a:r>
              <a:rPr lang="en-US" b="1" dirty="0" smtClean="0"/>
              <a:t>For </a:t>
            </a:r>
            <a:r>
              <a:rPr lang="en-US" b="1" dirty="0" smtClean="0"/>
              <a:t>balanced </a:t>
            </a:r>
            <a:endParaRPr lang="en-US" b="1" dirty="0" smtClean="0"/>
          </a:p>
          <a:p>
            <a:pPr>
              <a:buNone/>
            </a:pPr>
            <a:r>
              <a:rPr lang="en-US" b="1" dirty="0" smtClean="0"/>
              <a:t>  psychological </a:t>
            </a:r>
          </a:p>
          <a:p>
            <a:pPr>
              <a:buNone/>
            </a:pPr>
            <a:r>
              <a:rPr lang="en-US" b="1" dirty="0" smtClean="0"/>
              <a:t>  development </a:t>
            </a:r>
            <a:r>
              <a:rPr lang="en-US" b="1" dirty="0" smtClean="0"/>
              <a:t>of </a:t>
            </a:r>
            <a:endParaRPr lang="en-US" b="1" dirty="0" smtClean="0"/>
          </a:p>
          <a:p>
            <a:pPr>
              <a:buNone/>
            </a:pPr>
            <a:r>
              <a:rPr lang="en-US" b="1" dirty="0" smtClean="0"/>
              <a:t>  child</a:t>
            </a:r>
            <a:endParaRPr lang="en-US" b="1" dirty="0" smtClean="0"/>
          </a:p>
          <a:p>
            <a:pPr>
              <a:buFont typeface="Wingdings" pitchFamily="2" charset="2"/>
              <a:buChar char="v"/>
            </a:pPr>
            <a:endParaRPr lang="en-US" b="1" dirty="0" smtClean="0"/>
          </a:p>
          <a:p>
            <a:pPr>
              <a:buNone/>
            </a:pPr>
            <a:endParaRPr lang="en-US" b="1" dirty="0" smtClean="0"/>
          </a:p>
          <a:p>
            <a:pPr>
              <a:buFont typeface="Wingdings" pitchFamily="2" charset="2"/>
              <a:buChar char="v"/>
            </a:pPr>
            <a:r>
              <a:rPr lang="en-US" b="1" dirty="0" smtClean="0"/>
              <a:t>Importance in</a:t>
            </a:r>
          </a:p>
          <a:p>
            <a:pPr>
              <a:buNone/>
            </a:pPr>
            <a:r>
              <a:rPr lang="en-US" b="1" dirty="0" smtClean="0"/>
              <a:t>   language </a:t>
            </a:r>
          </a:p>
          <a:p>
            <a:pPr>
              <a:buNone/>
            </a:pPr>
            <a:r>
              <a:rPr lang="en-US" b="1" dirty="0" smtClean="0"/>
              <a:t> </a:t>
            </a:r>
            <a:r>
              <a:rPr lang="en-US" b="1" dirty="0" smtClean="0"/>
              <a:t> </a:t>
            </a:r>
            <a:r>
              <a:rPr lang="en-US" b="1" dirty="0" smtClean="0"/>
              <a:t>Teaching</a:t>
            </a:r>
            <a:endParaRPr lang="en-US" b="1" dirty="0" smtClean="0"/>
          </a:p>
          <a:p>
            <a:endParaRPr lang="en-US" dirty="0"/>
          </a:p>
        </p:txBody>
      </p:sp>
      <p:pic>
        <p:nvPicPr>
          <p:cNvPr id="2050" name="Picture 2" descr="C:\Users\XTREME\Desktop\download.jpg"/>
          <p:cNvPicPr>
            <a:picLocks noChangeAspect="1" noChangeArrowheads="1"/>
          </p:cNvPicPr>
          <p:nvPr/>
        </p:nvPicPr>
        <p:blipFill>
          <a:blip r:embed="rId2"/>
          <a:srcRect/>
          <a:stretch>
            <a:fillRect/>
          </a:stretch>
        </p:blipFill>
        <p:spPr bwMode="auto">
          <a:xfrm>
            <a:off x="5029200" y="0"/>
            <a:ext cx="4114800" cy="3276600"/>
          </a:xfrm>
          <a:prstGeom prst="rect">
            <a:avLst/>
          </a:prstGeom>
          <a:noFill/>
        </p:spPr>
      </p:pic>
      <p:pic>
        <p:nvPicPr>
          <p:cNvPr id="2051" name="Picture 3" descr="C:\Users\XTREME\Desktop\images.jpg"/>
          <p:cNvPicPr>
            <a:picLocks noChangeAspect="1" noChangeArrowheads="1"/>
          </p:cNvPicPr>
          <p:nvPr/>
        </p:nvPicPr>
        <p:blipFill>
          <a:blip r:embed="rId3"/>
          <a:srcRect/>
          <a:stretch>
            <a:fillRect/>
          </a:stretch>
        </p:blipFill>
        <p:spPr bwMode="auto">
          <a:xfrm>
            <a:off x="5035924" y="3657600"/>
            <a:ext cx="4108076" cy="3200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0"/>
            <a:ext cx="7498080" cy="6248400"/>
          </a:xfrm>
        </p:spPr>
        <p:txBody>
          <a:bodyPr>
            <a:normAutofit/>
          </a:bodyPr>
          <a:lstStyle/>
          <a:p>
            <a:pPr>
              <a:buFont typeface="Wingdings" pitchFamily="2" charset="2"/>
              <a:buChar char="v"/>
            </a:pPr>
            <a:endParaRPr lang="en-US" b="1" dirty="0" smtClean="0"/>
          </a:p>
          <a:p>
            <a:pPr>
              <a:buFont typeface="Wingdings" pitchFamily="2" charset="2"/>
              <a:buChar char="v"/>
            </a:pPr>
            <a:r>
              <a:rPr lang="en-US" b="1" dirty="0" smtClean="0"/>
              <a:t>Importance </a:t>
            </a:r>
            <a:r>
              <a:rPr lang="en-US" b="1" dirty="0" smtClean="0"/>
              <a:t>in </a:t>
            </a:r>
            <a:endParaRPr lang="en-US" b="1" dirty="0" smtClean="0"/>
          </a:p>
          <a:p>
            <a:pPr>
              <a:buNone/>
            </a:pPr>
            <a:r>
              <a:rPr lang="en-US" b="1" dirty="0" smtClean="0"/>
              <a:t> </a:t>
            </a:r>
            <a:r>
              <a:rPr lang="en-US" b="1" dirty="0" smtClean="0"/>
              <a:t>  writing </a:t>
            </a:r>
          </a:p>
          <a:p>
            <a:pPr>
              <a:buNone/>
            </a:pPr>
            <a:r>
              <a:rPr lang="en-US" b="1" dirty="0" smtClean="0"/>
              <a:t> </a:t>
            </a:r>
            <a:r>
              <a:rPr lang="en-US" b="1" dirty="0" smtClean="0"/>
              <a:t>  language</a:t>
            </a:r>
          </a:p>
          <a:p>
            <a:pPr>
              <a:buNone/>
            </a:pPr>
            <a:endParaRPr lang="en-US" b="1" dirty="0" smtClean="0"/>
          </a:p>
          <a:p>
            <a:pPr>
              <a:buNone/>
            </a:pPr>
            <a:endParaRPr lang="en-US" b="1" dirty="0" smtClean="0"/>
          </a:p>
          <a:p>
            <a:pPr>
              <a:buFont typeface="Wingdings" pitchFamily="2" charset="2"/>
              <a:buChar char="v"/>
            </a:pPr>
            <a:r>
              <a:rPr lang="en-US" b="1" dirty="0" smtClean="0"/>
              <a:t>Importance</a:t>
            </a:r>
          </a:p>
          <a:p>
            <a:pPr>
              <a:buNone/>
            </a:pPr>
            <a:r>
              <a:rPr lang="en-US" b="1" dirty="0" smtClean="0"/>
              <a:t>  </a:t>
            </a:r>
            <a:r>
              <a:rPr lang="en-US" b="1" dirty="0" smtClean="0"/>
              <a:t>in Education </a:t>
            </a:r>
            <a:endParaRPr lang="en-US" b="1" dirty="0" smtClean="0"/>
          </a:p>
          <a:p>
            <a:pPr>
              <a:buNone/>
            </a:pPr>
            <a:r>
              <a:rPr lang="en-US" b="1" dirty="0" smtClean="0"/>
              <a:t>  of </a:t>
            </a:r>
            <a:r>
              <a:rPr lang="en-US" b="1" dirty="0" smtClean="0"/>
              <a:t>other </a:t>
            </a:r>
            <a:endParaRPr lang="en-US" b="1" dirty="0" smtClean="0"/>
          </a:p>
          <a:p>
            <a:pPr>
              <a:buNone/>
            </a:pPr>
            <a:r>
              <a:rPr lang="en-US" b="1" dirty="0" smtClean="0"/>
              <a:t>  subjects </a:t>
            </a:r>
            <a:endParaRPr lang="en-US" b="1" dirty="0" smtClean="0"/>
          </a:p>
          <a:p>
            <a:pPr>
              <a:buFont typeface="Wingdings" pitchFamily="2" charset="2"/>
              <a:buChar char="v"/>
            </a:pPr>
            <a:endParaRPr lang="en-US" b="1" dirty="0" smtClean="0"/>
          </a:p>
          <a:p>
            <a:endParaRPr lang="en-US" dirty="0"/>
          </a:p>
        </p:txBody>
      </p:sp>
      <p:pic>
        <p:nvPicPr>
          <p:cNvPr id="3074" name="Picture 2" descr="C:\Users\XTREME\Desktop\Writing-Skill.jpg"/>
          <p:cNvPicPr>
            <a:picLocks noChangeAspect="1" noChangeArrowheads="1"/>
          </p:cNvPicPr>
          <p:nvPr/>
        </p:nvPicPr>
        <p:blipFill>
          <a:blip r:embed="rId2"/>
          <a:srcRect/>
          <a:stretch>
            <a:fillRect/>
          </a:stretch>
        </p:blipFill>
        <p:spPr bwMode="auto">
          <a:xfrm>
            <a:off x="4572000" y="1"/>
            <a:ext cx="4572000" cy="2819399"/>
          </a:xfrm>
          <a:prstGeom prst="rect">
            <a:avLst/>
          </a:prstGeom>
          <a:noFill/>
        </p:spPr>
      </p:pic>
      <p:pic>
        <p:nvPicPr>
          <p:cNvPr id="3075" name="Picture 3" descr="C:\Users\XTREME\Desktop\Correlation+of+English+with+other+subjects_+examples.jpg"/>
          <p:cNvPicPr>
            <a:picLocks noChangeAspect="1" noChangeArrowheads="1"/>
          </p:cNvPicPr>
          <p:nvPr/>
        </p:nvPicPr>
        <p:blipFill>
          <a:blip r:embed="rId3"/>
          <a:srcRect/>
          <a:stretch>
            <a:fillRect/>
          </a:stretch>
        </p:blipFill>
        <p:spPr bwMode="auto">
          <a:xfrm>
            <a:off x="4572000" y="3200400"/>
            <a:ext cx="4572000" cy="3657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609600"/>
            <a:ext cx="4572000" cy="4524315"/>
          </a:xfrm>
          <a:prstGeom prst="rect">
            <a:avLst/>
          </a:prstGeom>
        </p:spPr>
        <p:txBody>
          <a:bodyPr wrap="square">
            <a:spAutoFit/>
          </a:bodyPr>
          <a:lstStyle/>
          <a:p>
            <a:pPr>
              <a:buFont typeface="Wingdings" pitchFamily="2" charset="2"/>
              <a:buChar char="v"/>
            </a:pPr>
            <a:r>
              <a:rPr lang="en-US" sz="3200" b="1" dirty="0" smtClean="0">
                <a:solidFill>
                  <a:schemeClr val="accent2">
                    <a:lumMod val="75000"/>
                  </a:schemeClr>
                </a:solidFill>
              </a:rPr>
              <a:t>Importance </a:t>
            </a:r>
            <a:endParaRPr lang="en-US" sz="3200" b="1" dirty="0" smtClean="0">
              <a:solidFill>
                <a:schemeClr val="accent2">
                  <a:lumMod val="75000"/>
                </a:schemeClr>
              </a:solidFill>
            </a:endParaRPr>
          </a:p>
          <a:p>
            <a:r>
              <a:rPr lang="en-US" sz="3200" b="1" dirty="0" smtClean="0">
                <a:solidFill>
                  <a:schemeClr val="accent2">
                    <a:lumMod val="75000"/>
                  </a:schemeClr>
                </a:solidFill>
              </a:rPr>
              <a:t> </a:t>
            </a:r>
            <a:r>
              <a:rPr lang="en-US" sz="3200" b="1" dirty="0" smtClean="0">
                <a:solidFill>
                  <a:schemeClr val="accent2">
                    <a:lumMod val="75000"/>
                  </a:schemeClr>
                </a:solidFill>
              </a:rPr>
              <a:t>  for </a:t>
            </a:r>
            <a:r>
              <a:rPr lang="en-US" sz="3200" b="1" dirty="0" smtClean="0">
                <a:solidFill>
                  <a:schemeClr val="accent2">
                    <a:lumMod val="75000"/>
                  </a:schemeClr>
                </a:solidFill>
              </a:rPr>
              <a:t>a </a:t>
            </a:r>
            <a:r>
              <a:rPr lang="en-US" sz="3200" b="1" dirty="0" smtClean="0">
                <a:solidFill>
                  <a:schemeClr val="accent2">
                    <a:lumMod val="75000"/>
                  </a:schemeClr>
                </a:solidFill>
              </a:rPr>
              <a:t>teacher</a:t>
            </a:r>
          </a:p>
          <a:p>
            <a:endParaRPr lang="en-US" sz="3200" b="1" dirty="0" smtClean="0">
              <a:solidFill>
                <a:schemeClr val="accent2">
                  <a:lumMod val="75000"/>
                </a:schemeClr>
              </a:solidFill>
            </a:endParaRPr>
          </a:p>
          <a:p>
            <a:endParaRPr lang="en-US" sz="3200" b="1" dirty="0" smtClean="0">
              <a:solidFill>
                <a:schemeClr val="accent2">
                  <a:lumMod val="75000"/>
                </a:schemeClr>
              </a:solidFill>
            </a:endParaRPr>
          </a:p>
          <a:p>
            <a:endParaRPr lang="en-US" sz="3200" b="1" dirty="0" smtClean="0">
              <a:solidFill>
                <a:schemeClr val="accent2">
                  <a:lumMod val="75000"/>
                </a:schemeClr>
              </a:solidFill>
            </a:endParaRPr>
          </a:p>
          <a:p>
            <a:pPr>
              <a:buFont typeface="Wingdings" pitchFamily="2" charset="2"/>
              <a:buChar char="v"/>
            </a:pPr>
            <a:r>
              <a:rPr lang="en-US" sz="3200" b="1" dirty="0" smtClean="0">
                <a:solidFill>
                  <a:schemeClr val="accent2">
                    <a:lumMod val="75000"/>
                  </a:schemeClr>
                </a:solidFill>
              </a:rPr>
              <a:t>Importance in professional </a:t>
            </a:r>
            <a:r>
              <a:rPr lang="en-US" sz="3200" b="1" dirty="0" smtClean="0">
                <a:solidFill>
                  <a:schemeClr val="accent2">
                    <a:lumMod val="75000"/>
                  </a:schemeClr>
                </a:solidFill>
              </a:rPr>
              <a:t>area</a:t>
            </a:r>
          </a:p>
          <a:p>
            <a:endParaRPr lang="en-US" sz="3200" b="1" dirty="0" smtClean="0">
              <a:solidFill>
                <a:schemeClr val="accent2">
                  <a:lumMod val="75000"/>
                </a:schemeClr>
              </a:solidFill>
            </a:endParaRPr>
          </a:p>
          <a:p>
            <a:pPr>
              <a:buFont typeface="Wingdings" pitchFamily="2" charset="2"/>
              <a:buChar char="v"/>
            </a:pPr>
            <a:endParaRPr lang="en-US" sz="3200" b="1" dirty="0" smtClean="0">
              <a:solidFill>
                <a:schemeClr val="accent2">
                  <a:lumMod val="75000"/>
                </a:schemeClr>
              </a:solidFill>
            </a:endParaRPr>
          </a:p>
        </p:txBody>
      </p:sp>
      <p:pic>
        <p:nvPicPr>
          <p:cNvPr id="4098" name="Picture 2" descr="C:\Users\XTREME\Desktop\download (1).jpg"/>
          <p:cNvPicPr>
            <a:picLocks noGrp="1" noChangeAspect="1" noChangeArrowheads="1"/>
          </p:cNvPicPr>
          <p:nvPr>
            <p:ph idx="1"/>
          </p:nvPr>
        </p:nvPicPr>
        <p:blipFill>
          <a:blip r:embed="rId2"/>
          <a:srcRect/>
          <a:stretch>
            <a:fillRect/>
          </a:stretch>
        </p:blipFill>
        <p:spPr bwMode="auto">
          <a:xfrm>
            <a:off x="5486400" y="76201"/>
            <a:ext cx="3657600" cy="2743200"/>
          </a:xfrm>
          <a:prstGeom prst="rect">
            <a:avLst/>
          </a:prstGeom>
          <a:noFill/>
        </p:spPr>
      </p:pic>
      <p:pic>
        <p:nvPicPr>
          <p:cNvPr id="4099" name="Picture 3" descr="C:\Users\XTREME\Desktop\1d86031a69ccfe4a6bc47c86344b7c16.jpg"/>
          <p:cNvPicPr>
            <a:picLocks noChangeAspect="1" noChangeArrowheads="1"/>
          </p:cNvPicPr>
          <p:nvPr/>
        </p:nvPicPr>
        <p:blipFill>
          <a:blip r:embed="rId3" cstate="print"/>
          <a:srcRect/>
          <a:stretch>
            <a:fillRect/>
          </a:stretch>
        </p:blipFill>
        <p:spPr bwMode="auto">
          <a:xfrm>
            <a:off x="5562600" y="3200400"/>
            <a:ext cx="3581400" cy="36576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84</TotalTime>
  <Words>198</Words>
  <Application>Microsoft Office PowerPoint</Application>
  <PresentationFormat>On-screen Show (4:3)</PresentationFormat>
  <Paragraphs>66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Slide 1</vt:lpstr>
      <vt:lpstr>Slide 2</vt:lpstr>
      <vt:lpstr>                     TOPIC </vt:lpstr>
      <vt:lpstr>                             Meaning</vt:lpstr>
      <vt:lpstr>  Importance of Speaking</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14</cp:revision>
  <dcterms:created xsi:type="dcterms:W3CDTF">2006-08-16T00:00:00Z</dcterms:created>
  <dcterms:modified xsi:type="dcterms:W3CDTF">2020-08-20T06:02:44Z</dcterms:modified>
</cp:coreProperties>
</file>