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6EFCE6-5E64-42BE-9929-C6305E364444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64CF4B-ED3D-4CAD-AF5D-B34F95FCE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4CF4B-ED3D-4CAD-AF5D-B34F95FCE0C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4CF4B-ED3D-4CAD-AF5D-B34F95FCE0C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2401"/>
            <a:ext cx="7696200" cy="3733799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SADBHAVNA COLLEGE </a:t>
            </a:r>
            <a:br>
              <a:rPr lang="en-US" sz="4000" b="1" dirty="0" smtClean="0">
                <a:solidFill>
                  <a:srgbClr val="FFFF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</a:br>
            <a:r>
              <a:rPr lang="en-US" sz="4000" b="1" dirty="0" smtClean="0">
                <a:solidFill>
                  <a:srgbClr val="FFFF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OF</a:t>
            </a:r>
            <a:r>
              <a:rPr lang="en-US" sz="4000" dirty="0" smtClean="0">
                <a:solidFill>
                  <a:srgbClr val="FFFF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 </a:t>
            </a:r>
            <a:r>
              <a:rPr lang="en-US" sz="4000" b="1" dirty="0" smtClean="0">
                <a:solidFill>
                  <a:srgbClr val="FFFF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EDUCATION FOR WOMEN  </a:t>
            </a:r>
            <a:br>
              <a:rPr lang="en-US" sz="4000" b="1" dirty="0" smtClean="0">
                <a:solidFill>
                  <a:srgbClr val="FFFF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</a:br>
            <a:r>
              <a:rPr lang="en-US" sz="4000" b="1" dirty="0" smtClean="0">
                <a:solidFill>
                  <a:srgbClr val="FFFF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RAIKOT,</a:t>
            </a:r>
            <a:br>
              <a:rPr lang="en-US" sz="4000" b="1" dirty="0" smtClean="0">
                <a:solidFill>
                  <a:srgbClr val="FFFF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</a:br>
            <a:r>
              <a:rPr lang="en-US" sz="4000" b="1" dirty="0" smtClean="0">
                <a:solidFill>
                  <a:srgbClr val="FFFF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JALALDIWAL</a:t>
            </a:r>
            <a:br>
              <a:rPr lang="en-US" sz="4000" b="1" dirty="0" smtClean="0">
                <a:solidFill>
                  <a:srgbClr val="FFFF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</a:br>
            <a:r>
              <a:rPr lang="en-US" sz="4000" b="1" dirty="0" smtClean="0">
                <a:solidFill>
                  <a:srgbClr val="FFFF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LUDHIANA</a:t>
            </a:r>
          </a:p>
        </p:txBody>
      </p:sp>
      <p:pic>
        <p:nvPicPr>
          <p:cNvPr id="4" name="Picture 2" descr="C:\Users\XTREME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71600"/>
            <a:ext cx="4953000" cy="548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609600"/>
            <a:ext cx="8183880" cy="990600"/>
          </a:xfrm>
        </p:spPr>
        <p:txBody>
          <a:bodyPr>
            <a:normAutofit fontScale="90000"/>
          </a:bodyPr>
          <a:lstStyle/>
          <a:p>
            <a:r>
              <a:rPr lang="en-US" sz="7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SUBJECT</a:t>
            </a:r>
            <a:endParaRPr lang="en-US" sz="7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9623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7200" b="1" dirty="0" smtClean="0">
                <a:solidFill>
                  <a:srgbClr val="92D050"/>
                </a:solidFill>
              </a:rPr>
              <a:t>    </a:t>
            </a:r>
            <a:r>
              <a:rPr lang="en-US" sz="7200" b="1" dirty="0" smtClean="0">
                <a:solidFill>
                  <a:srgbClr val="92D050"/>
                </a:solidFill>
              </a:rPr>
              <a:t>  </a:t>
            </a:r>
            <a:r>
              <a:rPr lang="en-US" sz="7200" b="1" dirty="0" smtClean="0">
                <a:solidFill>
                  <a:srgbClr val="92D050"/>
                </a:solidFill>
              </a:rPr>
              <a:t>READING           </a:t>
            </a:r>
          </a:p>
          <a:p>
            <a:pPr>
              <a:buNone/>
            </a:pPr>
            <a:r>
              <a:rPr lang="en-US" sz="7200" b="1" dirty="0" smtClean="0">
                <a:solidFill>
                  <a:srgbClr val="92D050"/>
                </a:solidFill>
              </a:rPr>
              <a:t>         </a:t>
            </a:r>
            <a:r>
              <a:rPr lang="en-US" sz="7200" b="1" dirty="0" smtClean="0">
                <a:solidFill>
                  <a:srgbClr val="92D050"/>
                </a:solidFill>
              </a:rPr>
              <a:t> AND  </a:t>
            </a:r>
            <a:endParaRPr lang="en-US" sz="7200" b="1" dirty="0" smtClean="0">
              <a:solidFill>
                <a:srgbClr val="92D050"/>
              </a:solidFill>
            </a:endParaRPr>
          </a:p>
          <a:p>
            <a:pPr>
              <a:buNone/>
            </a:pPr>
            <a:r>
              <a:rPr lang="en-US" sz="7200" b="1" dirty="0" smtClean="0">
                <a:solidFill>
                  <a:srgbClr val="92D050"/>
                </a:solidFill>
              </a:rPr>
              <a:t>   </a:t>
            </a:r>
            <a:r>
              <a:rPr lang="en-US" sz="7200" b="1" dirty="0" smtClean="0">
                <a:solidFill>
                  <a:srgbClr val="92D050"/>
                </a:solidFill>
              </a:rPr>
              <a:t>REFLECTING</a:t>
            </a:r>
            <a:endParaRPr lang="en-US" sz="7200" b="1" dirty="0" smtClean="0">
              <a:solidFill>
                <a:srgbClr val="92D050"/>
              </a:solidFill>
            </a:endParaRPr>
          </a:p>
          <a:p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2209800"/>
          </a:xfrm>
        </p:spPr>
        <p:txBody>
          <a:bodyPr>
            <a:normAutofit fontScale="90000"/>
          </a:bodyPr>
          <a:lstStyle/>
          <a:p>
            <a:r>
              <a:rPr lang="en-US" sz="8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         TOPIC</a:t>
            </a:r>
            <a:br>
              <a:rPr lang="en-US" sz="8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</a:b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153400" cy="411480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sz="6200" b="1" dirty="0" smtClean="0">
                <a:solidFill>
                  <a:srgbClr val="7030A0"/>
                </a:solidFill>
              </a:rPr>
              <a:t>Reading </a:t>
            </a:r>
            <a:endParaRPr lang="en-US" sz="62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en-US" sz="6200" b="1" dirty="0" smtClean="0">
                <a:solidFill>
                  <a:srgbClr val="7030A0"/>
                </a:solidFill>
              </a:rPr>
              <a:t>(</a:t>
            </a:r>
            <a:r>
              <a:rPr lang="en-US" sz="6200" b="1" dirty="0" smtClean="0">
                <a:solidFill>
                  <a:srgbClr val="7030A0"/>
                </a:solidFill>
              </a:rPr>
              <a:t>Types and Methods of Reading)</a:t>
            </a:r>
          </a:p>
          <a:p>
            <a:pPr>
              <a:buNone/>
            </a:pPr>
            <a:endParaRPr lang="en-US" sz="80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sz="47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</a:t>
            </a:r>
            <a:r>
              <a:rPr lang="en-US" sz="4700" b="1" dirty="0" err="1" smtClean="0">
                <a:solidFill>
                  <a:srgbClr val="FFC000"/>
                </a:solidFill>
              </a:rPr>
              <a:t>Incharge</a:t>
            </a:r>
            <a:r>
              <a:rPr lang="en-US" sz="4700" b="1" dirty="0" smtClean="0">
                <a:solidFill>
                  <a:srgbClr val="FFC000"/>
                </a:solidFill>
              </a:rPr>
              <a:t> – </a:t>
            </a:r>
            <a:r>
              <a:rPr lang="en-US" sz="4700" b="1" dirty="0" err="1" smtClean="0">
                <a:solidFill>
                  <a:srgbClr val="FFC000"/>
                </a:solidFill>
              </a:rPr>
              <a:t>Sunita</a:t>
            </a:r>
            <a:r>
              <a:rPr lang="en-US" sz="4700" b="1" dirty="0" smtClean="0">
                <a:solidFill>
                  <a:srgbClr val="FFC000"/>
                </a:solidFill>
              </a:rPr>
              <a:t> </a:t>
            </a:r>
            <a:r>
              <a:rPr lang="en-US" sz="4700" b="1" dirty="0" err="1" smtClean="0">
                <a:solidFill>
                  <a:srgbClr val="FFC000"/>
                </a:solidFill>
              </a:rPr>
              <a:t>Rani</a:t>
            </a:r>
            <a:endParaRPr lang="en-US" sz="4700" b="1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en-US" sz="8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381000"/>
            <a:ext cx="7924800" cy="6019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5400" b="1" dirty="0" smtClean="0"/>
              <a:t>Silent</a:t>
            </a:r>
            <a:r>
              <a:rPr lang="en-US" sz="5400" b="1" dirty="0" smtClean="0"/>
              <a:t> </a:t>
            </a:r>
            <a:r>
              <a:rPr lang="en-US" sz="5400" b="1" dirty="0" smtClean="0"/>
              <a:t>Reading </a:t>
            </a:r>
          </a:p>
          <a:p>
            <a:pPr algn="ctr">
              <a:buNone/>
            </a:pPr>
            <a:endParaRPr lang="en-US" sz="40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just">
              <a:buNone/>
            </a:pPr>
            <a:r>
              <a:rPr lang="en-US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3200" b="1" dirty="0" smtClean="0">
                <a:solidFill>
                  <a:srgbClr val="0070C0"/>
                </a:solidFill>
              </a:rPr>
              <a:t>Silent reading is regarded as the most important type reading. Silent reading means reading completely silently, without even moving the lips. In silent reading pupils asked to read a passage.</a:t>
            </a:r>
            <a:endParaRPr lang="en-US" sz="32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81000"/>
            <a:ext cx="8153400" cy="60929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4000" b="1" dirty="0" smtClean="0">
                <a:solidFill>
                  <a:srgbClr val="FFFF00"/>
                </a:solidFill>
              </a:rPr>
              <a:t>Objectives :-</a:t>
            </a:r>
          </a:p>
          <a:p>
            <a:pPr marL="514350" indent="-514350" algn="just">
              <a:buAutoNum type="arabicPeriod"/>
            </a:pPr>
            <a:r>
              <a:rPr lang="en-US" sz="3200" b="1" dirty="0" smtClean="0">
                <a:solidFill>
                  <a:srgbClr val="C00000"/>
                </a:solidFill>
              </a:rPr>
              <a:t>To enable students to read without making sounds and moving lips. So that they may not disturb others.</a:t>
            </a:r>
          </a:p>
          <a:p>
            <a:pPr marL="514350" indent="-514350" algn="just">
              <a:buAutoNum type="arabicPeriod"/>
            </a:pPr>
            <a:r>
              <a:rPr lang="en-US" sz="3200" b="1" dirty="0" smtClean="0">
                <a:solidFill>
                  <a:srgbClr val="C00000"/>
                </a:solidFill>
              </a:rPr>
              <a:t>To enable the students to read with speed, fluency and ease.</a:t>
            </a: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C00000"/>
                </a:solidFill>
              </a:rPr>
              <a:t>To develop proper  understanding of language among the pupils.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4. To help the pupils in expanding their vocabulary.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5. To inculcate the habit of self learning in them.</a:t>
            </a:r>
          </a:p>
          <a:p>
            <a:pPr>
              <a:buNone/>
            </a:pPr>
            <a:endParaRPr lang="en-US" sz="32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Merits:- </a:t>
            </a: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0070C0"/>
                </a:solidFill>
              </a:rPr>
              <a:t>It is time and energy saver.</a:t>
            </a: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0070C0"/>
                </a:solidFill>
              </a:rPr>
              <a:t>It is self motivator to the pupils.</a:t>
            </a: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0070C0"/>
                </a:solidFill>
              </a:rPr>
              <a:t>It involves self study.</a:t>
            </a: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0070C0"/>
                </a:solidFill>
              </a:rPr>
              <a:t>It is helpful in higher classes.</a:t>
            </a:r>
            <a:endParaRPr lang="en-US" sz="32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685800"/>
            <a:ext cx="7772400" cy="56697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000" b="1" dirty="0" smtClean="0">
                <a:solidFill>
                  <a:srgbClr val="FF0000"/>
                </a:solidFill>
              </a:rPr>
              <a:t>5. Through silent reading power to concentrate could be developed among pupils.</a:t>
            </a:r>
          </a:p>
          <a:p>
            <a:pPr>
              <a:buNone/>
            </a:pPr>
            <a:r>
              <a:rPr lang="en-US" sz="3000" b="1" dirty="0" smtClean="0"/>
              <a:t>Demerits:-</a:t>
            </a:r>
          </a:p>
          <a:p>
            <a:pPr marL="514350" indent="-514350">
              <a:buAutoNum type="arabicPeriod"/>
            </a:pPr>
            <a:r>
              <a:rPr lang="en-US" sz="3000" b="1" dirty="0" smtClean="0">
                <a:solidFill>
                  <a:srgbClr val="FF0000"/>
                </a:solidFill>
              </a:rPr>
              <a:t>It is least beneficial for beginners.</a:t>
            </a:r>
          </a:p>
          <a:p>
            <a:pPr marL="514350" indent="-514350">
              <a:buAutoNum type="arabicPeriod"/>
            </a:pPr>
            <a:r>
              <a:rPr lang="en-US" sz="3000" b="1" dirty="0" smtClean="0">
                <a:solidFill>
                  <a:srgbClr val="FF0000"/>
                </a:solidFill>
              </a:rPr>
              <a:t>Least provision of correction by the teacher.</a:t>
            </a:r>
          </a:p>
          <a:p>
            <a:pPr marL="514350" indent="-514350">
              <a:buAutoNum type="arabicPeriod"/>
            </a:pPr>
            <a:r>
              <a:rPr lang="en-US" sz="3000" b="1" dirty="0" smtClean="0">
                <a:solidFill>
                  <a:srgbClr val="FF0000"/>
                </a:solidFill>
              </a:rPr>
              <a:t>It has no scope of improving pronunciation.</a:t>
            </a:r>
          </a:p>
          <a:p>
            <a:pPr marL="514350" indent="-514350">
              <a:buAutoNum type="arabicPeriod"/>
            </a:pPr>
            <a:r>
              <a:rPr lang="en-US" sz="3000" b="1" dirty="0" smtClean="0">
                <a:solidFill>
                  <a:srgbClr val="FF0000"/>
                </a:solidFill>
              </a:rPr>
              <a:t>Pupil are not able to understand the whole content.</a:t>
            </a:r>
          </a:p>
          <a:p>
            <a:pPr marL="514350" indent="-514350">
              <a:buAutoNum type="arabicPeriod"/>
            </a:pPr>
            <a:r>
              <a:rPr lang="en-US" sz="3000" b="1" dirty="0" smtClean="0">
                <a:solidFill>
                  <a:srgbClr val="FF0000"/>
                </a:solidFill>
              </a:rPr>
              <a:t>Some pupils may not be reading the whole passage.</a:t>
            </a:r>
          </a:p>
          <a:p>
            <a:pPr marL="514350" indent="-514350">
              <a:buAutoNum type="arabicPeriod"/>
            </a:pPr>
            <a:endParaRPr lang="en-US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9600" b="1" dirty="0" smtClean="0">
                <a:solidFill>
                  <a:srgbClr val="C00000"/>
                </a:solidFill>
              </a:rPr>
              <a:t>    </a:t>
            </a:r>
            <a:endParaRPr lang="en-US" sz="96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9600" b="1" smtClean="0">
                <a:solidFill>
                  <a:srgbClr val="C00000"/>
                </a:solidFill>
              </a:rPr>
              <a:t> </a:t>
            </a:r>
            <a:r>
              <a:rPr lang="en-US" sz="9600" b="1" smtClean="0">
                <a:solidFill>
                  <a:srgbClr val="C00000"/>
                </a:solidFill>
              </a:rPr>
              <a:t> </a:t>
            </a:r>
            <a:r>
              <a:rPr lang="en-US" sz="9600" b="1" smtClean="0">
                <a:solidFill>
                  <a:srgbClr val="00B050"/>
                </a:solidFill>
              </a:rPr>
              <a:t>THANKS </a:t>
            </a:r>
            <a:endParaRPr lang="en-US" sz="9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963</TotalTime>
  <Words>223</Words>
  <Application>Microsoft Office PowerPoint</Application>
  <PresentationFormat>On-screen Show (4:3)</PresentationFormat>
  <Paragraphs>36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Aspect</vt:lpstr>
      <vt:lpstr>SADBHAVNA COLLEGE  OF EDUCATION FOR WOMEN   RAIKOT, JALALDIWAL LUDHIANA</vt:lpstr>
      <vt:lpstr>       SUBJECT</vt:lpstr>
      <vt:lpstr>          TOPIC 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SADBHAVNA COLLEGE OF EDUCATION FOR WOMEN  RAIKOT , JALALDIWAL, LUDHIANA</dc:title>
  <dc:creator>XTREME</dc:creator>
  <cp:lastModifiedBy>XTREME</cp:lastModifiedBy>
  <cp:revision>105</cp:revision>
  <dcterms:created xsi:type="dcterms:W3CDTF">2006-08-16T00:00:00Z</dcterms:created>
  <dcterms:modified xsi:type="dcterms:W3CDTF">2020-09-22T07:48:21Z</dcterms:modified>
</cp:coreProperties>
</file>