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8/10/2020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8/10/2020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8/10/2020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457200"/>
            <a:ext cx="5638800" cy="6629400"/>
          </a:xfrm>
        </p:spPr>
        <p:txBody>
          <a:bodyPr>
            <a:noAutofit/>
          </a:bodyPr>
          <a:lstStyle/>
          <a:p>
            <a:r>
              <a:rPr lang="en-US" sz="4400" b="1" dirty="0" smtClean="0">
                <a:solidFill>
                  <a:srgbClr val="002060"/>
                </a:solidFill>
                <a:latin typeface="Bookman Old Style" pitchFamily="18" charset="0"/>
                <a:ea typeface="Batang" pitchFamily="18" charset="-127"/>
                <a:cs typeface="Verdana" pitchFamily="34" charset="0"/>
              </a:rPr>
              <a:t>SADBHAVNA COLLEGE OF EDUCATION FOR WOMEN </a:t>
            </a:r>
          </a:p>
          <a:p>
            <a:r>
              <a:rPr lang="en-US" sz="4400" b="1" dirty="0" smtClean="0">
                <a:solidFill>
                  <a:srgbClr val="002060"/>
                </a:solidFill>
                <a:latin typeface="Bookman Old Style" pitchFamily="18" charset="0"/>
                <a:ea typeface="Batang" pitchFamily="18" charset="-127"/>
                <a:cs typeface="Verdana" pitchFamily="34" charset="0"/>
              </a:rPr>
              <a:t>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4" name="Picture 2"/>
          <p:cNvPicPr>
            <a:picLocks noChangeAspect="1" noChangeArrowheads="1"/>
          </p:cNvPicPr>
          <p:nvPr/>
        </p:nvPicPr>
        <p:blipFill>
          <a:blip r:embed="rId3"/>
          <a:srcRect/>
          <a:stretch>
            <a:fillRect/>
          </a:stretch>
        </p:blipFill>
        <p:spPr bwMode="auto">
          <a:xfrm>
            <a:off x="0" y="0"/>
            <a:ext cx="3810000" cy="6858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228600" y="762000"/>
            <a:ext cx="8503920" cy="4648200"/>
          </a:xfrm>
        </p:spPr>
        <p:txBody>
          <a:bodyPr>
            <a:normAutofit fontScale="92500" lnSpcReduction="20000"/>
          </a:bodyPr>
          <a:lstStyle/>
          <a:p>
            <a:pPr>
              <a:buNone/>
            </a:pPr>
            <a:r>
              <a:rPr lang="en-US" sz="9600" dirty="0" smtClean="0">
                <a:solidFill>
                  <a:srgbClr val="7030A0"/>
                </a:solidFill>
                <a:latin typeface="Arial Black" pitchFamily="34" charset="0"/>
              </a:rPr>
              <a:t>   SUBJECT     </a:t>
            </a:r>
          </a:p>
          <a:p>
            <a:pPr>
              <a:buNone/>
            </a:pPr>
            <a:r>
              <a:rPr lang="en-US" sz="9600" dirty="0" smtClean="0">
                <a:solidFill>
                  <a:srgbClr val="7030A0"/>
                </a:solidFill>
                <a:latin typeface="Arial Black" pitchFamily="34" charset="0"/>
              </a:rPr>
              <a:t>   READING   </a:t>
            </a:r>
          </a:p>
          <a:p>
            <a:pPr>
              <a:buNone/>
            </a:pPr>
            <a:r>
              <a:rPr lang="en-US" sz="9600" dirty="0" smtClean="0">
                <a:solidFill>
                  <a:srgbClr val="7030A0"/>
                </a:solidFill>
                <a:latin typeface="Arial Black" pitchFamily="34" charset="0"/>
              </a:rPr>
              <a:t>       AND REFLECTING</a:t>
            </a:r>
            <a:endParaRPr lang="en-US"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534400" cy="5715000"/>
          </a:xfrm>
        </p:spPr>
        <p:txBody>
          <a:bodyPr>
            <a:noAutofit/>
          </a:bodyPr>
          <a:lstStyle/>
          <a:p>
            <a:r>
              <a:rPr lang="en-US" sz="6000" dirty="0" smtClean="0">
                <a:solidFill>
                  <a:srgbClr val="00B050"/>
                </a:solidFill>
                <a:latin typeface="Aharoni" pitchFamily="2" charset="-79"/>
                <a:cs typeface="Aharoni" pitchFamily="2" charset="-79"/>
              </a:rPr>
              <a:t>   </a:t>
            </a:r>
            <a:r>
              <a:rPr lang="en-US" sz="6600" dirty="0" smtClean="0">
                <a:solidFill>
                  <a:srgbClr val="00B050"/>
                </a:solidFill>
                <a:latin typeface="Aharoni" pitchFamily="2" charset="-79"/>
                <a:cs typeface="Aharoni" pitchFamily="2" charset="-79"/>
              </a:rPr>
              <a:t>TOPIC </a:t>
            </a:r>
            <a:r>
              <a:rPr lang="en-US" sz="6600" dirty="0" smtClean="0">
                <a:solidFill>
                  <a:srgbClr val="00B050"/>
                </a:solidFill>
                <a:latin typeface="Aharoni" pitchFamily="2" charset="-79"/>
                <a:cs typeface="Aharoni" pitchFamily="2" charset="-79"/>
              </a:rPr>
              <a:t>–ROLE OF HOME AND SCHOOL LANGUAGE</a:t>
            </a:r>
            <a:r>
              <a:rPr lang="en-US" sz="6600" dirty="0" smtClean="0">
                <a:solidFill>
                  <a:srgbClr val="00B050"/>
                </a:solidFill>
                <a:latin typeface="Aharoni" pitchFamily="2" charset="-79"/>
                <a:cs typeface="Aharoni" pitchFamily="2" charset="-79"/>
              </a:rPr>
              <a:t/>
            </a:r>
            <a:br>
              <a:rPr lang="en-US" sz="6600" dirty="0" smtClean="0">
                <a:solidFill>
                  <a:srgbClr val="00B050"/>
                </a:solidFill>
                <a:latin typeface="Aharoni" pitchFamily="2" charset="-79"/>
                <a:cs typeface="Aharoni" pitchFamily="2" charset="-79"/>
              </a:rPr>
            </a:br>
            <a:r>
              <a:rPr lang="en-US" sz="6600" dirty="0" smtClean="0">
                <a:solidFill>
                  <a:srgbClr val="00B050"/>
                </a:solidFill>
                <a:latin typeface="Aharoni" pitchFamily="2" charset="-79"/>
                <a:cs typeface="Aharoni" pitchFamily="2" charset="-79"/>
              </a:rPr>
              <a:t>             </a:t>
            </a:r>
            <a:endParaRPr lang="en-US" sz="6600" dirty="0">
              <a:solidFill>
                <a:srgbClr val="00B050"/>
              </a:solidFill>
              <a:latin typeface="Aharoni" pitchFamily="2" charset="-79"/>
              <a:cs typeface="Aharoni" pitchFamily="2" charset="-79"/>
            </a:endParaRPr>
          </a:p>
        </p:txBody>
      </p:sp>
      <p:sp>
        <p:nvSpPr>
          <p:cNvPr id="4" name="Content Placeholder 3"/>
          <p:cNvSpPr>
            <a:spLocks noGrp="1"/>
          </p:cNvSpPr>
          <p:nvPr>
            <p:ph sz="quarter" idx="1"/>
          </p:nvPr>
        </p:nvSpPr>
        <p:spPr>
          <a:xfrm>
            <a:off x="914400" y="2438400"/>
            <a:ext cx="7772400" cy="3581400"/>
          </a:xfrm>
        </p:spPr>
        <p:txBody>
          <a:bodyPr>
            <a:normAutofit fontScale="85000" lnSpcReduction="20000"/>
          </a:bodyPr>
          <a:lstStyle/>
          <a:p>
            <a:pPr>
              <a:buNone/>
            </a:pPr>
            <a:endParaRPr lang="en-US" dirty="0" smtClean="0"/>
          </a:p>
          <a:p>
            <a:pPr>
              <a:buNone/>
            </a:pPr>
            <a:endParaRPr lang="en-US" sz="6600" b="1" dirty="0" smtClean="0">
              <a:solidFill>
                <a:schemeClr val="accent2">
                  <a:lumMod val="60000"/>
                  <a:lumOff val="40000"/>
                </a:schemeClr>
              </a:solidFill>
              <a:latin typeface="Arial Black" pitchFamily="34" charset="0"/>
            </a:endParaRPr>
          </a:p>
          <a:p>
            <a:pPr>
              <a:buNone/>
            </a:pPr>
            <a:r>
              <a:rPr lang="en-US" sz="6600" b="1" dirty="0" smtClean="0">
                <a:solidFill>
                  <a:schemeClr val="accent2">
                    <a:lumMod val="60000"/>
                    <a:lumOff val="40000"/>
                  </a:schemeClr>
                </a:solidFill>
                <a:latin typeface="Arial Black" pitchFamily="34" charset="0"/>
              </a:rPr>
              <a:t> </a:t>
            </a:r>
            <a:endParaRPr lang="en-US" sz="6600" b="1" dirty="0" smtClean="0">
              <a:solidFill>
                <a:schemeClr val="accent2">
                  <a:lumMod val="60000"/>
                  <a:lumOff val="40000"/>
                </a:schemeClr>
              </a:solidFill>
              <a:latin typeface="Arial Black" pitchFamily="34" charset="0"/>
            </a:endParaRPr>
          </a:p>
          <a:p>
            <a:pPr>
              <a:buNone/>
            </a:pPr>
            <a:r>
              <a:rPr lang="en-US" sz="6600" b="1" dirty="0" smtClean="0">
                <a:solidFill>
                  <a:schemeClr val="accent2">
                    <a:lumMod val="60000"/>
                    <a:lumOff val="40000"/>
                  </a:schemeClr>
                </a:solidFill>
                <a:latin typeface="Arial Black" pitchFamily="34" charset="0"/>
              </a:rPr>
              <a:t>INCHARGE </a:t>
            </a:r>
            <a:r>
              <a:rPr lang="en-US" sz="6600" b="1" dirty="0" smtClean="0">
                <a:solidFill>
                  <a:schemeClr val="accent2">
                    <a:lumMod val="60000"/>
                    <a:lumOff val="40000"/>
                  </a:schemeClr>
                </a:solidFill>
                <a:latin typeface="Arial Black" pitchFamily="34" charset="0"/>
              </a:rPr>
              <a:t>– </a:t>
            </a:r>
            <a:r>
              <a:rPr lang="en-US" sz="6600" b="1" dirty="0" smtClean="0">
                <a:solidFill>
                  <a:schemeClr val="accent2">
                    <a:lumMod val="60000"/>
                    <a:lumOff val="40000"/>
                  </a:schemeClr>
                </a:solidFill>
                <a:latin typeface="Arial Black" pitchFamily="34" charset="0"/>
              </a:rPr>
              <a:t>    </a:t>
            </a:r>
          </a:p>
          <a:p>
            <a:pPr>
              <a:buNone/>
            </a:pPr>
            <a:r>
              <a:rPr lang="en-US" sz="6600" b="1" dirty="0" smtClean="0">
                <a:solidFill>
                  <a:schemeClr val="accent2">
                    <a:lumMod val="60000"/>
                    <a:lumOff val="40000"/>
                  </a:schemeClr>
                </a:solidFill>
                <a:latin typeface="Arial Black" pitchFamily="34" charset="0"/>
              </a:rPr>
              <a:t> </a:t>
            </a:r>
            <a:r>
              <a:rPr lang="en-US" sz="6600" b="1" dirty="0" smtClean="0">
                <a:solidFill>
                  <a:schemeClr val="accent2">
                    <a:lumMod val="60000"/>
                    <a:lumOff val="40000"/>
                  </a:schemeClr>
                </a:solidFill>
                <a:latin typeface="Arial Black" pitchFamily="34" charset="0"/>
              </a:rPr>
              <a:t>         </a:t>
            </a:r>
            <a:r>
              <a:rPr lang="en-US" sz="6600" b="1" dirty="0" smtClean="0">
                <a:solidFill>
                  <a:schemeClr val="accent2">
                    <a:lumMod val="60000"/>
                    <a:lumOff val="40000"/>
                  </a:schemeClr>
                </a:solidFill>
                <a:latin typeface="Arial Black" pitchFamily="34" charset="0"/>
              </a:rPr>
              <a:t>SUNITA </a:t>
            </a:r>
            <a:r>
              <a:rPr lang="en-US" sz="6600" b="1" dirty="0" smtClean="0">
                <a:solidFill>
                  <a:schemeClr val="accent2">
                    <a:lumMod val="60000"/>
                    <a:lumOff val="40000"/>
                  </a:schemeClr>
                </a:solidFill>
                <a:latin typeface="Arial Black" pitchFamily="34" charset="0"/>
              </a:rPr>
              <a:t>RANI</a:t>
            </a:r>
          </a:p>
          <a:p>
            <a:pPr>
              <a:buFont typeface="Wingdings" pitchFamily="2" charset="2"/>
              <a:buChar char="§"/>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2057400"/>
          </a:xfrm>
        </p:spPr>
        <p:txBody>
          <a:bodyPr>
            <a:noAutofit/>
          </a:bodyPr>
          <a:lstStyle/>
          <a:p>
            <a:r>
              <a:rPr lang="en-US" sz="6000" dirty="0" smtClean="0">
                <a:solidFill>
                  <a:srgbClr val="FF0000"/>
                </a:solidFill>
                <a:latin typeface="Aharoni" pitchFamily="2" charset="-79"/>
                <a:cs typeface="Aharoni" pitchFamily="2" charset="-79"/>
              </a:rPr>
              <a:t>Home Language </a:t>
            </a:r>
            <a:r>
              <a:rPr lang="en-US" sz="6000" dirty="0" err="1" smtClean="0">
                <a:solidFill>
                  <a:srgbClr val="FF0000"/>
                </a:solidFill>
                <a:latin typeface="Aharoni" pitchFamily="2" charset="-79"/>
                <a:cs typeface="Aharoni" pitchFamily="2" charset="-79"/>
              </a:rPr>
              <a:t>vs</a:t>
            </a:r>
            <a:r>
              <a:rPr lang="en-US" sz="6000" dirty="0" smtClean="0">
                <a:solidFill>
                  <a:srgbClr val="FF0000"/>
                </a:solidFill>
                <a:latin typeface="Aharoni" pitchFamily="2" charset="-79"/>
                <a:cs typeface="Aharoni" pitchFamily="2" charset="-79"/>
              </a:rPr>
              <a:t> School Language</a:t>
            </a:r>
            <a:endParaRPr lang="en-US" sz="6000" dirty="0">
              <a:solidFill>
                <a:srgbClr val="FF0000"/>
              </a:solidFill>
              <a:latin typeface="Aharoni" pitchFamily="2" charset="-79"/>
              <a:cs typeface="Aharoni" pitchFamily="2" charset="-79"/>
            </a:endParaRPr>
          </a:p>
        </p:txBody>
      </p:sp>
      <p:sp>
        <p:nvSpPr>
          <p:cNvPr id="4" name="Content Placeholder 3"/>
          <p:cNvSpPr>
            <a:spLocks noGrp="1"/>
          </p:cNvSpPr>
          <p:nvPr>
            <p:ph sz="quarter" idx="1"/>
          </p:nvPr>
        </p:nvSpPr>
        <p:spPr>
          <a:xfrm>
            <a:off x="152400" y="2209800"/>
            <a:ext cx="8534400" cy="3810000"/>
          </a:xfrm>
        </p:spPr>
        <p:txBody>
          <a:bodyPr>
            <a:noAutofit/>
          </a:bodyPr>
          <a:lstStyle/>
          <a:p>
            <a:pPr>
              <a:buNone/>
            </a:pPr>
            <a:r>
              <a:rPr lang="en-US" sz="3600" b="1" dirty="0" smtClean="0">
                <a:solidFill>
                  <a:srgbClr val="00B050"/>
                </a:solidFill>
              </a:rPr>
              <a:t>There is no problem for the children who have the  same language both in the home environment and in the class room situations. In fact, the language spoken at home gets boost up at school. </a:t>
            </a:r>
            <a:endParaRPr lang="en-US" sz="3600" b="1"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1143000"/>
          </a:xfrm>
        </p:spPr>
        <p:txBody>
          <a:bodyPr>
            <a:noAutofit/>
          </a:bodyPr>
          <a:lstStyle/>
          <a:p>
            <a:r>
              <a:rPr lang="en-US" sz="3200" dirty="0" smtClean="0">
                <a:solidFill>
                  <a:schemeClr val="accent1"/>
                </a:solidFill>
                <a:latin typeface="Arial Black" pitchFamily="34" charset="0"/>
              </a:rPr>
              <a:t>PROCESS OF LEARNING HOME LANGUAGE</a:t>
            </a:r>
            <a:endParaRPr lang="en-US" sz="3200" dirty="0">
              <a:solidFill>
                <a:schemeClr val="accent1"/>
              </a:solidFill>
              <a:latin typeface="Arial Black" pitchFamily="34" charset="0"/>
            </a:endParaRPr>
          </a:p>
        </p:txBody>
      </p:sp>
      <p:sp>
        <p:nvSpPr>
          <p:cNvPr id="3" name="Content Placeholder 2"/>
          <p:cNvSpPr>
            <a:spLocks noGrp="1"/>
          </p:cNvSpPr>
          <p:nvPr>
            <p:ph sz="quarter" idx="1"/>
          </p:nvPr>
        </p:nvSpPr>
        <p:spPr>
          <a:xfrm>
            <a:off x="301752" y="1447800"/>
            <a:ext cx="8503920" cy="4651248"/>
          </a:xfrm>
        </p:spPr>
        <p:txBody>
          <a:bodyPr>
            <a:noAutofit/>
          </a:bodyPr>
          <a:lstStyle/>
          <a:p>
            <a:pPr>
              <a:buNone/>
            </a:pPr>
            <a:r>
              <a:rPr lang="en-US" sz="4000" dirty="0" smtClean="0">
                <a:solidFill>
                  <a:srgbClr val="7030A0"/>
                </a:solidFill>
              </a:rPr>
              <a:t>Learning of home language takes place in a very natural way. From the birth of a child he is surrounded by an atmosphere where mother tongue is spoken.</a:t>
            </a:r>
            <a:endParaRPr lang="en-US" sz="4000" dirty="0" smtClean="0">
              <a:solidFill>
                <a:srgbClr val="7030A0"/>
              </a:solidFill>
            </a:endParaRPr>
          </a:p>
        </p:txBody>
      </p:sp>
      <p:pic>
        <p:nvPicPr>
          <p:cNvPr id="1026" name="Picture 2" descr="C:\Users\XTREME\Desktop\download (1).jpg"/>
          <p:cNvPicPr>
            <a:picLocks noChangeAspect="1" noChangeArrowheads="1"/>
          </p:cNvPicPr>
          <p:nvPr/>
        </p:nvPicPr>
        <p:blipFill>
          <a:blip r:embed="rId2"/>
          <a:srcRect/>
          <a:stretch>
            <a:fillRect/>
          </a:stretch>
        </p:blipFill>
        <p:spPr bwMode="auto">
          <a:xfrm>
            <a:off x="4724400" y="3962400"/>
            <a:ext cx="3886200" cy="2209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304800"/>
            <a:ext cx="7772400" cy="1143000"/>
          </a:xfrm>
        </p:spPr>
        <p:txBody>
          <a:bodyPr>
            <a:normAutofit fontScale="90000"/>
          </a:bodyPr>
          <a:lstStyle/>
          <a:p>
            <a:r>
              <a:rPr lang="en-US" b="1" dirty="0" smtClean="0">
                <a:solidFill>
                  <a:srgbClr val="C00000"/>
                </a:solidFill>
              </a:rPr>
              <a:t>PROCESS OF LEARNING SCHOOL LANGUAGE</a:t>
            </a:r>
            <a:endParaRPr lang="en-US" b="1" dirty="0">
              <a:solidFill>
                <a:srgbClr val="C00000"/>
              </a:solidFill>
            </a:endParaRPr>
          </a:p>
        </p:txBody>
      </p:sp>
      <p:sp>
        <p:nvSpPr>
          <p:cNvPr id="3" name="Content Placeholder 2"/>
          <p:cNvSpPr>
            <a:spLocks noGrp="1"/>
          </p:cNvSpPr>
          <p:nvPr>
            <p:ph sz="quarter" idx="1"/>
          </p:nvPr>
        </p:nvSpPr>
        <p:spPr>
          <a:xfrm>
            <a:off x="304800" y="1447800"/>
            <a:ext cx="8382000" cy="4572000"/>
          </a:xfrm>
        </p:spPr>
        <p:txBody>
          <a:bodyPr>
            <a:noAutofit/>
          </a:bodyPr>
          <a:lstStyle/>
          <a:p>
            <a:pPr>
              <a:buNone/>
            </a:pPr>
            <a:r>
              <a:rPr lang="en-US" sz="4000" dirty="0" smtClean="0">
                <a:solidFill>
                  <a:schemeClr val="accent2">
                    <a:lumMod val="60000"/>
                    <a:lumOff val="40000"/>
                  </a:schemeClr>
                </a:solidFill>
                <a:latin typeface="Arial" pitchFamily="34" charset="0"/>
                <a:cs typeface="Arial" pitchFamily="34" charset="0"/>
              </a:rPr>
              <a:t>The process of learning school language or the second language is the same because listening and speaking precede reading and writing.</a:t>
            </a:r>
            <a:endParaRPr lang="en-US" sz="4000" dirty="0" smtClean="0">
              <a:solidFill>
                <a:schemeClr val="accent2">
                  <a:lumMod val="60000"/>
                  <a:lumOff val="40000"/>
                </a:schemeClr>
              </a:solidFill>
              <a:latin typeface="Arial" pitchFamily="34" charset="0"/>
              <a:cs typeface="Arial" pitchFamily="34" charset="0"/>
            </a:endParaRPr>
          </a:p>
          <a:p>
            <a:pPr>
              <a:buNone/>
            </a:pPr>
            <a:r>
              <a:rPr lang="en-US" sz="9600" dirty="0" smtClean="0">
                <a:solidFill>
                  <a:schemeClr val="accent2">
                    <a:lumMod val="60000"/>
                    <a:lumOff val="40000"/>
                  </a:schemeClr>
                </a:solidFill>
                <a:latin typeface="Arial" pitchFamily="34" charset="0"/>
                <a:cs typeface="Arial" pitchFamily="34" charset="0"/>
              </a:rPr>
              <a:t> </a:t>
            </a:r>
            <a:endParaRPr lang="en-US" sz="9600" dirty="0">
              <a:solidFill>
                <a:srgbClr val="FF0000"/>
              </a:solidFill>
              <a:latin typeface="Arial" pitchFamily="34" charset="0"/>
              <a:cs typeface="Arial" pitchFamily="34" charset="0"/>
            </a:endParaRPr>
          </a:p>
        </p:txBody>
      </p:sp>
      <p:pic>
        <p:nvPicPr>
          <p:cNvPr id="2050" name="Picture 2" descr="C:\Users\XTREME\Desktop\images.jpg"/>
          <p:cNvPicPr>
            <a:picLocks noChangeAspect="1" noChangeArrowheads="1"/>
          </p:cNvPicPr>
          <p:nvPr/>
        </p:nvPicPr>
        <p:blipFill>
          <a:blip r:embed="rId2"/>
          <a:srcRect/>
          <a:stretch>
            <a:fillRect/>
          </a:stretch>
        </p:blipFill>
        <p:spPr bwMode="auto">
          <a:xfrm>
            <a:off x="3429000" y="4038600"/>
            <a:ext cx="4800600" cy="2590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7030A0"/>
                </a:solidFill>
              </a:rPr>
              <a:t>Role of Home Language </a:t>
            </a:r>
            <a:endParaRPr lang="en-US" sz="4800" b="1" dirty="0">
              <a:solidFill>
                <a:srgbClr val="7030A0"/>
              </a:solidFill>
            </a:endParaRPr>
          </a:p>
        </p:txBody>
      </p:sp>
      <p:sp>
        <p:nvSpPr>
          <p:cNvPr id="3" name="Content Placeholder 2"/>
          <p:cNvSpPr>
            <a:spLocks noGrp="1"/>
          </p:cNvSpPr>
          <p:nvPr>
            <p:ph sz="quarter" idx="1"/>
          </p:nvPr>
        </p:nvSpPr>
        <p:spPr/>
        <p:txBody>
          <a:bodyPr>
            <a:normAutofit lnSpcReduction="10000"/>
          </a:bodyPr>
          <a:lstStyle/>
          <a:p>
            <a:r>
              <a:rPr lang="en-US" dirty="0" smtClean="0">
                <a:solidFill>
                  <a:srgbClr val="FF0000"/>
                </a:solidFill>
              </a:rPr>
              <a:t>Enrollment made easy</a:t>
            </a:r>
          </a:p>
          <a:p>
            <a:r>
              <a:rPr lang="en-US" dirty="0" smtClean="0">
                <a:solidFill>
                  <a:srgbClr val="FF0000"/>
                </a:solidFill>
              </a:rPr>
              <a:t>Participation of Parents</a:t>
            </a:r>
          </a:p>
          <a:p>
            <a:r>
              <a:rPr lang="en-US" dirty="0" smtClean="0">
                <a:solidFill>
                  <a:srgbClr val="FF0000"/>
                </a:solidFill>
              </a:rPr>
              <a:t>Development of better thinking skills</a:t>
            </a:r>
          </a:p>
          <a:p>
            <a:r>
              <a:rPr lang="en-US" dirty="0" smtClean="0">
                <a:solidFill>
                  <a:srgbClr val="FF0000"/>
                </a:solidFill>
              </a:rPr>
              <a:t>Provides greater opportunities</a:t>
            </a:r>
          </a:p>
          <a:p>
            <a:r>
              <a:rPr lang="en-US" dirty="0" smtClean="0">
                <a:solidFill>
                  <a:srgbClr val="FF0000"/>
                </a:solidFill>
              </a:rPr>
              <a:t>Better understanding instructions</a:t>
            </a:r>
          </a:p>
          <a:p>
            <a:r>
              <a:rPr lang="en-US" dirty="0" smtClean="0">
                <a:solidFill>
                  <a:srgbClr val="FF0000"/>
                </a:solidFill>
              </a:rPr>
              <a:t>Development of Vocabulary</a:t>
            </a:r>
          </a:p>
          <a:p>
            <a:r>
              <a:rPr lang="en-US" dirty="0" smtClean="0">
                <a:solidFill>
                  <a:srgbClr val="FF0000"/>
                </a:solidFill>
              </a:rPr>
              <a:t>Improves academic performance</a:t>
            </a:r>
          </a:p>
          <a:p>
            <a:r>
              <a:rPr lang="en-US" dirty="0" smtClean="0">
                <a:solidFill>
                  <a:srgbClr val="FF0000"/>
                </a:solidFill>
              </a:rPr>
              <a:t>Helpful in learning second language</a:t>
            </a:r>
          </a:p>
          <a:p>
            <a:r>
              <a:rPr lang="en-US" dirty="0" smtClean="0">
                <a:solidFill>
                  <a:srgbClr val="FF0000"/>
                </a:solidFill>
              </a:rPr>
              <a:t>Improved learning outcomes during school</a:t>
            </a:r>
          </a:p>
          <a:p>
            <a:r>
              <a:rPr lang="en-US" dirty="0" smtClean="0">
                <a:solidFill>
                  <a:srgbClr val="FF0000"/>
                </a:solidFill>
              </a:rPr>
              <a:t>Expand the reach of education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sz="9600" b="1" dirty="0" smtClean="0">
                <a:solidFill>
                  <a:srgbClr val="FFFF00"/>
                </a:solidFill>
              </a:rPr>
              <a:t>   THANKS</a:t>
            </a:r>
            <a:endParaRPr lang="en-US" sz="9600" b="1" dirty="0">
              <a:solidFill>
                <a:srgbClr val="FFFF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3031</TotalTime>
  <Words>184</Words>
  <Application>Microsoft Office PowerPoint</Application>
  <PresentationFormat>On-screen Show (4:3)</PresentationFormat>
  <Paragraphs>45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Slide 1</vt:lpstr>
      <vt:lpstr>Slide 2</vt:lpstr>
      <vt:lpstr>   TOPIC –ROLE OF HOME AND SCHOOL LANGUAGE              </vt:lpstr>
      <vt:lpstr>Home Language vs School Language</vt:lpstr>
      <vt:lpstr>PROCESS OF LEARNING HOME LANGUAGE</vt:lpstr>
      <vt:lpstr>PROCESS OF LEARNING SCHOOL LANGUAGE</vt:lpstr>
      <vt:lpstr>Role of Home Language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43</cp:revision>
  <dcterms:created xsi:type="dcterms:W3CDTF">2006-08-16T00:00:00Z</dcterms:created>
  <dcterms:modified xsi:type="dcterms:W3CDTF">2020-08-10T06:53:07Z</dcterms:modified>
</cp:coreProperties>
</file>