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6EFCE6-5E64-42BE-9929-C6305E364444}" type="datetimeFigureOut">
              <a:rPr lang="en-US" smtClean="0"/>
              <a:pPr/>
              <a:t>9/11/2020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64CF4B-ED3D-4CAD-AF5D-B34F95FCE0C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64CF4B-ED3D-4CAD-AF5D-B34F95FCE0C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9/11/2020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9/11/2020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52401"/>
            <a:ext cx="7467600" cy="3276599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solidFill>
                  <a:srgbClr val="7030A0"/>
                </a:solidFill>
                <a:latin typeface="Bookman Old Style" pitchFamily="18" charset="0"/>
                <a:ea typeface="Batang" pitchFamily="18" charset="-127"/>
                <a:cs typeface="Verdana" pitchFamily="34" charset="0"/>
              </a:rPr>
              <a:t>SADBHAVNA COLLEGE </a:t>
            </a:r>
            <a:br>
              <a:rPr lang="en-US" sz="4000" b="1" dirty="0" smtClean="0">
                <a:solidFill>
                  <a:srgbClr val="7030A0"/>
                </a:solidFill>
                <a:latin typeface="Bookman Old Style" pitchFamily="18" charset="0"/>
                <a:ea typeface="Batang" pitchFamily="18" charset="-127"/>
                <a:cs typeface="Verdana" pitchFamily="34" charset="0"/>
              </a:rPr>
            </a:br>
            <a:r>
              <a:rPr lang="en-US" sz="4000" b="1" dirty="0" smtClean="0">
                <a:solidFill>
                  <a:srgbClr val="7030A0"/>
                </a:solidFill>
                <a:latin typeface="Bookman Old Style" pitchFamily="18" charset="0"/>
                <a:ea typeface="Batang" pitchFamily="18" charset="-127"/>
                <a:cs typeface="Verdana" pitchFamily="34" charset="0"/>
              </a:rPr>
              <a:t>OF</a:t>
            </a:r>
            <a:r>
              <a:rPr lang="en-US" sz="4000" dirty="0" smtClean="0">
                <a:solidFill>
                  <a:srgbClr val="7030A0"/>
                </a:solidFill>
                <a:latin typeface="Bookman Old Style" pitchFamily="18" charset="0"/>
                <a:ea typeface="Batang" pitchFamily="18" charset="-127"/>
                <a:cs typeface="Verdana" pitchFamily="34" charset="0"/>
              </a:rPr>
              <a:t> </a:t>
            </a:r>
            <a:r>
              <a:rPr lang="en-US" sz="4000" b="1" dirty="0" smtClean="0">
                <a:solidFill>
                  <a:srgbClr val="7030A0"/>
                </a:solidFill>
                <a:latin typeface="Bookman Old Style" pitchFamily="18" charset="0"/>
                <a:ea typeface="Batang" pitchFamily="18" charset="-127"/>
                <a:cs typeface="Verdana" pitchFamily="34" charset="0"/>
              </a:rPr>
              <a:t>EDUCATION FOR WOMEN </a:t>
            </a:r>
            <a:br>
              <a:rPr lang="en-US" sz="4000" b="1" dirty="0" smtClean="0">
                <a:solidFill>
                  <a:srgbClr val="7030A0"/>
                </a:solidFill>
                <a:latin typeface="Bookman Old Style" pitchFamily="18" charset="0"/>
                <a:ea typeface="Batang" pitchFamily="18" charset="-127"/>
                <a:cs typeface="Verdana" pitchFamily="34" charset="0"/>
              </a:rPr>
            </a:br>
            <a:r>
              <a:rPr lang="en-US" sz="4000" b="1" dirty="0" smtClean="0">
                <a:solidFill>
                  <a:srgbClr val="7030A0"/>
                </a:solidFill>
                <a:latin typeface="Bookman Old Style" pitchFamily="18" charset="0"/>
                <a:ea typeface="Batang" pitchFamily="18" charset="-127"/>
                <a:cs typeface="Verdana" pitchFamily="34" charset="0"/>
              </a:rPr>
              <a:t>  RAIKOT,JALALDIWAL</a:t>
            </a:r>
            <a:r>
              <a:rPr lang="en-US" sz="4000" b="1" dirty="0" smtClean="0">
                <a:solidFill>
                  <a:srgbClr val="7030A0"/>
                </a:solidFill>
                <a:latin typeface="Bookman Old Style" pitchFamily="18" charset="0"/>
                <a:ea typeface="Batang" pitchFamily="18" charset="-127"/>
                <a:cs typeface="Verdana" pitchFamily="34" charset="0"/>
              </a:rPr>
              <a:t/>
            </a:r>
            <a:br>
              <a:rPr lang="en-US" sz="4000" b="1" dirty="0" smtClean="0">
                <a:solidFill>
                  <a:srgbClr val="7030A0"/>
                </a:solidFill>
                <a:latin typeface="Bookman Old Style" pitchFamily="18" charset="0"/>
                <a:ea typeface="Batang" pitchFamily="18" charset="-127"/>
                <a:cs typeface="Verdana" pitchFamily="34" charset="0"/>
              </a:rPr>
            </a:br>
            <a:r>
              <a:rPr lang="en-US" sz="4000" b="1" dirty="0" smtClean="0">
                <a:solidFill>
                  <a:srgbClr val="7030A0"/>
                </a:solidFill>
                <a:latin typeface="Bookman Old Style" pitchFamily="18" charset="0"/>
                <a:ea typeface="Batang" pitchFamily="18" charset="-127"/>
                <a:cs typeface="Verdana" pitchFamily="34" charset="0"/>
              </a:rPr>
              <a:t>LUDHIANA</a:t>
            </a:r>
          </a:p>
        </p:txBody>
      </p:sp>
      <p:pic>
        <p:nvPicPr>
          <p:cNvPr id="4" name="Picture 2" descr="C:\Users\XTREME\Desktop\downloa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28800" y="3581400"/>
            <a:ext cx="5105400" cy="2819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72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SUBJECT</a:t>
            </a:r>
            <a:endParaRPr lang="en-US" sz="72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7200" b="1" dirty="0" smtClean="0">
                <a:solidFill>
                  <a:srgbClr val="00B050"/>
                </a:solidFill>
              </a:rPr>
              <a:t>  </a:t>
            </a:r>
            <a:r>
              <a:rPr lang="en-US" sz="7200" b="1" dirty="0" smtClean="0">
                <a:solidFill>
                  <a:srgbClr val="00B050"/>
                </a:solidFill>
              </a:rPr>
              <a:t>      READING           </a:t>
            </a:r>
            <a:endParaRPr lang="en-US" sz="7200" b="1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sz="7200" b="1" dirty="0" smtClean="0">
                <a:solidFill>
                  <a:srgbClr val="00B050"/>
                </a:solidFill>
              </a:rPr>
              <a:t>       </a:t>
            </a:r>
            <a:r>
              <a:rPr lang="en-US" sz="7200" b="1" dirty="0" smtClean="0">
                <a:solidFill>
                  <a:srgbClr val="00B050"/>
                </a:solidFill>
              </a:rPr>
              <a:t>      AND  </a:t>
            </a:r>
            <a:endParaRPr lang="en-US" sz="7200" b="1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sz="7200" b="1" dirty="0" smtClean="0">
                <a:solidFill>
                  <a:srgbClr val="00B050"/>
                </a:solidFill>
              </a:rPr>
              <a:t>     REFLECTING</a:t>
            </a:r>
          </a:p>
          <a:p>
            <a:endParaRPr lang="en-US" sz="7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694688"/>
          </a:xfrm>
        </p:spPr>
        <p:txBody>
          <a:bodyPr>
            <a:normAutofit/>
          </a:bodyPr>
          <a:lstStyle/>
          <a:p>
            <a:r>
              <a:rPr lang="en-US" sz="8000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TOPIC</a:t>
            </a:r>
            <a:endParaRPr lang="en-US" sz="8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53400" cy="4873752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sz="8000" b="1" dirty="0" smtClean="0">
                <a:solidFill>
                  <a:schemeClr val="accent6">
                    <a:lumMod val="75000"/>
                  </a:schemeClr>
                </a:solidFill>
              </a:rPr>
              <a:t>          </a:t>
            </a:r>
          </a:p>
          <a:p>
            <a:pPr>
              <a:buNone/>
            </a:pPr>
            <a:r>
              <a:rPr lang="en-US" sz="8000" b="1" dirty="0" smtClean="0">
                <a:solidFill>
                  <a:srgbClr val="7030A0"/>
                </a:solidFill>
              </a:rPr>
              <a:t>  Reading Ability</a:t>
            </a:r>
          </a:p>
          <a:p>
            <a:pPr>
              <a:buNone/>
            </a:pPr>
            <a:endParaRPr lang="en-US" sz="8000" b="1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r>
              <a:rPr lang="en-US" sz="47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   </a:t>
            </a:r>
            <a:r>
              <a:rPr lang="en-US" sz="4700" b="1" dirty="0" err="1" smtClean="0">
                <a:solidFill>
                  <a:srgbClr val="FFC000"/>
                </a:solidFill>
              </a:rPr>
              <a:t>Incharge</a:t>
            </a:r>
            <a:r>
              <a:rPr lang="en-US" sz="4700" b="1" dirty="0" smtClean="0">
                <a:solidFill>
                  <a:srgbClr val="FFC000"/>
                </a:solidFill>
              </a:rPr>
              <a:t> </a:t>
            </a:r>
            <a:r>
              <a:rPr lang="en-US" sz="4700" b="1" dirty="0" smtClean="0">
                <a:solidFill>
                  <a:srgbClr val="FFC000"/>
                </a:solidFill>
              </a:rPr>
              <a:t>– </a:t>
            </a:r>
            <a:r>
              <a:rPr lang="en-US" sz="4700" b="1" dirty="0" err="1" smtClean="0">
                <a:solidFill>
                  <a:srgbClr val="FFC000"/>
                </a:solidFill>
              </a:rPr>
              <a:t>Sunita</a:t>
            </a:r>
            <a:r>
              <a:rPr lang="en-US" sz="4700" b="1" dirty="0" smtClean="0">
                <a:solidFill>
                  <a:srgbClr val="FFC000"/>
                </a:solidFill>
              </a:rPr>
              <a:t> </a:t>
            </a:r>
            <a:r>
              <a:rPr lang="en-US" sz="4700" b="1" dirty="0" err="1" smtClean="0">
                <a:solidFill>
                  <a:srgbClr val="FFC000"/>
                </a:solidFill>
              </a:rPr>
              <a:t>Rani</a:t>
            </a:r>
            <a:endParaRPr lang="en-US" sz="4700" b="1" dirty="0" smtClean="0">
              <a:solidFill>
                <a:srgbClr val="FFC000"/>
              </a:solidFill>
            </a:endParaRPr>
          </a:p>
          <a:p>
            <a:pPr>
              <a:buNone/>
            </a:pPr>
            <a:endParaRPr lang="en-US" sz="80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>
          <a:xfrm>
            <a:off x="457200" y="381000"/>
            <a:ext cx="7924800" cy="60198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800" b="1" dirty="0" smtClean="0"/>
              <a:t>   </a:t>
            </a:r>
          </a:p>
          <a:p>
            <a:pPr>
              <a:buNone/>
            </a:pPr>
            <a:r>
              <a:rPr lang="en-US" sz="2800" b="1" dirty="0" smtClean="0"/>
              <a:t>  </a:t>
            </a:r>
          </a:p>
          <a:p>
            <a:pPr algn="just">
              <a:buNone/>
            </a:pPr>
            <a:r>
              <a:rPr lang="en-US" sz="2800" b="1" dirty="0" smtClean="0"/>
              <a:t> </a:t>
            </a:r>
            <a:r>
              <a:rPr lang="en-US" sz="2800" b="1" dirty="0" smtClean="0"/>
              <a:t> Learning to read is the acquisition and practice of the skills necessary to understand the meaning behind printed words. For a fairly good reader, the skill of reading often feels simple, effortless and automatic.</a:t>
            </a:r>
          </a:p>
          <a:p>
            <a:pPr algn="just">
              <a:buNone/>
            </a:pPr>
            <a:r>
              <a:rPr lang="en-US" sz="2800" b="1" dirty="0" smtClean="0">
                <a:solidFill>
                  <a:srgbClr val="C00000"/>
                </a:solidFill>
              </a:rPr>
              <a:t>  A child’s ability to learn to read, known as readiness begins in infancy, as the child begins attending to the speech signals in their environment and begins producing spoken language.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295400" y="457200"/>
            <a:ext cx="6248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3600" b="1" dirty="0" smtClean="0">
                <a:solidFill>
                  <a:srgbClr val="7030A0"/>
                </a:solidFill>
              </a:rPr>
              <a:t>          Reading Ability</a:t>
            </a:r>
            <a:endParaRPr lang="en-US" sz="3600" b="1" dirty="0" smtClean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8153400" cy="60167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600" b="1" dirty="0" smtClean="0">
                <a:solidFill>
                  <a:srgbClr val="7030A0"/>
                </a:solidFill>
              </a:rPr>
              <a:t>  </a:t>
            </a:r>
            <a:r>
              <a:rPr lang="en-US" sz="3200" b="1" dirty="0" smtClean="0">
                <a:solidFill>
                  <a:srgbClr val="7030A0"/>
                </a:solidFill>
              </a:rPr>
              <a:t>Reading ability is determined by many factors, and requires the development of certain skills through early reading instruction to attain success and build on it.</a:t>
            </a:r>
          </a:p>
          <a:p>
            <a:pPr>
              <a:buNone/>
            </a:pPr>
            <a:endParaRPr lang="en-US" sz="3200" b="1" dirty="0" smtClean="0">
              <a:solidFill>
                <a:srgbClr val="7030A0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3200" b="1" dirty="0" smtClean="0">
                <a:solidFill>
                  <a:srgbClr val="7030A0"/>
                </a:solidFill>
              </a:rPr>
              <a:t>Use reading to obtain meaning from print.</a:t>
            </a:r>
          </a:p>
          <a:p>
            <a:pPr>
              <a:buFont typeface="Wingdings" pitchFamily="2" charset="2"/>
              <a:buChar char="§"/>
            </a:pPr>
            <a:r>
              <a:rPr lang="en-US" sz="3200" b="1" dirty="0" smtClean="0">
                <a:solidFill>
                  <a:srgbClr val="7030A0"/>
                </a:solidFill>
              </a:rPr>
              <a:t>Have frequent and intensive opportunities to read.</a:t>
            </a:r>
            <a:endParaRPr lang="en-US" sz="3200" b="1" dirty="0" smtClean="0">
              <a:solidFill>
                <a:srgbClr val="7030A0"/>
              </a:solidFill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533400"/>
            <a:ext cx="7467600" cy="594055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200" b="1" dirty="0" smtClean="0">
                <a:solidFill>
                  <a:srgbClr val="C00000"/>
                </a:solidFill>
              </a:rPr>
              <a:t>Be exposed to frequent, regular spelling sound relationships.</a:t>
            </a:r>
          </a:p>
          <a:p>
            <a:pPr>
              <a:buFont typeface="Wingdings" pitchFamily="2" charset="2"/>
              <a:buChar char="§"/>
            </a:pPr>
            <a:endParaRPr lang="en-US" sz="3200" b="1" dirty="0" smtClean="0">
              <a:solidFill>
                <a:srgbClr val="C00000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3200" b="1" dirty="0" smtClean="0">
                <a:solidFill>
                  <a:srgbClr val="C00000"/>
                </a:solidFill>
              </a:rPr>
              <a:t>Learn about the nature of the alphabetic writing system.</a:t>
            </a:r>
          </a:p>
          <a:p>
            <a:pPr>
              <a:buFont typeface="Wingdings" pitchFamily="2" charset="2"/>
              <a:buChar char="§"/>
            </a:pPr>
            <a:endParaRPr lang="en-US" sz="3200" b="1" dirty="0" smtClean="0">
              <a:solidFill>
                <a:srgbClr val="C00000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3200" b="1" dirty="0" smtClean="0">
                <a:solidFill>
                  <a:srgbClr val="C00000"/>
                </a:solidFill>
              </a:rPr>
              <a:t>Understand the structure of spoken words.</a:t>
            </a:r>
            <a:endParaRPr lang="en-US" sz="3200" b="1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>
          <a:xfrm>
            <a:off x="457200" y="381000"/>
            <a:ext cx="7467600" cy="609295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endParaRPr lang="en-US" sz="3600" b="1" dirty="0" smtClean="0">
              <a:solidFill>
                <a:srgbClr val="7030A0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3200" b="1" dirty="0" smtClean="0">
                <a:solidFill>
                  <a:srgbClr val="7030A0"/>
                </a:solidFill>
              </a:rPr>
              <a:t>Having a working understanding if how sounds are represented alphabetically.</a:t>
            </a:r>
          </a:p>
          <a:p>
            <a:pPr>
              <a:buFont typeface="Wingdings" pitchFamily="2" charset="2"/>
              <a:buChar char="§"/>
            </a:pPr>
            <a:endParaRPr lang="en-US" sz="3200" b="1" dirty="0" smtClean="0">
              <a:solidFill>
                <a:srgbClr val="7030A0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3200" b="1" dirty="0" smtClean="0">
                <a:solidFill>
                  <a:srgbClr val="7030A0"/>
                </a:solidFill>
              </a:rPr>
              <a:t>Sufficient practice in reading to achieve fluency with different kinds of text.</a:t>
            </a:r>
          </a:p>
          <a:p>
            <a:pPr>
              <a:buFont typeface="Wingdings" pitchFamily="2" charset="2"/>
              <a:buChar char="§"/>
            </a:pPr>
            <a:endParaRPr lang="en-US" sz="32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9600" b="1" dirty="0" smtClean="0">
                <a:solidFill>
                  <a:srgbClr val="C00000"/>
                </a:solidFill>
              </a:rPr>
              <a:t>    THANKS</a:t>
            </a:r>
            <a:r>
              <a:rPr lang="en-US" sz="9600" b="1" dirty="0" smtClean="0">
                <a:solidFill>
                  <a:srgbClr val="FFFF00"/>
                </a:solidFill>
              </a:rPr>
              <a:t> </a:t>
            </a:r>
            <a:endParaRPr lang="en-US" sz="96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356</TotalTime>
  <Words>195</Words>
  <Application>Microsoft Office PowerPoint</Application>
  <PresentationFormat>On-screen Show (4:3)</PresentationFormat>
  <Paragraphs>30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Civic</vt:lpstr>
      <vt:lpstr>SADBHAVNA COLLEGE  OF EDUCATION FOR WOMEN    RAIKOT,JALALDIWAL LUDHIANA</vt:lpstr>
      <vt:lpstr>SUBJECT</vt:lpstr>
      <vt:lpstr>TOPIC</vt:lpstr>
      <vt:lpstr>Slide 4</vt:lpstr>
      <vt:lpstr>Slide 5</vt:lpstr>
      <vt:lpstr>Slide 6</vt:lpstr>
      <vt:lpstr>Slide 7</vt:lpstr>
      <vt:lpstr>Slide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SADBHAVNA COLLEGE OF EDUCATION FOR WOMEN  RAIKOT , JALALDIWAL, LUDHIANA</dc:title>
  <dc:creator>XTREME</dc:creator>
  <cp:lastModifiedBy>XTREME</cp:lastModifiedBy>
  <cp:revision>44</cp:revision>
  <dcterms:created xsi:type="dcterms:W3CDTF">2006-08-16T00:00:00Z</dcterms:created>
  <dcterms:modified xsi:type="dcterms:W3CDTF">2020-09-11T07:43:03Z</dcterms:modified>
</cp:coreProperties>
</file>