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E46F2-ABB7-477A-BB39-52CE2775A8B5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EA6D9-A290-42B3-8F58-C9BAD58DA6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EA6D9-A290-42B3-8F58-C9BAD58DA6D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EA6D9-A290-42B3-8F58-C9BAD58DA6D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304800"/>
            <a:ext cx="5791200" cy="579120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92D05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SADBHAVNA COLLEGE OF EDUCATION FOR WOMEN </a:t>
            </a:r>
          </a:p>
          <a:p>
            <a:r>
              <a:rPr lang="en-US" sz="4400" b="1" dirty="0" smtClean="0">
                <a:solidFill>
                  <a:srgbClr val="92D05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RAIKOT , JALALDIWAL, LUDHIANA</a:t>
            </a:r>
          </a:p>
          <a:p>
            <a:endParaRPr lang="en-US" sz="4400" b="1" dirty="0">
              <a:solidFill>
                <a:srgbClr val="002060"/>
              </a:solidFill>
              <a:latin typeface="Bookman Old Style" pitchFamily="18" charset="0"/>
              <a:ea typeface="Batang" pitchFamily="18" charset="-127"/>
              <a:cs typeface="Verdana" pitchFamily="34" charset="0"/>
            </a:endParaRPr>
          </a:p>
        </p:txBody>
      </p:sp>
      <p:pic>
        <p:nvPicPr>
          <p:cNvPr id="1026" name="Picture 2" descr="C:\Users\XTREME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86000"/>
            <a:ext cx="44958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762000"/>
            <a:ext cx="8503920" cy="4648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9600" dirty="0" smtClean="0"/>
              <a:t> </a:t>
            </a:r>
            <a:r>
              <a:rPr lang="en-US" sz="9600" dirty="0" smtClean="0"/>
              <a:t>     </a:t>
            </a:r>
            <a:r>
              <a:rPr lang="en-US" sz="7100" b="1" dirty="0" smtClean="0">
                <a:solidFill>
                  <a:srgbClr val="00B050"/>
                </a:solidFill>
                <a:latin typeface="Arial Black" pitchFamily="34" charset="0"/>
              </a:rPr>
              <a:t>SUBJECT</a:t>
            </a:r>
          </a:p>
          <a:p>
            <a:pPr>
              <a:buNone/>
            </a:pPr>
            <a:r>
              <a:rPr lang="en-US" sz="7100" b="1" dirty="0" smtClean="0">
                <a:solidFill>
                  <a:srgbClr val="00B050"/>
                </a:solidFill>
                <a:latin typeface="Arial Black" pitchFamily="34" charset="0"/>
              </a:rPr>
              <a:t>        READING </a:t>
            </a:r>
          </a:p>
          <a:p>
            <a:pPr>
              <a:buNone/>
            </a:pPr>
            <a:r>
              <a:rPr lang="en-US" sz="7100" b="1" dirty="0" smtClean="0">
                <a:solidFill>
                  <a:srgbClr val="00B050"/>
                </a:solidFill>
                <a:latin typeface="Arial Black" pitchFamily="34" charset="0"/>
              </a:rPr>
              <a:t> </a:t>
            </a:r>
            <a:r>
              <a:rPr lang="en-US" sz="7100" b="1" dirty="0" smtClean="0">
                <a:solidFill>
                  <a:srgbClr val="00B050"/>
                </a:solidFill>
                <a:latin typeface="Arial Black" pitchFamily="34" charset="0"/>
              </a:rPr>
              <a:t>           </a:t>
            </a:r>
            <a:r>
              <a:rPr lang="en-US" sz="7100" b="1" dirty="0" smtClean="0">
                <a:solidFill>
                  <a:srgbClr val="00B050"/>
                </a:solidFill>
                <a:latin typeface="Arial Black" pitchFamily="34" charset="0"/>
              </a:rPr>
              <a:t>AND   </a:t>
            </a:r>
          </a:p>
          <a:p>
            <a:pPr>
              <a:buNone/>
            </a:pPr>
            <a:r>
              <a:rPr lang="en-US" sz="7100" b="1" dirty="0" smtClean="0">
                <a:solidFill>
                  <a:srgbClr val="00B050"/>
                </a:solidFill>
                <a:latin typeface="Arial Black" pitchFamily="34" charset="0"/>
              </a:rPr>
              <a:t> </a:t>
            </a:r>
            <a:r>
              <a:rPr lang="en-US" sz="7100" b="1" dirty="0" smtClean="0">
                <a:solidFill>
                  <a:srgbClr val="00B050"/>
                </a:solidFill>
                <a:latin typeface="Arial Black" pitchFamily="34" charset="0"/>
              </a:rPr>
              <a:t>     </a:t>
            </a:r>
            <a:r>
              <a:rPr lang="en-US" sz="7100" b="1" dirty="0" smtClean="0">
                <a:solidFill>
                  <a:srgbClr val="00B050"/>
                </a:solidFill>
                <a:latin typeface="Arial Black" pitchFamily="34" charset="0"/>
              </a:rPr>
              <a:t>REFLECTING</a:t>
            </a:r>
            <a:endParaRPr lang="en-US" sz="7100" b="1" dirty="0">
              <a:solidFill>
                <a:srgbClr val="00B05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3716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     </a:t>
            </a:r>
            <a:r>
              <a:rPr lang="en-US" sz="9600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9600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TOPIC</a:t>
            </a:r>
            <a:endParaRPr lang="en-US" sz="9600" dirty="0">
              <a:solidFill>
                <a:srgbClr val="00B05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4495801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8000" b="1" dirty="0" smtClean="0">
                <a:latin typeface="Aharoni" pitchFamily="2" charset="-79"/>
                <a:cs typeface="Aharoni" pitchFamily="2" charset="-79"/>
              </a:rPr>
              <a:t>   Linguistic Skill</a:t>
            </a:r>
          </a:p>
          <a:p>
            <a:pPr>
              <a:buNone/>
            </a:pPr>
            <a:r>
              <a:rPr lang="en-US" sz="80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8000" b="1" dirty="0" smtClean="0">
                <a:latin typeface="Aharoni" pitchFamily="2" charset="-79"/>
                <a:cs typeface="Aharoni" pitchFamily="2" charset="-79"/>
              </a:rPr>
              <a:t>      Listening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4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      LISTENING</a:t>
            </a:r>
            <a:endParaRPr lang="en-US" sz="60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71600"/>
            <a:ext cx="4572000" cy="508320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3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Meaning- Listening is a </a:t>
            </a:r>
          </a:p>
          <a:p>
            <a:pPr>
              <a:buNone/>
            </a:pPr>
            <a:r>
              <a:rPr lang="en-US" sz="33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receptive language skill </a:t>
            </a:r>
          </a:p>
          <a:p>
            <a:pPr>
              <a:buNone/>
            </a:pPr>
            <a:r>
              <a:rPr lang="en-US" sz="33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which learners usually </a:t>
            </a:r>
          </a:p>
          <a:p>
            <a:pPr>
              <a:buNone/>
            </a:pPr>
            <a:r>
              <a:rPr lang="en-US" sz="33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find the most difficult. </a:t>
            </a:r>
          </a:p>
          <a:p>
            <a:pPr>
              <a:buNone/>
            </a:pPr>
            <a:r>
              <a:rPr lang="en-US" sz="33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The listener need to be </a:t>
            </a:r>
          </a:p>
          <a:p>
            <a:pPr>
              <a:buNone/>
            </a:pPr>
            <a:r>
              <a:rPr lang="en-US" sz="33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attentive. Listening skills </a:t>
            </a:r>
          </a:p>
          <a:p>
            <a:pPr>
              <a:buNone/>
            </a:pPr>
            <a:r>
              <a:rPr lang="en-US" sz="33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could be enhanced by </a:t>
            </a:r>
          </a:p>
          <a:p>
            <a:pPr>
              <a:buNone/>
            </a:pPr>
            <a:r>
              <a:rPr lang="en-US" sz="33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focusing on making the </a:t>
            </a:r>
          </a:p>
          <a:p>
            <a:pPr>
              <a:buNone/>
            </a:pPr>
            <a:r>
              <a:rPr lang="en-US" sz="33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students listen to the </a:t>
            </a:r>
          </a:p>
          <a:p>
            <a:pPr>
              <a:buNone/>
            </a:pPr>
            <a:r>
              <a:rPr lang="en-US" sz="33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sounds of that particular language.</a:t>
            </a:r>
            <a:endParaRPr lang="en-US" sz="3300" b="1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endParaRPr lang="en-US" b="1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026" name="Picture 2" descr="C:\Users\XTREME\Desktop\downloa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1371600"/>
            <a:ext cx="42672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accent1"/>
                </a:solidFill>
                <a:latin typeface="Arial Black" pitchFamily="34" charset="0"/>
              </a:rPr>
              <a:t>Characteristics of Listening</a:t>
            </a:r>
            <a:endParaRPr lang="en-US" sz="60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752600"/>
            <a:ext cx="8503920" cy="434644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600" b="1" dirty="0" smtClean="0">
                <a:solidFill>
                  <a:srgbClr val="FFFF00"/>
                </a:solidFill>
              </a:rPr>
              <a:t>Helpful in development </a:t>
            </a:r>
          </a:p>
          <a:p>
            <a:pPr>
              <a:buNone/>
            </a:pPr>
            <a:r>
              <a:rPr lang="en-US" sz="3600" b="1" dirty="0" smtClean="0">
                <a:solidFill>
                  <a:srgbClr val="FFFF00"/>
                </a:solidFill>
              </a:rPr>
              <a:t>of other language skill</a:t>
            </a:r>
          </a:p>
          <a:p>
            <a:pPr>
              <a:buFont typeface="Wingdings" pitchFamily="2" charset="2"/>
              <a:buChar char="§"/>
            </a:pPr>
            <a:endParaRPr lang="en-US" sz="3600" b="1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3600" b="1" dirty="0" smtClean="0">
                <a:solidFill>
                  <a:srgbClr val="FFFF00"/>
                </a:solidFill>
              </a:rPr>
              <a:t>Helpful in attaining </a:t>
            </a:r>
          </a:p>
          <a:p>
            <a:pPr>
              <a:buNone/>
            </a:pPr>
            <a:r>
              <a:rPr lang="en-US" sz="3600" b="1" dirty="0" smtClean="0">
                <a:solidFill>
                  <a:srgbClr val="FFFF00"/>
                </a:solidFill>
              </a:rPr>
              <a:t>language Teaching</a:t>
            </a:r>
          </a:p>
          <a:p>
            <a:pPr>
              <a:buNone/>
            </a:pPr>
            <a:r>
              <a:rPr lang="en-US" sz="3600" b="1" dirty="0" smtClean="0">
                <a:solidFill>
                  <a:srgbClr val="FFFF00"/>
                </a:solidFill>
              </a:rPr>
              <a:t> objectives</a:t>
            </a:r>
          </a:p>
          <a:p>
            <a:pPr>
              <a:buFont typeface="Wingdings" pitchFamily="2" charset="2"/>
              <a:buChar char="§"/>
            </a:pPr>
            <a:endParaRPr lang="en-US" sz="4000" b="1" dirty="0" smtClean="0">
              <a:solidFill>
                <a:srgbClr val="FFFF00"/>
              </a:solidFill>
            </a:endParaRPr>
          </a:p>
        </p:txBody>
      </p:sp>
      <p:pic>
        <p:nvPicPr>
          <p:cNvPr id="2050" name="Picture 2" descr="C:\Users\XTREME\Desktop\imag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1143000"/>
            <a:ext cx="3048000" cy="2819400"/>
          </a:xfrm>
          <a:prstGeom prst="rect">
            <a:avLst/>
          </a:prstGeom>
          <a:noFill/>
        </p:spPr>
      </p:pic>
      <p:pic>
        <p:nvPicPr>
          <p:cNvPr id="2051" name="Picture 3" descr="C:\Users\XTREME\Desktop\unname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4191000"/>
            <a:ext cx="304800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>
            <a:normAutofit fontScale="92500" lnSpcReduction="10000"/>
          </a:bodyPr>
          <a:lstStyle/>
          <a:p>
            <a:pPr marL="448056" lvl="3" indent="-384048">
              <a:buSzPct val="80000"/>
              <a:buFont typeface="Wingdings" pitchFamily="2" charset="2"/>
              <a:buChar char="§"/>
            </a:pPr>
            <a:r>
              <a:rPr lang="en-US" sz="3600" b="1" dirty="0" smtClean="0"/>
              <a:t>Helpful in learning </a:t>
            </a:r>
            <a:endParaRPr lang="en-US" sz="3600" b="1" dirty="0" smtClean="0"/>
          </a:p>
          <a:p>
            <a:pPr marL="448056" lvl="3" indent="-384048">
              <a:buSzPct val="80000"/>
              <a:buNone/>
            </a:pPr>
            <a:r>
              <a:rPr lang="en-US" sz="3600" b="1" dirty="0" smtClean="0"/>
              <a:t>other subjects</a:t>
            </a:r>
          </a:p>
          <a:p>
            <a:pPr marL="448056" lvl="3" indent="-384048">
              <a:buSzPct val="80000"/>
              <a:buFont typeface="Wingdings" pitchFamily="2" charset="2"/>
              <a:buChar char="§"/>
            </a:pPr>
            <a:endParaRPr lang="en-US" sz="3600" b="1" dirty="0" smtClean="0"/>
          </a:p>
          <a:p>
            <a:pPr marL="448056" lvl="3" indent="-384048">
              <a:buSzPct val="80000"/>
              <a:buNone/>
            </a:pPr>
            <a:endParaRPr lang="en-US" sz="3600" b="1" dirty="0" smtClean="0"/>
          </a:p>
          <a:p>
            <a:pPr marL="448056" lvl="3" indent="-384048">
              <a:buSzPct val="80000"/>
              <a:buNone/>
            </a:pPr>
            <a:endParaRPr lang="en-US" sz="3600" b="1" dirty="0" smtClean="0"/>
          </a:p>
          <a:p>
            <a:pPr>
              <a:buFont typeface="Wingdings" pitchFamily="2" charset="2"/>
              <a:buChar char="§"/>
            </a:pPr>
            <a:r>
              <a:rPr lang="en-US" sz="3600" b="1" dirty="0" smtClean="0"/>
              <a:t>Proper use of</a:t>
            </a:r>
          </a:p>
          <a:p>
            <a:pPr>
              <a:buNone/>
            </a:pPr>
            <a:r>
              <a:rPr lang="en-US" sz="3600" b="1" dirty="0" smtClean="0"/>
              <a:t> teaching methods</a:t>
            </a:r>
          </a:p>
          <a:p>
            <a:pPr>
              <a:buFont typeface="Wingdings" pitchFamily="2" charset="2"/>
              <a:buChar char="§"/>
            </a:pPr>
            <a:endParaRPr lang="en-US" sz="3600" b="1" dirty="0" smtClean="0"/>
          </a:p>
          <a:p>
            <a:pPr>
              <a:buFont typeface="Wingdings" pitchFamily="2" charset="2"/>
              <a:buChar char="§"/>
            </a:pPr>
            <a:endParaRPr lang="en-US" sz="3600" b="1" dirty="0" smtClean="0"/>
          </a:p>
          <a:p>
            <a:pPr>
              <a:buFont typeface="Wingdings" pitchFamily="2" charset="2"/>
              <a:buChar char="§"/>
            </a:pPr>
            <a:r>
              <a:rPr lang="en-US" sz="3600" b="1" dirty="0" smtClean="0"/>
              <a:t>Importance of </a:t>
            </a:r>
          </a:p>
          <a:p>
            <a:pPr>
              <a:buNone/>
            </a:pPr>
            <a:r>
              <a:rPr lang="en-US" sz="3600" b="1" dirty="0" smtClean="0"/>
              <a:t>Communication</a:t>
            </a:r>
          </a:p>
          <a:p>
            <a:pPr>
              <a:buFont typeface="Wingdings" pitchFamily="2" charset="2"/>
              <a:buChar char="§"/>
            </a:pPr>
            <a:endParaRPr lang="en-US" sz="3200" b="1" dirty="0" smtClean="0">
              <a:solidFill>
                <a:srgbClr val="FFFF00"/>
              </a:solidFill>
            </a:endParaRPr>
          </a:p>
        </p:txBody>
      </p:sp>
      <p:pic>
        <p:nvPicPr>
          <p:cNvPr id="4098" name="Picture 2" descr="C:\Users\XTREME\Desktop\science-stream-subjects-after-10th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228600"/>
            <a:ext cx="4114800" cy="2057400"/>
          </a:xfrm>
          <a:prstGeom prst="rect">
            <a:avLst/>
          </a:prstGeom>
          <a:noFill/>
        </p:spPr>
      </p:pic>
      <p:pic>
        <p:nvPicPr>
          <p:cNvPr id="4099" name="Picture 3" descr="C:\Users\XTREME\Desktop\Unit+Method+Lecture+Method+Survey+Method+Project+Metho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2590800"/>
            <a:ext cx="4114800" cy="1981200"/>
          </a:xfrm>
          <a:prstGeom prst="rect">
            <a:avLst/>
          </a:prstGeom>
          <a:noFill/>
        </p:spPr>
      </p:pic>
      <p:pic>
        <p:nvPicPr>
          <p:cNvPr id="4100" name="Picture 4" descr="C:\Users\XTREME\Desktop\Types-of-Communicatio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4876800"/>
            <a:ext cx="4114800" cy="198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0"/>
            <a:ext cx="8503920" cy="609904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600" b="1" dirty="0" smtClean="0">
                <a:solidFill>
                  <a:srgbClr val="FFFF00"/>
                </a:solidFill>
              </a:rPr>
              <a:t>First stage of Acquiring</a:t>
            </a:r>
          </a:p>
          <a:p>
            <a:pPr marL="448056" lvl="3" indent="-384048">
              <a:buSzPct val="80000"/>
              <a:buFont typeface="Wingdings" pitchFamily="2" charset="2"/>
              <a:buChar char="§"/>
            </a:pPr>
            <a:r>
              <a:rPr lang="en-US" sz="3600" b="1" dirty="0" smtClean="0">
                <a:solidFill>
                  <a:srgbClr val="FFFF00"/>
                </a:solidFill>
              </a:rPr>
              <a:t>Helpful </a:t>
            </a:r>
            <a:r>
              <a:rPr lang="en-US" sz="3600" b="1" dirty="0" smtClean="0">
                <a:solidFill>
                  <a:srgbClr val="FFFF00"/>
                </a:solidFill>
              </a:rPr>
              <a:t>in </a:t>
            </a:r>
            <a:r>
              <a:rPr lang="en-US" sz="3600" b="1" dirty="0" smtClean="0">
                <a:solidFill>
                  <a:srgbClr val="FFFF00"/>
                </a:solidFill>
              </a:rPr>
              <a:t>learning</a:t>
            </a:r>
          </a:p>
          <a:p>
            <a:pPr marL="448056" lvl="3" indent="-384048">
              <a:buSzPct val="80000"/>
              <a:buNone/>
            </a:pPr>
            <a:r>
              <a:rPr lang="en-US" sz="3600" b="1" dirty="0" smtClean="0">
                <a:solidFill>
                  <a:srgbClr val="FFFF00"/>
                </a:solidFill>
              </a:rPr>
              <a:t> process</a:t>
            </a:r>
          </a:p>
          <a:p>
            <a:pPr marL="448056" lvl="3" indent="-384048">
              <a:buSzPct val="80000"/>
              <a:buNone/>
            </a:pPr>
            <a:endParaRPr lang="en-US" sz="3600" b="1" dirty="0" smtClean="0">
              <a:solidFill>
                <a:srgbClr val="FFFF00"/>
              </a:solidFill>
            </a:endParaRPr>
          </a:p>
          <a:p>
            <a:pPr marL="448056" lvl="3" indent="-384048">
              <a:buSzPct val="80000"/>
              <a:buFont typeface="Wingdings" pitchFamily="2" charset="2"/>
              <a:buChar char="§"/>
            </a:pPr>
            <a:r>
              <a:rPr lang="en-US" sz="3600" b="1" dirty="0" smtClean="0">
                <a:solidFill>
                  <a:srgbClr val="FFFF00"/>
                </a:solidFill>
              </a:rPr>
              <a:t>Importance </a:t>
            </a:r>
            <a:r>
              <a:rPr lang="en-US" sz="3600" b="1" dirty="0" smtClean="0">
                <a:solidFill>
                  <a:srgbClr val="FFFF00"/>
                </a:solidFill>
              </a:rPr>
              <a:t>in daily </a:t>
            </a:r>
            <a:r>
              <a:rPr lang="en-US" sz="3600" b="1" dirty="0" smtClean="0">
                <a:solidFill>
                  <a:srgbClr val="FFFF00"/>
                </a:solidFill>
              </a:rPr>
              <a:t>routine</a:t>
            </a:r>
          </a:p>
          <a:p>
            <a:pPr>
              <a:buFont typeface="Wingdings" pitchFamily="2" charset="2"/>
              <a:buChar char="§"/>
            </a:pPr>
            <a:r>
              <a:rPr lang="en-US" sz="3600" b="1" dirty="0" smtClean="0">
                <a:solidFill>
                  <a:srgbClr val="FFFF00"/>
                </a:solidFill>
              </a:rPr>
              <a:t>Helpful in development innovative ideas</a:t>
            </a:r>
          </a:p>
          <a:p>
            <a:pPr>
              <a:buFont typeface="Wingdings" pitchFamily="2" charset="2"/>
              <a:buChar char="§"/>
            </a:pPr>
            <a:r>
              <a:rPr lang="en-US" sz="3600" b="1" dirty="0" smtClean="0">
                <a:solidFill>
                  <a:srgbClr val="FFFF00"/>
                </a:solidFill>
              </a:rPr>
              <a:t>For Success in </a:t>
            </a:r>
            <a:endParaRPr lang="en-US" sz="3600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z="3600" b="1" dirty="0" smtClean="0">
                <a:solidFill>
                  <a:srgbClr val="FFFF00"/>
                </a:solidFill>
              </a:rPr>
              <a:t>debate competitions</a:t>
            </a:r>
            <a:endParaRPr lang="en-US" sz="3600" b="1" dirty="0" smtClean="0">
              <a:solidFill>
                <a:srgbClr val="FFFF00"/>
              </a:solidFill>
            </a:endParaRPr>
          </a:p>
        </p:txBody>
      </p:sp>
      <p:pic>
        <p:nvPicPr>
          <p:cNvPr id="3074" name="Picture 2" descr="C:\Users\XTREME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533400"/>
            <a:ext cx="3943350" cy="1752600"/>
          </a:xfrm>
          <a:prstGeom prst="rect">
            <a:avLst/>
          </a:prstGeom>
          <a:noFill/>
        </p:spPr>
      </p:pic>
      <p:pic>
        <p:nvPicPr>
          <p:cNvPr id="3075" name="Picture 3" descr="C:\Users\XTREME\Desktop\download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7800" y="4343400"/>
            <a:ext cx="38100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79248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b="1" dirty="0" smtClean="0">
                <a:solidFill>
                  <a:srgbClr val="FFC000"/>
                </a:solidFill>
              </a:rPr>
              <a:t>Importance </a:t>
            </a:r>
            <a:r>
              <a:rPr lang="en-US" sz="3600" b="1" dirty="0" smtClean="0">
                <a:solidFill>
                  <a:srgbClr val="FFC000"/>
                </a:solidFill>
              </a:rPr>
              <a:t>of Knowledge of </a:t>
            </a:r>
            <a:r>
              <a:rPr lang="en-US" sz="3600" b="1" dirty="0" smtClean="0">
                <a:solidFill>
                  <a:srgbClr val="FFC000"/>
                </a:solidFill>
              </a:rPr>
              <a:t> </a:t>
            </a:r>
          </a:p>
          <a:p>
            <a:r>
              <a:rPr lang="en-US" sz="3600" b="1" dirty="0" smtClean="0">
                <a:solidFill>
                  <a:srgbClr val="FFC000"/>
                </a:solidFill>
              </a:rPr>
              <a:t> </a:t>
            </a:r>
            <a:r>
              <a:rPr lang="en-US" sz="3600" b="1" dirty="0" smtClean="0">
                <a:solidFill>
                  <a:srgbClr val="FFC000"/>
                </a:solidFill>
              </a:rPr>
              <a:t>  proper </a:t>
            </a:r>
            <a:r>
              <a:rPr lang="en-US" sz="3600" b="1" dirty="0" smtClean="0">
                <a:solidFill>
                  <a:srgbClr val="FFC000"/>
                </a:solidFill>
              </a:rPr>
              <a:t>language</a:t>
            </a:r>
          </a:p>
          <a:p>
            <a:pPr>
              <a:buFont typeface="Wingdings" pitchFamily="2" charset="2"/>
              <a:buChar char="§"/>
            </a:pPr>
            <a:r>
              <a:rPr lang="en-US" sz="3600" b="1" dirty="0" smtClean="0">
                <a:solidFill>
                  <a:srgbClr val="FFC000"/>
                </a:solidFill>
              </a:rPr>
              <a:t> Helpful </a:t>
            </a:r>
            <a:r>
              <a:rPr lang="en-US" sz="3600" b="1" dirty="0" smtClean="0">
                <a:solidFill>
                  <a:srgbClr val="FFC000"/>
                </a:solidFill>
              </a:rPr>
              <a:t>in pure </a:t>
            </a:r>
            <a:r>
              <a:rPr lang="en-US" sz="3600" b="1" dirty="0" smtClean="0">
                <a:solidFill>
                  <a:srgbClr val="FFC000"/>
                </a:solidFill>
              </a:rPr>
              <a:t>oral pronunciation</a:t>
            </a:r>
            <a:endParaRPr lang="en-US" sz="3600" b="1" dirty="0" smtClean="0">
              <a:solidFill>
                <a:srgbClr val="FFC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3600" b="1" dirty="0" smtClean="0">
                <a:solidFill>
                  <a:srgbClr val="FFC000"/>
                </a:solidFill>
              </a:rPr>
              <a:t> Helpful </a:t>
            </a:r>
            <a:r>
              <a:rPr lang="en-US" sz="3600" b="1" dirty="0" smtClean="0">
                <a:solidFill>
                  <a:srgbClr val="FFC000"/>
                </a:solidFill>
              </a:rPr>
              <a:t>in form of teaching </a:t>
            </a:r>
          </a:p>
          <a:p>
            <a:pPr>
              <a:buFont typeface="Wingdings" pitchFamily="2" charset="2"/>
              <a:buChar char="§"/>
            </a:pPr>
            <a:r>
              <a:rPr lang="en-US" sz="3600" b="1" dirty="0" smtClean="0">
                <a:solidFill>
                  <a:srgbClr val="FFC000"/>
                </a:solidFill>
              </a:rPr>
              <a:t> For </a:t>
            </a:r>
            <a:r>
              <a:rPr lang="en-US" sz="3600" b="1" dirty="0" smtClean="0">
                <a:solidFill>
                  <a:srgbClr val="FFC000"/>
                </a:solidFill>
              </a:rPr>
              <a:t>proper use of sensory </a:t>
            </a:r>
            <a:endParaRPr lang="en-US" sz="3600" b="1" dirty="0" smtClean="0">
              <a:solidFill>
                <a:srgbClr val="FFC000"/>
              </a:solidFill>
            </a:endParaRPr>
          </a:p>
          <a:p>
            <a:r>
              <a:rPr lang="en-US" sz="3600" b="1" dirty="0" smtClean="0">
                <a:solidFill>
                  <a:srgbClr val="FFC000"/>
                </a:solidFill>
              </a:rPr>
              <a:t>organs</a:t>
            </a:r>
            <a:endParaRPr lang="en-US" sz="3600" b="1" dirty="0" smtClean="0">
              <a:solidFill>
                <a:srgbClr val="FFC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3600" b="1" dirty="0" smtClean="0">
                <a:solidFill>
                  <a:srgbClr val="FFC000"/>
                </a:solidFill>
              </a:rPr>
              <a:t>For </a:t>
            </a:r>
            <a:r>
              <a:rPr lang="en-US" sz="3600" b="1" dirty="0" smtClean="0">
                <a:solidFill>
                  <a:srgbClr val="FFC000"/>
                </a:solidFill>
              </a:rPr>
              <a:t>attaining </a:t>
            </a:r>
            <a:r>
              <a:rPr lang="en-US" sz="3600" b="1" dirty="0" smtClean="0">
                <a:solidFill>
                  <a:srgbClr val="FFC000"/>
                </a:solidFill>
              </a:rPr>
              <a:t>new</a:t>
            </a:r>
          </a:p>
          <a:p>
            <a:r>
              <a:rPr lang="en-US" sz="3600" b="1" dirty="0" smtClean="0">
                <a:solidFill>
                  <a:srgbClr val="FFC000"/>
                </a:solidFill>
              </a:rPr>
              <a:t> </a:t>
            </a:r>
            <a:r>
              <a:rPr lang="en-US" sz="3600" b="1" dirty="0" smtClean="0">
                <a:solidFill>
                  <a:srgbClr val="FFC000"/>
                </a:solidFill>
              </a:rPr>
              <a:t>knowledge</a:t>
            </a:r>
          </a:p>
          <a:p>
            <a:pPr>
              <a:buFont typeface="Wingdings" pitchFamily="2" charset="2"/>
              <a:buChar char="§"/>
            </a:pPr>
            <a:r>
              <a:rPr lang="en-US" sz="3600" b="1" dirty="0" smtClean="0">
                <a:solidFill>
                  <a:srgbClr val="FFC000"/>
                </a:solidFill>
              </a:rPr>
              <a:t>For development </a:t>
            </a:r>
            <a:endParaRPr lang="en-US" sz="3600" b="1" dirty="0" smtClean="0">
              <a:solidFill>
                <a:srgbClr val="FFC000"/>
              </a:solidFill>
            </a:endParaRPr>
          </a:p>
          <a:p>
            <a:r>
              <a:rPr lang="en-US" sz="3600" b="1" dirty="0" smtClean="0">
                <a:solidFill>
                  <a:srgbClr val="FFC000"/>
                </a:solidFill>
              </a:rPr>
              <a:t>proper </a:t>
            </a:r>
            <a:r>
              <a:rPr lang="en-US" sz="3600" b="1" dirty="0" smtClean="0">
                <a:solidFill>
                  <a:srgbClr val="FFC000"/>
                </a:solidFill>
              </a:rPr>
              <a:t>writing skills</a:t>
            </a:r>
          </a:p>
          <a:p>
            <a:pPr>
              <a:buFont typeface="Wingdings" pitchFamily="2" charset="2"/>
              <a:buChar char="§"/>
            </a:pPr>
            <a:endParaRPr lang="en-US" b="1" dirty="0" smtClean="0">
              <a:solidFill>
                <a:srgbClr val="FFC000"/>
              </a:solidFill>
            </a:endParaRPr>
          </a:p>
        </p:txBody>
      </p:sp>
      <p:pic>
        <p:nvPicPr>
          <p:cNvPr id="5122" name="Picture 2" descr="C:\Users\XTREME\Desktop\download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2286000"/>
            <a:ext cx="2438400" cy="1905000"/>
          </a:xfrm>
          <a:prstGeom prst="rect">
            <a:avLst/>
          </a:prstGeom>
          <a:noFill/>
        </p:spPr>
      </p:pic>
      <p:pic>
        <p:nvPicPr>
          <p:cNvPr id="5123" name="Picture 3" descr="C:\Users\XTREME\Desktop\download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4724400"/>
            <a:ext cx="2895600" cy="198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96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   THANKS</a:t>
            </a:r>
            <a:endParaRPr lang="en-US" sz="96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254</TotalTime>
  <Words>165</Words>
  <Application>Microsoft Office PowerPoint</Application>
  <PresentationFormat>On-screen Show (4:3)</PresentationFormat>
  <Paragraphs>68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Verve</vt:lpstr>
      <vt:lpstr>Slide 1</vt:lpstr>
      <vt:lpstr>Slide 2</vt:lpstr>
      <vt:lpstr>      TOPIC</vt:lpstr>
      <vt:lpstr>       LISTENING</vt:lpstr>
      <vt:lpstr>Characteristics of Listening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35</cp:revision>
  <dcterms:created xsi:type="dcterms:W3CDTF">2006-08-16T00:00:00Z</dcterms:created>
  <dcterms:modified xsi:type="dcterms:W3CDTF">2020-08-13T06:38:14Z</dcterms:modified>
</cp:coreProperties>
</file>