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66" r:id="rId4"/>
    <p:sldId id="267" r:id="rId5"/>
    <p:sldId id="268" r:id="rId6"/>
    <p:sldId id="269" r:id="rId7"/>
    <p:sldId id="263" r:id="rId8"/>
    <p:sldId id="26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BA5B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386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BE558E6-2A4B-4791-B36E-1C47ECE9577E}" type="datetimeFigureOut">
              <a:rPr lang="en-US" smtClean="0"/>
              <a:pPr/>
              <a:t>8/10/2020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5940013-3EC6-4AC1-8054-02D935D36C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E558E6-2A4B-4791-B36E-1C47ECE9577E}" type="datetimeFigureOut">
              <a:rPr lang="en-US" smtClean="0"/>
              <a:pPr/>
              <a:t>8/10/2020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940013-3EC6-4AC1-8054-02D935D36C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E558E6-2A4B-4791-B36E-1C47ECE9577E}" type="datetimeFigureOut">
              <a:rPr lang="en-US" smtClean="0"/>
              <a:pPr/>
              <a:t>8/10/2020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940013-3EC6-4AC1-8054-02D935D36C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E558E6-2A4B-4791-B36E-1C47ECE9577E}" type="datetimeFigureOut">
              <a:rPr lang="en-US" smtClean="0"/>
              <a:pPr/>
              <a:t>8/10/2020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940013-3EC6-4AC1-8054-02D935D36C9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E558E6-2A4B-4791-B36E-1C47ECE9577E}" type="datetimeFigureOut">
              <a:rPr lang="en-US" smtClean="0"/>
              <a:pPr/>
              <a:t>8/10/2020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940013-3EC6-4AC1-8054-02D935D36C9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E558E6-2A4B-4791-B36E-1C47ECE9577E}" type="datetimeFigureOut">
              <a:rPr lang="en-US" smtClean="0"/>
              <a:pPr/>
              <a:t>8/10/2020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940013-3EC6-4AC1-8054-02D935D36C9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E558E6-2A4B-4791-B36E-1C47ECE9577E}" type="datetimeFigureOut">
              <a:rPr lang="en-US" smtClean="0"/>
              <a:pPr/>
              <a:t>8/10/2020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940013-3EC6-4AC1-8054-02D935D36C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E558E6-2A4B-4791-B36E-1C47ECE9577E}" type="datetimeFigureOut">
              <a:rPr lang="en-US" smtClean="0"/>
              <a:pPr/>
              <a:t>8/10/2020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940013-3EC6-4AC1-8054-02D935D36C9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E558E6-2A4B-4791-B36E-1C47ECE9577E}" type="datetimeFigureOut">
              <a:rPr lang="en-US" smtClean="0"/>
              <a:pPr/>
              <a:t>8/10/2020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940013-3EC6-4AC1-8054-02D935D36C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BE558E6-2A4B-4791-B36E-1C47ECE9577E}" type="datetimeFigureOut">
              <a:rPr lang="en-US" smtClean="0"/>
              <a:pPr/>
              <a:t>8/10/2020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940013-3EC6-4AC1-8054-02D935D36C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BE558E6-2A4B-4791-B36E-1C47ECE9577E}" type="datetimeFigureOut">
              <a:rPr lang="en-US" smtClean="0"/>
              <a:pPr/>
              <a:t>8/10/2020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5940013-3EC6-4AC1-8054-02D935D36C9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BE558E6-2A4B-4791-B36E-1C47ECE9577E}" type="datetimeFigureOut">
              <a:rPr lang="en-US" smtClean="0"/>
              <a:pPr/>
              <a:t>8/10/2020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5940013-3EC6-4AC1-8054-02D935D36C9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SUBJECT- GENDER SCHOOL AND SOCIETY</a:t>
            </a:r>
          </a:p>
          <a:p>
            <a:pPr algn="ctr"/>
            <a:endParaRPr lang="en-US" sz="4000" b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4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TOPIC – CAUSES OF GENDER BIAS</a:t>
            </a:r>
          </a:p>
          <a:p>
            <a:pPr algn="ctr"/>
            <a:endParaRPr lang="en-US" sz="3600" b="1" dirty="0" smtClean="0">
              <a:solidFill>
                <a:schemeClr val="accent6">
                  <a:lumMod val="20000"/>
                  <a:lumOff val="8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4000" b="1" dirty="0" smtClean="0">
                <a:solidFill>
                  <a:srgbClr val="002060"/>
                </a:solidFill>
              </a:rPr>
              <a:t>In-charge:</a:t>
            </a:r>
          </a:p>
          <a:p>
            <a:pPr algn="ctr"/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Asst. Prof. MANPREET KAUR</a:t>
            </a:r>
            <a:endParaRPr lang="en-US" sz="3600" b="1" dirty="0" smtClean="0">
              <a:solidFill>
                <a:schemeClr val="accent6">
                  <a:lumMod val="20000"/>
                  <a:lumOff val="8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3600" b="1" dirty="0" smtClean="0">
              <a:solidFill>
                <a:schemeClr val="accent6">
                  <a:lumMod val="20000"/>
                  <a:lumOff val="8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3600" b="1" dirty="0" smtClean="0">
              <a:solidFill>
                <a:schemeClr val="accent6">
                  <a:lumMod val="20000"/>
                  <a:lumOff val="8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6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SADBHAVNA COLLEGE OF EDUCATION FOR WOMEN, RAIKOT</a:t>
            </a:r>
            <a:endParaRPr lang="en-US" sz="3600" b="1" dirty="0">
              <a:solidFill>
                <a:schemeClr val="accent6">
                  <a:lumMod val="20000"/>
                  <a:lumOff val="8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6" name="AutoShape 2" descr="Sadbhavna Publications - Raikot | Facebook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68" name="AutoShape 4" descr="Sadbhavna Publications - Raikot | Facebook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1269" name="Picture 5" descr="C:\Users\XTREME\Desktop\Sadbhavna Lo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914400"/>
            <a:ext cx="1371600" cy="1066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GENDER BIAS</a:t>
            </a:r>
            <a:endParaRPr lang="en-US" sz="6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1219200"/>
            <a:ext cx="9144000" cy="5410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 descr="C:\Users\XTREME\Desktop\simpe-illustration-of-a-balance-with-man-and-woman-preferring-the-womans-site-symbol-for-gender-clipart-vector_csp1769635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1524000"/>
            <a:ext cx="7467600" cy="4495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229600" cy="655320"/>
          </a:xfrm>
          <a:solidFill>
            <a:schemeClr val="bg2">
              <a:lumMod val="75000"/>
            </a:schemeClr>
          </a:solidFill>
        </p:spPr>
        <p:txBody>
          <a:bodyPr>
            <a:noAutofit/>
          </a:bodyPr>
          <a:lstStyle/>
          <a:p>
            <a:pPr>
              <a:buNone/>
            </a:pPr>
            <a:r>
              <a:rPr lang="en-US" sz="3600" b="1" dirty="0" smtClean="0">
                <a:latin typeface="+mj-lt"/>
                <a:cs typeface="Calibri" pitchFamily="34" charset="0"/>
              </a:rPr>
              <a:t>1</a:t>
            </a:r>
            <a:r>
              <a:rPr lang="en-US" sz="3600" b="1" dirty="0" smtClean="0">
                <a:latin typeface="Calibri" pitchFamily="34" charset="0"/>
                <a:cs typeface="Calibri" pitchFamily="34" charset="0"/>
              </a:rPr>
              <a:t>. </a:t>
            </a:r>
            <a:r>
              <a:rPr lang="en-US" sz="3200" b="1" dirty="0" smtClean="0">
                <a:latin typeface="Calibri" pitchFamily="34" charset="0"/>
                <a:cs typeface="Calibri" pitchFamily="34" charset="0"/>
              </a:rPr>
              <a:t>SOCIAL CUSTOMS, BELIEFS AND PRACTICES</a:t>
            </a:r>
            <a:endParaRPr lang="en-US" sz="3200" b="1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6" name="Picture 3" descr="C:\Users\XTREME\Desktop\images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14600" y="1981200"/>
            <a:ext cx="4114800" cy="1981200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2209800" y="4114800"/>
            <a:ext cx="5029200" cy="6096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40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. </a:t>
            </a:r>
            <a:r>
              <a:rPr lang="en-US" sz="40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POVERTY</a:t>
            </a:r>
            <a:endParaRPr lang="en-US" sz="4000" b="1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8" name="Picture 2" descr="C:\Users\XTREME\Desktop\downloa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71800" y="4876800"/>
            <a:ext cx="3581400" cy="1828800"/>
          </a:xfrm>
          <a:prstGeom prst="rect">
            <a:avLst/>
          </a:prstGeom>
          <a:noFill/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43712"/>
          </a:xfrm>
          <a:solidFill>
            <a:srgbClr val="C00000"/>
          </a:solidFill>
        </p:spPr>
        <p:txBody>
          <a:bodyPr>
            <a:normAutofit/>
          </a:bodyPr>
          <a:lstStyle/>
          <a:p>
            <a:pPr algn="ctr"/>
            <a:r>
              <a:rPr lang="en-US" dirty="0" smtClean="0"/>
              <a:t> </a:t>
            </a:r>
            <a:r>
              <a:rPr lang="en-US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CAUSES OF GENDER </a:t>
            </a:r>
            <a:r>
              <a:rPr lang="en-US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BIAS</a:t>
            </a:r>
            <a:endParaRPr lang="en-US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3429000"/>
            <a:ext cx="8229600" cy="762000"/>
          </a:xfrm>
          <a:solidFill>
            <a:schemeClr val="bg2">
              <a:lumMod val="7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sz="36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4</a:t>
            </a:r>
            <a:r>
              <a:rPr lang="en-US" sz="36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. </a:t>
            </a:r>
            <a:r>
              <a:rPr lang="en-US" sz="36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LACK OF EMPLOYMENT FACILITIES</a:t>
            </a:r>
            <a:endParaRPr lang="en-US" sz="4000" b="1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5" name="Picture 2" descr="C:\Users\XTREME\Desktop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95600" y="4343400"/>
            <a:ext cx="3533775" cy="2133600"/>
          </a:xfrm>
          <a:prstGeom prst="rect">
            <a:avLst/>
          </a:prstGeom>
          <a:noFill/>
        </p:spPr>
      </p:pic>
      <p:pic>
        <p:nvPicPr>
          <p:cNvPr id="6" name="Picture 3" descr="C:\Users\XTREME\Desktop\cultural-discrimination-1-2-638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66801" y="0"/>
            <a:ext cx="7086599" cy="3276600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304800" y="838200"/>
            <a:ext cx="8153400" cy="685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143000" y="228600"/>
            <a:ext cx="6858000" cy="762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3</a:t>
            </a:r>
            <a:r>
              <a:rPr lang="en-US" sz="36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. CULTURAL </a:t>
            </a:r>
            <a:r>
              <a:rPr lang="en-US" sz="36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DISCRIMINATION</a:t>
            </a:r>
            <a:endParaRPr lang="en-US" sz="3600" b="1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057400" y="304800"/>
            <a:ext cx="5181600" cy="685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5</a:t>
            </a:r>
            <a:r>
              <a:rPr lang="en-US" sz="40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. </a:t>
            </a:r>
            <a:r>
              <a:rPr lang="en-US" sz="40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LACK OF EDUCATION</a:t>
            </a:r>
            <a:endParaRPr lang="en-US" sz="4000" b="1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5" name="Picture 3" descr="C:\Users\XTREME\Desktop\download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90800" y="1143000"/>
            <a:ext cx="4267200" cy="1828800"/>
          </a:xfrm>
          <a:prstGeom prst="rect">
            <a:avLst/>
          </a:prstGeom>
          <a:noFill/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143000" y="3200400"/>
            <a:ext cx="7391400" cy="762000"/>
          </a:xfrm>
          <a:solidFill>
            <a:schemeClr val="bg2">
              <a:lumMod val="75000"/>
            </a:schemeClr>
          </a:solidFill>
        </p:spPr>
        <p:txBody>
          <a:bodyPr>
            <a:normAutofit fontScale="90000"/>
          </a:bodyPr>
          <a:lstStyle/>
          <a:p>
            <a:pPr marL="342900" indent="-342900" algn="ctr"/>
            <a:r>
              <a:rPr lang="en-US" sz="44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6</a:t>
            </a:r>
            <a:r>
              <a:rPr lang="en-US" sz="44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. </a:t>
            </a:r>
            <a:r>
              <a:rPr lang="en-US" sz="44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DEPENDENCE ON MEN </a:t>
            </a:r>
            <a:r>
              <a:rPr lang="en-US" sz="2000" b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en-US" sz="2000" b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</a:br>
            <a:endParaRPr lang="en-US" sz="18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7" name="Picture 2" descr="C:\Users\XTREME\Desktop\77232904-hand-controls-the-woman-s-marionette-manipulation-concept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0" y="4191000"/>
            <a:ext cx="4876800" cy="2438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609600"/>
          </a:xfrm>
          <a:solidFill>
            <a:schemeClr val="bg2">
              <a:lumMod val="75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en-US" sz="44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7</a:t>
            </a:r>
            <a:r>
              <a:rPr lang="en-US" sz="44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. </a:t>
            </a:r>
            <a:r>
              <a:rPr lang="en-US" sz="44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SOCIAL ALTITUDE</a:t>
            </a:r>
            <a:endParaRPr lang="en-US" sz="4400" b="1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5" name="Picture 2" descr="C:\Users\XTREME\Desktop\download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28800" y="990600"/>
            <a:ext cx="5105400" cy="2286000"/>
          </a:xfrm>
          <a:prstGeom prst="rect">
            <a:avLst/>
          </a:prstGeom>
          <a:noFill/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3276600"/>
            <a:ext cx="8229600" cy="762000"/>
          </a:xfrm>
          <a:solidFill>
            <a:schemeClr val="bg2">
              <a:lumMod val="75000"/>
            </a:schemeClr>
          </a:solidFill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000" b="1" dirty="0" smtClean="0">
                <a:latin typeface="Calibri" pitchFamily="34" charset="0"/>
                <a:cs typeface="Calibri" pitchFamily="34" charset="0"/>
              </a:rPr>
              <a:t>8</a:t>
            </a:r>
            <a:r>
              <a:rPr lang="en-US" sz="4000" b="1" dirty="0" smtClean="0">
                <a:latin typeface="Calibri" pitchFamily="34" charset="0"/>
                <a:cs typeface="Calibri" pitchFamily="34" charset="0"/>
              </a:rPr>
              <a:t>. </a:t>
            </a:r>
            <a:r>
              <a:rPr lang="en-US" sz="4000" b="1" dirty="0" smtClean="0">
                <a:latin typeface="Calibri" pitchFamily="34" charset="0"/>
                <a:cs typeface="Calibri" pitchFamily="34" charset="0"/>
              </a:rPr>
              <a:t>LACK OF AWARENESS IN WOMEN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7" name="Picture 3" descr="C:\Users\XTREME\Desktop\PIC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0" y="4267200"/>
            <a:ext cx="4419600" cy="2362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219200" y="152400"/>
            <a:ext cx="6858000" cy="731520"/>
          </a:xfrm>
          <a:solidFill>
            <a:schemeClr val="bg2">
              <a:lumMod val="75000"/>
            </a:schemeClr>
          </a:solidFill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000" b="1" dirty="0" smtClean="0">
                <a:latin typeface="Calibri" pitchFamily="34" charset="0"/>
                <a:cs typeface="Calibri" pitchFamily="34" charset="0"/>
              </a:rPr>
              <a:t>9</a:t>
            </a:r>
            <a:r>
              <a:rPr lang="en-US" sz="4000" b="1" dirty="0" smtClean="0">
                <a:latin typeface="Calibri" pitchFamily="34" charset="0"/>
                <a:cs typeface="Calibri" pitchFamily="34" charset="0"/>
              </a:rPr>
              <a:t>. </a:t>
            </a:r>
            <a:r>
              <a:rPr lang="en-US" sz="4000" b="1" dirty="0" smtClean="0">
                <a:latin typeface="Calibri" pitchFamily="34" charset="0"/>
                <a:cs typeface="Calibri" pitchFamily="34" charset="0"/>
              </a:rPr>
              <a:t>NARROW MINDSET </a:t>
            </a:r>
          </a:p>
        </p:txBody>
      </p:sp>
      <p:pic>
        <p:nvPicPr>
          <p:cNvPr id="10" name="Picture 2" descr="C:\Users\XTREME\Desktop\download (3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38400" y="1066800"/>
            <a:ext cx="3962400" cy="2057400"/>
          </a:xfrm>
          <a:prstGeom prst="rect">
            <a:avLst/>
          </a:prstGeom>
          <a:noFill/>
        </p:spPr>
      </p:pic>
      <p:sp>
        <p:nvSpPr>
          <p:cNvPr id="11" name="Content Placeholder 2"/>
          <p:cNvSpPr txBox="1">
            <a:spLocks/>
          </p:cNvSpPr>
          <p:nvPr/>
        </p:nvSpPr>
        <p:spPr>
          <a:xfrm>
            <a:off x="1143000" y="3581400"/>
            <a:ext cx="7315200" cy="685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vert="horz">
            <a:normAutofit fontScale="25000" lnSpcReduction="20000"/>
          </a:bodyPr>
          <a:lstStyle/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en-US" sz="1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10. STEREOTYPICAL THINKING</a:t>
            </a:r>
            <a:r>
              <a:rPr kumimoji="0" lang="en-US" sz="1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Times New Roman" pitchFamily="18" charset="0"/>
              </a:rPr>
              <a:t/>
            </a:r>
            <a:br>
              <a:rPr kumimoji="0" lang="en-US" sz="1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Times New Roman" pitchFamily="18" charset="0"/>
              </a:rPr>
            </a:b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en-US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2" name="Picture 3" descr="C:\Users\XTREME\Desktop\shrine20170501-2829-v4hgrf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57400" y="4419600"/>
            <a:ext cx="5181599" cy="20669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752600"/>
            <a:ext cx="9144000" cy="2362200"/>
          </a:xfrm>
        </p:spPr>
        <p:txBody>
          <a:bodyPr>
            <a:normAutofit/>
          </a:bodyPr>
          <a:lstStyle/>
          <a:p>
            <a:pPr algn="ctr"/>
            <a:r>
              <a:rPr lang="en-US" sz="9800" b="1" dirty="0" smtClean="0">
                <a:latin typeface="Times New Roman" pitchFamily="18" charset="0"/>
                <a:cs typeface="Times New Roman" pitchFamily="18" charset="0"/>
              </a:rPr>
              <a:t>THANK YOU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320</TotalTime>
  <Words>86</Words>
  <Application>Microsoft Office PowerPoint</Application>
  <PresentationFormat>On-screen Show (4:3)</PresentationFormat>
  <Paragraphs>22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Concourse</vt:lpstr>
      <vt:lpstr>Slide 1</vt:lpstr>
      <vt:lpstr>GENDER BIAS</vt:lpstr>
      <vt:lpstr> CAUSES OF GENDER BIAS</vt:lpstr>
      <vt:lpstr>4. LACK OF EMPLOYMENT FACILITIES</vt:lpstr>
      <vt:lpstr>6. DEPENDENCE ON MEN  </vt:lpstr>
      <vt:lpstr>7. SOCIAL ALTITUDE</vt:lpstr>
      <vt:lpstr>Slide 7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XTREME</dc:creator>
  <cp:lastModifiedBy>XTREME</cp:lastModifiedBy>
  <cp:revision>75</cp:revision>
  <dcterms:created xsi:type="dcterms:W3CDTF">2020-08-04T04:10:15Z</dcterms:created>
  <dcterms:modified xsi:type="dcterms:W3CDTF">2020-08-10T05:53:37Z</dcterms:modified>
</cp:coreProperties>
</file>