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1" r:id="rId3"/>
    <p:sldId id="263" r:id="rId4"/>
    <p:sldId id="264" r:id="rId5"/>
    <p:sldId id="265"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A5B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BE558E6-2A4B-4791-B36E-1C47ECE9577E}" type="datetimeFigureOut">
              <a:rPr lang="en-US" smtClean="0"/>
              <a:pPr/>
              <a:t>8/7/2020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5940013-3EC6-4AC1-8054-02D935D36C9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E558E6-2A4B-4791-B36E-1C47ECE9577E}"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40013-3EC6-4AC1-8054-02D935D36C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E558E6-2A4B-4791-B36E-1C47ECE9577E}"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40013-3EC6-4AC1-8054-02D935D36C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E558E6-2A4B-4791-B36E-1C47ECE9577E}"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40013-3EC6-4AC1-8054-02D935D36C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E558E6-2A4B-4791-B36E-1C47ECE9577E}"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40013-3EC6-4AC1-8054-02D935D36C9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E558E6-2A4B-4791-B36E-1C47ECE9577E}"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40013-3EC6-4AC1-8054-02D935D36C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E558E6-2A4B-4791-B36E-1C47ECE9577E}" type="datetimeFigureOut">
              <a:rPr lang="en-US" smtClean="0"/>
              <a:pPr/>
              <a:t>8/7/2020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940013-3EC6-4AC1-8054-02D935D36C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E558E6-2A4B-4791-B36E-1C47ECE9577E}" type="datetimeFigureOut">
              <a:rPr lang="en-US" smtClean="0"/>
              <a:pPr/>
              <a:t>8/7/2020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940013-3EC6-4AC1-8054-02D935D36C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E558E6-2A4B-4791-B36E-1C47ECE9577E}" type="datetimeFigureOut">
              <a:rPr lang="en-US" smtClean="0"/>
              <a:pPr/>
              <a:t>8/7/2020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940013-3EC6-4AC1-8054-02D935D36C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E558E6-2A4B-4791-B36E-1C47ECE9577E}"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40013-3EC6-4AC1-8054-02D935D36C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BE558E6-2A4B-4791-B36E-1C47ECE9577E}"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5940013-3EC6-4AC1-8054-02D935D36C9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E558E6-2A4B-4791-B36E-1C47ECE9577E}" type="datetimeFigureOut">
              <a:rPr lang="en-US" smtClean="0"/>
              <a:pPr/>
              <a:t>8/7/2020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940013-3EC6-4AC1-8054-02D935D36C9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smtClean="0">
              <a:solidFill>
                <a:schemeClr val="accent6">
                  <a:lumMod val="20000"/>
                  <a:lumOff val="80000"/>
                </a:schemeClr>
              </a:solidFill>
              <a:latin typeface="Times New Roman" pitchFamily="18" charset="0"/>
              <a:cs typeface="Times New Roman" pitchFamily="18" charset="0"/>
            </a:endParaRPr>
          </a:p>
          <a:p>
            <a:pPr algn="ctr"/>
            <a:endParaRPr lang="en-US" sz="3600" b="1" dirty="0" smtClean="0">
              <a:solidFill>
                <a:schemeClr val="accent6">
                  <a:lumMod val="20000"/>
                  <a:lumOff val="80000"/>
                </a:schemeClr>
              </a:solidFill>
              <a:latin typeface="Times New Roman" pitchFamily="18" charset="0"/>
              <a:cs typeface="Times New Roman" pitchFamily="18" charset="0"/>
            </a:endParaRPr>
          </a:p>
          <a:p>
            <a:pPr algn="ctr"/>
            <a:r>
              <a:rPr lang="en-US" sz="3600" b="1" dirty="0" smtClean="0">
                <a:solidFill>
                  <a:schemeClr val="accent6">
                    <a:lumMod val="20000"/>
                    <a:lumOff val="80000"/>
                  </a:schemeClr>
                </a:solidFill>
                <a:latin typeface="Times New Roman" pitchFamily="18" charset="0"/>
                <a:cs typeface="Times New Roman" pitchFamily="18" charset="0"/>
              </a:rPr>
              <a:t>SUBJECT- GENDER SCHOOL  AND SOCIETY</a:t>
            </a:r>
            <a:endParaRPr lang="en-US" sz="4400" b="1" dirty="0" smtClean="0">
              <a:solidFill>
                <a:schemeClr val="accent6">
                  <a:lumMod val="20000"/>
                  <a:lumOff val="80000"/>
                </a:schemeClr>
              </a:solidFill>
              <a:latin typeface="Times New Roman" pitchFamily="18" charset="0"/>
              <a:cs typeface="Times New Roman" pitchFamily="18" charset="0"/>
            </a:endParaRPr>
          </a:p>
          <a:p>
            <a:pPr algn="ctr"/>
            <a:endParaRPr lang="en-US" sz="4000" b="1" dirty="0" smtClean="0">
              <a:solidFill>
                <a:schemeClr val="accent6">
                  <a:lumMod val="20000"/>
                  <a:lumOff val="80000"/>
                </a:schemeClr>
              </a:solidFill>
              <a:latin typeface="Times New Roman" pitchFamily="18" charset="0"/>
              <a:cs typeface="Times New Roman" pitchFamily="18" charset="0"/>
            </a:endParaRPr>
          </a:p>
          <a:p>
            <a:pPr algn="ctr"/>
            <a:r>
              <a:rPr lang="en-US" sz="4000" b="1" dirty="0" smtClean="0">
                <a:solidFill>
                  <a:schemeClr val="accent6">
                    <a:lumMod val="20000"/>
                    <a:lumOff val="80000"/>
                  </a:schemeClr>
                </a:solidFill>
                <a:latin typeface="Times New Roman" pitchFamily="18" charset="0"/>
                <a:cs typeface="Times New Roman" pitchFamily="18" charset="0"/>
              </a:rPr>
              <a:t>TOPIC – GENDER BIAS</a:t>
            </a:r>
          </a:p>
          <a:p>
            <a:pPr algn="ctr"/>
            <a:endParaRPr lang="en-US" sz="4000" b="1" dirty="0" smtClean="0">
              <a:solidFill>
                <a:schemeClr val="accent6">
                  <a:lumMod val="20000"/>
                  <a:lumOff val="80000"/>
                </a:schemeClr>
              </a:solidFill>
              <a:latin typeface="Times New Roman" pitchFamily="18" charset="0"/>
              <a:cs typeface="Times New Roman" pitchFamily="18" charset="0"/>
            </a:endParaRPr>
          </a:p>
          <a:p>
            <a:pPr algn="ctr"/>
            <a:r>
              <a:rPr lang="en-US" sz="4000" b="1" dirty="0" err="1" smtClean="0">
                <a:solidFill>
                  <a:schemeClr val="accent6">
                    <a:lumMod val="20000"/>
                    <a:lumOff val="80000"/>
                  </a:schemeClr>
                </a:solidFill>
                <a:latin typeface="Times New Roman" pitchFamily="18" charset="0"/>
                <a:cs typeface="Times New Roman" pitchFamily="18" charset="0"/>
              </a:rPr>
              <a:t>Astt</a:t>
            </a:r>
            <a:r>
              <a:rPr lang="en-US" sz="4000" b="1" dirty="0" smtClean="0">
                <a:solidFill>
                  <a:schemeClr val="accent6">
                    <a:lumMod val="20000"/>
                    <a:lumOff val="80000"/>
                  </a:schemeClr>
                </a:solidFill>
                <a:latin typeface="Times New Roman" pitchFamily="18" charset="0"/>
                <a:cs typeface="Times New Roman" pitchFamily="18" charset="0"/>
              </a:rPr>
              <a:t>. Prof. MANPREET KAUR</a:t>
            </a:r>
          </a:p>
          <a:p>
            <a:pPr algn="ctr"/>
            <a:endParaRPr lang="en-US" sz="3200" b="1" dirty="0" smtClean="0">
              <a:solidFill>
                <a:schemeClr val="accent6">
                  <a:lumMod val="20000"/>
                  <a:lumOff val="80000"/>
                </a:schemeClr>
              </a:solidFill>
              <a:latin typeface="Times New Roman" pitchFamily="18" charset="0"/>
              <a:cs typeface="Times New Roman" pitchFamily="18" charset="0"/>
            </a:endParaRPr>
          </a:p>
          <a:p>
            <a:pPr algn="ctr"/>
            <a:r>
              <a:rPr lang="en-US" sz="3600" b="1" dirty="0" smtClean="0">
                <a:solidFill>
                  <a:schemeClr val="accent6">
                    <a:lumMod val="20000"/>
                    <a:lumOff val="80000"/>
                  </a:schemeClr>
                </a:solidFill>
                <a:latin typeface="Times New Roman" pitchFamily="18" charset="0"/>
                <a:cs typeface="Times New Roman" pitchFamily="18" charset="0"/>
              </a:rPr>
              <a:t>SADBHAVNA COLLEGE OF EDUCATION FOR WOMEN, RAIKOT</a:t>
            </a:r>
            <a:endParaRPr lang="en-US" sz="3600" b="1" dirty="0">
              <a:solidFill>
                <a:schemeClr val="accent6">
                  <a:lumMod val="20000"/>
                  <a:lumOff val="80000"/>
                </a:schemeClr>
              </a:solidFill>
              <a:latin typeface="Times New Roman" pitchFamily="18" charset="0"/>
              <a:cs typeface="Times New Roman" pitchFamily="18" charset="0"/>
            </a:endParaRPr>
          </a:p>
        </p:txBody>
      </p:sp>
      <p:sp>
        <p:nvSpPr>
          <p:cNvPr id="11266" name="AutoShape 2" descr="Sadbhavna Publications - Raikot | Faceboo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68" name="AutoShape 4" descr="Sadbhavna Publications - Raikot | Faceboo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269" name="Picture 5" descr="C:\Users\XTREME\Desktop\Sadbhavna Logo.jpg"/>
          <p:cNvPicPr>
            <a:picLocks noChangeAspect="1" noChangeArrowheads="1"/>
          </p:cNvPicPr>
          <p:nvPr/>
        </p:nvPicPr>
        <p:blipFill>
          <a:blip r:embed="rId2"/>
          <a:srcRect/>
          <a:stretch>
            <a:fillRect/>
          </a:stretch>
        </p:blipFill>
        <p:spPr bwMode="auto">
          <a:xfrm>
            <a:off x="3810000" y="76200"/>
            <a:ext cx="1524000" cy="1219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ards valley\Desktop\04-Gender-Discrimination-Tile-1280x720.jpg"/>
          <p:cNvPicPr>
            <a:picLocks noChangeAspect="1" noChangeArrowheads="1"/>
          </p:cNvPicPr>
          <p:nvPr/>
        </p:nvPicPr>
        <p:blipFill>
          <a:blip r:embed="rId2"/>
          <a:srcRect/>
          <a:stretch>
            <a:fillRect/>
          </a:stretch>
        </p:blipFill>
        <p:spPr bwMode="auto">
          <a:xfrm>
            <a:off x="1066800" y="4267200"/>
            <a:ext cx="6629400" cy="2362200"/>
          </a:xfrm>
          <a:prstGeom prst="rect">
            <a:avLst/>
          </a:prstGeom>
          <a:noFill/>
        </p:spPr>
      </p:pic>
      <p:sp>
        <p:nvSpPr>
          <p:cNvPr id="5" name="Rectangle 4"/>
          <p:cNvSpPr/>
          <p:nvPr/>
        </p:nvSpPr>
        <p:spPr>
          <a:xfrm>
            <a:off x="1447800" y="228600"/>
            <a:ext cx="6324600" cy="76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t>GENDER BIAS</a:t>
            </a:r>
            <a:endParaRPr lang="en-US" sz="5400" dirty="0"/>
          </a:p>
        </p:txBody>
      </p:sp>
      <p:sp>
        <p:nvSpPr>
          <p:cNvPr id="4" name="Rectangle 3"/>
          <p:cNvSpPr/>
          <p:nvPr/>
        </p:nvSpPr>
        <p:spPr>
          <a:xfrm>
            <a:off x="152400" y="1066800"/>
            <a:ext cx="8610600" cy="30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solidFill>
                  <a:srgbClr val="002060"/>
                </a:solidFill>
                <a:latin typeface="Times New Roman" pitchFamily="18" charset="0"/>
                <a:cs typeface="Times New Roman" pitchFamily="18" charset="0"/>
              </a:rPr>
              <a:t>MEANING</a:t>
            </a:r>
          </a:p>
          <a:p>
            <a:pPr algn="just"/>
            <a:r>
              <a:rPr lang="en-US" b="1" dirty="0" smtClean="0">
                <a:solidFill>
                  <a:schemeClr val="tx1"/>
                </a:solidFill>
                <a:latin typeface="+mj-lt"/>
                <a:cs typeface="Times New Roman" pitchFamily="18" charset="0"/>
              </a:rPr>
              <a:t>Gender </a:t>
            </a:r>
            <a:r>
              <a:rPr lang="en-US" b="1" dirty="0">
                <a:solidFill>
                  <a:schemeClr val="tx1"/>
                </a:solidFill>
                <a:latin typeface="+mj-lt"/>
                <a:cs typeface="Times New Roman" pitchFamily="18" charset="0"/>
              </a:rPr>
              <a:t>bias is the tendency to prefer one gender over another gender</a:t>
            </a:r>
            <a:r>
              <a:rPr lang="en-US" b="1" dirty="0" smtClean="0">
                <a:solidFill>
                  <a:schemeClr val="tx1"/>
                </a:solidFill>
                <a:latin typeface="+mj-lt"/>
                <a:cs typeface="Times New Roman" pitchFamily="18" charset="0"/>
              </a:rPr>
              <a:t>. Gender bias is when men and women are treated differently in a way that is unfair. </a:t>
            </a:r>
            <a:r>
              <a:rPr lang="en-US" b="1" dirty="0" smtClean="0">
                <a:solidFill>
                  <a:prstClr val="black"/>
                </a:solidFill>
                <a:latin typeface="Calibri"/>
                <a:cs typeface="Times New Roman" pitchFamily="18" charset="0"/>
              </a:rPr>
              <a:t>Bias can be conscious or unconscious, </a:t>
            </a:r>
            <a:r>
              <a:rPr lang="en-US" b="1" dirty="0" smtClean="0">
                <a:solidFill>
                  <a:schemeClr val="tx1"/>
                </a:solidFill>
                <a:latin typeface="+mj-lt"/>
                <a:cs typeface="Times New Roman" pitchFamily="18" charset="0"/>
              </a:rPr>
              <a:t>and may manifest in many ways, both subtle and obvious. In many countries, eliminating such preferences is the basis of many laws, including those that govern workplaces, family courts, and even the voting booth. Gender bias is the act of favouring men or boys over women or girls. Biasness can be due to inclination towards particular casts, sex, creed or colour. The discrimination or desparity on the basis of sex is called gender biasness.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cards valley\Desktop\Gender+Bias+Teacher+attention+is+unequal+between+genders.jpg"/>
          <p:cNvPicPr>
            <a:picLocks noGrp="1" noChangeAspect="1" noChangeArrowheads="1"/>
          </p:cNvPicPr>
          <p:nvPr>
            <p:ph idx="1"/>
          </p:nvPr>
        </p:nvPicPr>
        <p:blipFill>
          <a:blip r:embed="rId2"/>
          <a:srcRect/>
          <a:stretch>
            <a:fillRect/>
          </a:stretch>
        </p:blipFill>
        <p:spPr bwMode="auto">
          <a:xfrm>
            <a:off x="0" y="0"/>
            <a:ext cx="9144000" cy="4724400"/>
          </a:xfrm>
          <a:prstGeom prst="rect">
            <a:avLst/>
          </a:prstGeom>
          <a:noFill/>
        </p:spPr>
      </p:pic>
      <p:sp>
        <p:nvSpPr>
          <p:cNvPr id="7" name="Rectangle 6"/>
          <p:cNvSpPr/>
          <p:nvPr/>
        </p:nvSpPr>
        <p:spPr>
          <a:xfrm>
            <a:off x="2057400" y="457200"/>
            <a:ext cx="51816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GENDER BIAS IN SCHOOL</a:t>
            </a:r>
            <a:endParaRPr lang="en-US" sz="2800" b="1" dirty="0"/>
          </a:p>
        </p:txBody>
      </p:sp>
      <p:pic>
        <p:nvPicPr>
          <p:cNvPr id="3077" name="Picture 5" descr="How do girls feel when boys are treated unfairly in school? - Quora"/>
          <p:cNvPicPr>
            <a:picLocks noChangeAspect="1" noChangeArrowheads="1"/>
          </p:cNvPicPr>
          <p:nvPr/>
        </p:nvPicPr>
        <p:blipFill>
          <a:blip r:embed="rId3"/>
          <a:srcRect/>
          <a:stretch>
            <a:fillRect/>
          </a:stretch>
        </p:blipFill>
        <p:spPr bwMode="auto">
          <a:xfrm>
            <a:off x="631634" y="4724400"/>
            <a:ext cx="3711766" cy="2057400"/>
          </a:xfrm>
          <a:prstGeom prst="rect">
            <a:avLst/>
          </a:prstGeom>
          <a:noFill/>
        </p:spPr>
      </p:pic>
      <p:pic>
        <p:nvPicPr>
          <p:cNvPr id="3079" name="Picture 7" descr="13.7G: Gender Bias in the Classroom - Social Sci LibreTexts"/>
          <p:cNvPicPr>
            <a:picLocks noChangeAspect="1" noChangeArrowheads="1"/>
          </p:cNvPicPr>
          <p:nvPr/>
        </p:nvPicPr>
        <p:blipFill>
          <a:blip r:embed="rId4"/>
          <a:srcRect/>
          <a:stretch>
            <a:fillRect/>
          </a:stretch>
        </p:blipFill>
        <p:spPr bwMode="auto">
          <a:xfrm>
            <a:off x="4610100" y="4724400"/>
            <a:ext cx="3924300" cy="2057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Users\cards valley\Desktop\gender-bias-10-638.jpg"/>
          <p:cNvPicPr>
            <a:picLocks noGrp="1" noChangeAspect="1" noChangeArrowheads="1"/>
          </p:cNvPicPr>
          <p:nvPr>
            <p:ph idx="1"/>
          </p:nvPr>
        </p:nvPicPr>
        <p:blipFill>
          <a:blip r:embed="rId2"/>
          <a:srcRect/>
          <a:stretch>
            <a:fillRect/>
          </a:stretch>
        </p:blipFill>
        <p:spPr bwMode="auto">
          <a:xfrm>
            <a:off x="0" y="228600"/>
            <a:ext cx="9144000" cy="6629400"/>
          </a:xfrm>
          <a:prstGeom prst="rect">
            <a:avLst/>
          </a:prstGeom>
          <a:noFill/>
        </p:spPr>
      </p:pic>
      <p:sp>
        <p:nvSpPr>
          <p:cNvPr id="10" name="Rectangle 9"/>
          <p:cNvSpPr/>
          <p:nvPr/>
        </p:nvSpPr>
        <p:spPr>
          <a:xfrm>
            <a:off x="0" y="3276600"/>
            <a:ext cx="9144000" cy="76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t>GENDER BIAS IN FAMILY</a:t>
            </a:r>
            <a:endParaRPr lang="en-US" sz="5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a:solidFill>
            <a:schemeClr val="bg2">
              <a:lumMod val="75000"/>
            </a:schemeClr>
          </a:solidFill>
        </p:spPr>
        <p:txBody>
          <a:bodyPr>
            <a:noAutofit/>
          </a:bodyPr>
          <a:lstStyle/>
          <a:p>
            <a:pPr algn="ctr"/>
            <a:r>
              <a:rPr lang="en-US" sz="5400" b="1" dirty="0" smtClean="0">
                <a:latin typeface="+mn-lt"/>
              </a:rPr>
              <a:t>GENDER BIAS IN SOCIETY </a:t>
            </a:r>
            <a:endParaRPr lang="en-US" sz="5400" b="1" dirty="0">
              <a:latin typeface="+mn-lt"/>
            </a:endParaRPr>
          </a:p>
        </p:txBody>
      </p:sp>
      <p:pic>
        <p:nvPicPr>
          <p:cNvPr id="20482" name="Picture 2"/>
          <p:cNvPicPr>
            <a:picLocks noGrp="1" noChangeAspect="1" noChangeArrowheads="1"/>
          </p:cNvPicPr>
          <p:nvPr>
            <p:ph idx="1"/>
          </p:nvPr>
        </p:nvPicPr>
        <p:blipFill>
          <a:blip r:embed="rId2"/>
          <a:srcRect/>
          <a:stretch>
            <a:fillRect/>
          </a:stretch>
        </p:blipFill>
        <p:spPr bwMode="auto">
          <a:xfrm>
            <a:off x="0" y="1295401"/>
            <a:ext cx="9144000" cy="5638799"/>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52600"/>
            <a:ext cx="9144000" cy="2362200"/>
          </a:xfrm>
        </p:spPr>
        <p:txBody>
          <a:bodyPr>
            <a:normAutofit/>
          </a:bodyPr>
          <a:lstStyle/>
          <a:p>
            <a:pPr algn="ctr"/>
            <a:r>
              <a:rPr lang="en-US" sz="9800" b="1" dirty="0" smtClean="0">
                <a:latin typeface="Times New Roman" pitchFamily="18" charset="0"/>
                <a:cs typeface="Times New Roman" pitchFamily="18" charset="0"/>
              </a:rPr>
              <a:t>THANK YOU</a:t>
            </a:r>
            <a:endParaRPr lang="en-US" b="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231</TotalTime>
  <Words>42</Words>
  <Application>Microsoft Office PowerPoint</Application>
  <PresentationFormat>On-screen Show (4:3)</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Slide 1</vt:lpstr>
      <vt:lpstr>Slide 2</vt:lpstr>
      <vt:lpstr>Slide 3</vt:lpstr>
      <vt:lpstr>Slide 4</vt:lpstr>
      <vt:lpstr>GENDER BIAS IN SOCIETY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cards valley</cp:lastModifiedBy>
  <cp:revision>46</cp:revision>
  <dcterms:created xsi:type="dcterms:W3CDTF">2020-08-04T04:10:15Z</dcterms:created>
  <dcterms:modified xsi:type="dcterms:W3CDTF">2020-08-07T17:31:18Z</dcterms:modified>
</cp:coreProperties>
</file>