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1F5E370-7A7B-41CB-A241-3D893AF5E097}" type="datetimeFigureOut">
              <a:rPr lang="en-US" smtClean="0"/>
              <a:pPr/>
              <a:t>9/11/2020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7C2B16C-3C81-43DC-A6A2-3D7EC7355C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F5E370-7A7B-41CB-A241-3D893AF5E097}"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2B16C-3C81-43DC-A6A2-3D7EC7355C2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F5E370-7A7B-41CB-A241-3D893AF5E097}" type="datetimeFigureOut">
              <a:rPr lang="en-US" smtClean="0"/>
              <a:pPr/>
              <a:t>9/11/2020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C2B16C-3C81-43DC-A6A2-3D7EC7355C2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41F5E370-7A7B-41CB-A241-3D893AF5E097}" type="datetimeFigureOut">
              <a:rPr lang="en-US" smtClean="0"/>
              <a:pPr/>
              <a:t>9/11/2020</a:t>
            </a:fld>
            <a:endParaRPr lang="en-US"/>
          </a:p>
        </p:txBody>
      </p:sp>
      <p:sp>
        <p:nvSpPr>
          <p:cNvPr id="9" name="Slide Number Placeholder 8"/>
          <p:cNvSpPr>
            <a:spLocks noGrp="1"/>
          </p:cNvSpPr>
          <p:nvPr>
            <p:ph type="sldNum" sz="quarter" idx="15"/>
          </p:nvPr>
        </p:nvSpPr>
        <p:spPr/>
        <p:txBody>
          <a:bodyPr rtlCol="0"/>
          <a:lstStyle/>
          <a:p>
            <a:fld id="{07C2B16C-3C81-43DC-A6A2-3D7EC7355C24}"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41F5E370-7A7B-41CB-A241-3D893AF5E097}" type="datetimeFigureOut">
              <a:rPr lang="en-US" smtClean="0"/>
              <a:pPr/>
              <a:t>9/11/2020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7C2B16C-3C81-43DC-A6A2-3D7EC7355C2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1F5E370-7A7B-41CB-A241-3D893AF5E097}" type="datetimeFigureOut">
              <a:rPr lang="en-US" smtClean="0"/>
              <a:pPr/>
              <a:t>9/11/2020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C2B16C-3C81-43DC-A6A2-3D7EC7355C24}"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1F5E370-7A7B-41CB-A241-3D893AF5E097}" type="datetimeFigureOut">
              <a:rPr lang="en-US" smtClean="0"/>
              <a:pPr/>
              <a:t>9/11/2020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C2B16C-3C81-43DC-A6A2-3D7EC7355C24}"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1F5E370-7A7B-41CB-A241-3D893AF5E097}" type="datetimeFigureOut">
              <a:rPr lang="en-US" smtClean="0"/>
              <a:pPr/>
              <a:t>9/11/2020</a:t>
            </a:fld>
            <a:endParaRPr lang="en-US"/>
          </a:p>
        </p:txBody>
      </p:sp>
      <p:sp>
        <p:nvSpPr>
          <p:cNvPr id="7" name="Slide Number Placeholder 6"/>
          <p:cNvSpPr>
            <a:spLocks noGrp="1"/>
          </p:cNvSpPr>
          <p:nvPr>
            <p:ph type="sldNum" sz="quarter" idx="11"/>
          </p:nvPr>
        </p:nvSpPr>
        <p:spPr/>
        <p:txBody>
          <a:bodyPr rtlCol="0"/>
          <a:lstStyle/>
          <a:p>
            <a:fld id="{07C2B16C-3C81-43DC-A6A2-3D7EC7355C24}"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F5E370-7A7B-41CB-A241-3D893AF5E097}" type="datetimeFigureOut">
              <a:rPr lang="en-US" smtClean="0"/>
              <a:pPr/>
              <a:t>9/11/2020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C2B16C-3C81-43DC-A6A2-3D7EC7355C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41F5E370-7A7B-41CB-A241-3D893AF5E097}" type="datetimeFigureOut">
              <a:rPr lang="en-US" smtClean="0"/>
              <a:pPr/>
              <a:t>9/11/2020</a:t>
            </a:fld>
            <a:endParaRPr lang="en-US"/>
          </a:p>
        </p:txBody>
      </p:sp>
      <p:sp>
        <p:nvSpPr>
          <p:cNvPr id="22" name="Slide Number Placeholder 21"/>
          <p:cNvSpPr>
            <a:spLocks noGrp="1"/>
          </p:cNvSpPr>
          <p:nvPr>
            <p:ph type="sldNum" sz="quarter" idx="15"/>
          </p:nvPr>
        </p:nvSpPr>
        <p:spPr/>
        <p:txBody>
          <a:bodyPr rtlCol="0"/>
          <a:lstStyle/>
          <a:p>
            <a:fld id="{07C2B16C-3C81-43DC-A6A2-3D7EC7355C24}"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41F5E370-7A7B-41CB-A241-3D893AF5E097}" type="datetimeFigureOut">
              <a:rPr lang="en-US" smtClean="0"/>
              <a:pPr/>
              <a:t>9/11/2020</a:t>
            </a:fld>
            <a:endParaRPr lang="en-US"/>
          </a:p>
        </p:txBody>
      </p:sp>
      <p:sp>
        <p:nvSpPr>
          <p:cNvPr id="18" name="Slide Number Placeholder 17"/>
          <p:cNvSpPr>
            <a:spLocks noGrp="1"/>
          </p:cNvSpPr>
          <p:nvPr>
            <p:ph type="sldNum" sz="quarter" idx="11"/>
          </p:nvPr>
        </p:nvSpPr>
        <p:spPr/>
        <p:txBody>
          <a:bodyPr rtlCol="0"/>
          <a:lstStyle/>
          <a:p>
            <a:fld id="{07C2B16C-3C81-43DC-A6A2-3D7EC7355C24}"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1F5E370-7A7B-41CB-A241-3D893AF5E097}" type="datetimeFigureOut">
              <a:rPr lang="en-US" smtClean="0"/>
              <a:pPr/>
              <a:t>9/11/2020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7C2B16C-3C81-43DC-A6A2-3D7EC7355C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228600"/>
            <a:ext cx="5486400" cy="762000"/>
          </a:xfrm>
          <a:solidFill>
            <a:srgbClr val="C00000"/>
          </a:solidFill>
        </p:spPr>
        <p:txBody>
          <a:bodyPr>
            <a:noAutofit/>
          </a:bodyPr>
          <a:lstStyle/>
          <a:p>
            <a:pPr algn="ctr"/>
            <a:r>
              <a:rPr lang="en-US" sz="4800" dirty="0" smtClean="0">
                <a:solidFill>
                  <a:schemeClr val="bg1"/>
                </a:solidFill>
              </a:rPr>
              <a:t>B.ED (SEM-III)</a:t>
            </a:r>
            <a:endParaRPr lang="en-US" sz="4400" dirty="0">
              <a:solidFill>
                <a:schemeClr val="bg1"/>
              </a:solidFill>
            </a:endParaRPr>
          </a:p>
        </p:txBody>
      </p:sp>
      <p:sp>
        <p:nvSpPr>
          <p:cNvPr id="3" name="Subtitle 2"/>
          <p:cNvSpPr>
            <a:spLocks noGrp="1"/>
          </p:cNvSpPr>
          <p:nvPr>
            <p:ph type="subTitle" idx="1"/>
          </p:nvPr>
        </p:nvSpPr>
        <p:spPr>
          <a:xfrm>
            <a:off x="1828800" y="1447800"/>
            <a:ext cx="7315200" cy="5257800"/>
          </a:xfrm>
        </p:spPr>
        <p:txBody>
          <a:bodyPr>
            <a:noAutofit/>
          </a:bodyPr>
          <a:lstStyle/>
          <a:p>
            <a:pPr algn="ctr"/>
            <a:r>
              <a:rPr lang="en-US" sz="3600" dirty="0" smtClean="0">
                <a:solidFill>
                  <a:srgbClr val="C00000"/>
                </a:solidFill>
                <a:latin typeface="Times New Roman" pitchFamily="18" charset="0"/>
                <a:cs typeface="Times New Roman" pitchFamily="18" charset="0"/>
              </a:rPr>
              <a:t>SUBJECT- GENDER, SCHOOL AND SOCIETY</a:t>
            </a:r>
          </a:p>
          <a:p>
            <a:pPr algn="ctr"/>
            <a:r>
              <a:rPr lang="en-US" sz="3200" dirty="0" smtClean="0">
                <a:solidFill>
                  <a:schemeClr val="accent2">
                    <a:lumMod val="75000"/>
                  </a:schemeClr>
                </a:solidFill>
                <a:latin typeface="Times New Roman" pitchFamily="18" charset="0"/>
                <a:cs typeface="Times New Roman" pitchFamily="18" charset="0"/>
              </a:rPr>
              <a:t/>
            </a:r>
            <a:br>
              <a:rPr lang="en-US" sz="3200" dirty="0" smtClean="0">
                <a:solidFill>
                  <a:schemeClr val="accent2">
                    <a:lumMod val="75000"/>
                  </a:schemeClr>
                </a:solidFill>
                <a:latin typeface="Times New Roman" pitchFamily="18" charset="0"/>
                <a:cs typeface="Times New Roman" pitchFamily="18" charset="0"/>
              </a:rPr>
            </a:br>
            <a:r>
              <a:rPr lang="en-US" sz="3200" dirty="0" smtClean="0">
                <a:solidFill>
                  <a:schemeClr val="accent3">
                    <a:lumMod val="50000"/>
                  </a:schemeClr>
                </a:solidFill>
                <a:latin typeface="Times New Roman" pitchFamily="18" charset="0"/>
                <a:cs typeface="Times New Roman" pitchFamily="18" charset="0"/>
              </a:rPr>
              <a:t>TOPIC – SCHOOLING OF GIRLS</a:t>
            </a:r>
          </a:p>
          <a:p>
            <a:pPr algn="ctr"/>
            <a:r>
              <a:rPr lang="en-US" sz="3200" dirty="0" smtClean="0">
                <a:solidFill>
                  <a:schemeClr val="accent3">
                    <a:lumMod val="50000"/>
                  </a:schemeClr>
                </a:solidFill>
                <a:latin typeface="Times New Roman" pitchFamily="18" charset="0"/>
                <a:cs typeface="Times New Roman" pitchFamily="18" charset="0"/>
              </a:rPr>
              <a:t>(INEQUALITIES AND RESISTANCE)</a:t>
            </a:r>
            <a:endParaRPr lang="en-US" sz="2400" dirty="0" smtClean="0">
              <a:solidFill>
                <a:schemeClr val="accent3">
                  <a:lumMod val="50000"/>
                </a:schemeClr>
              </a:solidFill>
              <a:latin typeface="Times New Roman" pitchFamily="18" charset="0"/>
              <a:cs typeface="Times New Roman" pitchFamily="18" charset="0"/>
            </a:endParaRPr>
          </a:p>
          <a:p>
            <a:pPr algn="ctr"/>
            <a:r>
              <a:rPr lang="en-US" sz="2800" dirty="0" smtClean="0">
                <a:solidFill>
                  <a:schemeClr val="accent4">
                    <a:lumMod val="50000"/>
                  </a:schemeClr>
                </a:solidFill>
                <a:latin typeface="Times New Roman" pitchFamily="18" charset="0"/>
                <a:cs typeface="Times New Roman" pitchFamily="18" charset="0"/>
              </a:rPr>
              <a:t/>
            </a:r>
            <a:br>
              <a:rPr lang="en-US" sz="2800" dirty="0" smtClean="0">
                <a:solidFill>
                  <a:schemeClr val="accent4">
                    <a:lumMod val="50000"/>
                  </a:schemeClr>
                </a:solidFill>
                <a:latin typeface="Times New Roman" pitchFamily="18" charset="0"/>
                <a:cs typeface="Times New Roman" pitchFamily="18" charset="0"/>
              </a:rPr>
            </a:br>
            <a:r>
              <a:rPr lang="en-US" sz="3600" dirty="0" smtClean="0">
                <a:solidFill>
                  <a:schemeClr val="tx1">
                    <a:lumMod val="95000"/>
                    <a:lumOff val="5000"/>
                  </a:schemeClr>
                </a:solidFill>
                <a:latin typeface="Times New Roman" pitchFamily="18" charset="0"/>
                <a:cs typeface="Times New Roman" pitchFamily="18" charset="0"/>
              </a:rPr>
              <a:t>Asst. Prof. MANPREET KAUR</a:t>
            </a:r>
            <a:r>
              <a:rPr lang="en-US" sz="3200" dirty="0" smtClean="0">
                <a:solidFill>
                  <a:schemeClr val="accent4">
                    <a:lumMod val="50000"/>
                  </a:schemeClr>
                </a:solidFill>
                <a:latin typeface="Times New Roman" pitchFamily="18" charset="0"/>
                <a:cs typeface="Times New Roman" pitchFamily="18" charset="0"/>
              </a:rPr>
              <a:t/>
            </a:r>
            <a:br>
              <a:rPr lang="en-US" sz="3200" dirty="0" smtClean="0">
                <a:solidFill>
                  <a:schemeClr val="accent4">
                    <a:lumMod val="50000"/>
                  </a:schemeClr>
                </a:solidFill>
                <a:latin typeface="Times New Roman" pitchFamily="18" charset="0"/>
                <a:cs typeface="Times New Roman" pitchFamily="18" charset="0"/>
              </a:rPr>
            </a:br>
            <a:r>
              <a:rPr lang="en-US" sz="2800" dirty="0" smtClean="0">
                <a:solidFill>
                  <a:srgbClr val="FF0000"/>
                </a:solidFill>
                <a:latin typeface="Times New Roman" pitchFamily="18" charset="0"/>
                <a:cs typeface="Times New Roman" pitchFamily="18" charset="0"/>
              </a:rPr>
              <a:t/>
            </a:r>
            <a:br>
              <a:rPr lang="en-US" sz="2800" dirty="0" smtClean="0">
                <a:solidFill>
                  <a:srgbClr val="FF0000"/>
                </a:solidFill>
                <a:latin typeface="Times New Roman" pitchFamily="18" charset="0"/>
                <a:cs typeface="Times New Roman" pitchFamily="18" charset="0"/>
              </a:rPr>
            </a:br>
            <a:r>
              <a:rPr lang="en-US" sz="3200" dirty="0" smtClean="0">
                <a:solidFill>
                  <a:srgbClr val="C00000"/>
                </a:solidFill>
                <a:latin typeface="Times New Roman" pitchFamily="18" charset="0"/>
                <a:cs typeface="Times New Roman" pitchFamily="18" charset="0"/>
              </a:rPr>
              <a:t>SADBHAVNA COLLEGE OF EDUCATION FOR WOMEN, RAIKOT</a:t>
            </a:r>
            <a:endParaRPr lang="en-US" sz="2800" dirty="0" smtClean="0">
              <a:solidFill>
                <a:srgbClr val="C00000"/>
              </a:solidFill>
              <a:latin typeface="Times New Roman" pitchFamily="18" charset="0"/>
              <a:cs typeface="Times New Roman" pitchFamily="18" charset="0"/>
            </a:endParaRPr>
          </a:p>
        </p:txBody>
      </p:sp>
      <p:pic>
        <p:nvPicPr>
          <p:cNvPr id="4" name="Picture 2" descr="C:\Users\XTREME\Desktop\Sadbhavna Logo.jpg"/>
          <p:cNvPicPr>
            <a:picLocks noChangeAspect="1" noChangeArrowheads="1"/>
          </p:cNvPicPr>
          <p:nvPr/>
        </p:nvPicPr>
        <p:blipFill>
          <a:blip r:embed="rId2"/>
          <a:srcRect/>
          <a:stretch>
            <a:fillRect/>
          </a:stretch>
        </p:blipFill>
        <p:spPr bwMode="auto">
          <a:xfrm>
            <a:off x="1905000" y="152400"/>
            <a:ext cx="1295400" cy="914400"/>
          </a:xfrm>
          <a:prstGeom prst="rect">
            <a:avLst/>
          </a:prstGeom>
          <a:solidFill>
            <a:schemeClr val="tx1"/>
          </a:solidFill>
          <a:ln>
            <a:solidFill>
              <a:schemeClr val="tx1"/>
            </a:solid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6038"/>
            <a:ext cx="9144000" cy="639762"/>
          </a:xfrm>
          <a:solidFill>
            <a:srgbClr val="C00000"/>
          </a:solidFill>
        </p:spPr>
        <p:txBody>
          <a:bodyPr>
            <a:noAutofit/>
          </a:bodyPr>
          <a:lstStyle/>
          <a:p>
            <a:pPr algn="ctr"/>
            <a:r>
              <a:rPr lang="en-US" sz="4000" b="1" dirty="0" smtClean="0">
                <a:solidFill>
                  <a:schemeClr val="bg1"/>
                </a:solidFill>
              </a:rPr>
              <a:t>INTRODUCTION</a:t>
            </a:r>
            <a:endParaRPr lang="en-US" sz="4000" b="1" dirty="0">
              <a:solidFill>
                <a:schemeClr val="bg1"/>
              </a:solidFill>
            </a:endParaRPr>
          </a:p>
        </p:txBody>
      </p:sp>
      <p:sp>
        <p:nvSpPr>
          <p:cNvPr id="3" name="Content Placeholder 2"/>
          <p:cNvSpPr>
            <a:spLocks noGrp="1"/>
          </p:cNvSpPr>
          <p:nvPr>
            <p:ph sz="quarter" idx="1"/>
          </p:nvPr>
        </p:nvSpPr>
        <p:spPr>
          <a:xfrm>
            <a:off x="-76200" y="914400"/>
            <a:ext cx="9067800" cy="5943600"/>
          </a:xfrm>
        </p:spPr>
        <p:txBody>
          <a:bodyPr>
            <a:noAutofit/>
          </a:bodyPr>
          <a:lstStyle/>
          <a:p>
            <a:pPr algn="just">
              <a:buNone/>
            </a:pPr>
            <a:r>
              <a:rPr lang="en-US" sz="2000" b="1" dirty="0" smtClean="0"/>
              <a:t>   </a:t>
            </a:r>
            <a:r>
              <a:rPr lang="en-US" sz="2200" b="1" dirty="0" smtClean="0"/>
              <a:t>Gender inequality in India refers to health, education, economic and political inequalities between men and women in India. Various international gender inequality indices rank India differently on each of these factors, </a:t>
            </a:r>
          </a:p>
          <a:p>
            <a:pPr algn="just">
              <a:buNone/>
            </a:pPr>
            <a:r>
              <a:rPr lang="en-US" sz="2200" b="1" dirty="0" smtClean="0"/>
              <a:t>    as well as on a composite basis </a:t>
            </a:r>
          </a:p>
          <a:p>
            <a:pPr algn="just">
              <a:buNone/>
            </a:pPr>
            <a:r>
              <a:rPr lang="en-US" sz="2200" b="1" dirty="0" smtClean="0"/>
              <a:t>    and these indices are controversial. </a:t>
            </a:r>
            <a:endParaRPr lang="en-US" b="1" dirty="0" smtClean="0"/>
          </a:p>
          <a:p>
            <a:pPr algn="just">
              <a:buNone/>
            </a:pPr>
            <a:r>
              <a:rPr lang="en-US" sz="2000" b="1" dirty="0" smtClean="0"/>
              <a:t>    </a:t>
            </a:r>
            <a:r>
              <a:rPr lang="en-US" sz="2200" b="1" dirty="0" smtClean="0"/>
              <a:t>The female child in India is often</a:t>
            </a:r>
          </a:p>
          <a:p>
            <a:pPr algn="just">
              <a:buNone/>
            </a:pPr>
            <a:r>
              <a:rPr lang="en-US" sz="2200" b="1" dirty="0" smtClean="0"/>
              <a:t>   deprived from her right of the education. </a:t>
            </a:r>
          </a:p>
          <a:p>
            <a:pPr algn="just">
              <a:buNone/>
            </a:pPr>
            <a:r>
              <a:rPr lang="en-US" sz="2200" b="1" dirty="0" smtClean="0"/>
              <a:t>   The number of girls dropping out of school far exceeds the boys because girls are expected to help at home, either with household work like washing and cooking or with taking care of younger siblings. The gap between male and female equality in rural parts of India that education is no help to the girl and her primary job will be to look after the household work, get married early, have children and then raise them.</a:t>
            </a:r>
            <a:endParaRPr lang="en-US" sz="2200" b="1" dirty="0"/>
          </a:p>
        </p:txBody>
      </p:sp>
      <p:pic>
        <p:nvPicPr>
          <p:cNvPr id="2050" name="Picture 2" descr="C:\Users\XTREME\Desktop\school-readiness.jpg"/>
          <p:cNvPicPr>
            <a:picLocks noChangeAspect="1" noChangeArrowheads="1"/>
          </p:cNvPicPr>
          <p:nvPr/>
        </p:nvPicPr>
        <p:blipFill>
          <a:blip r:embed="rId2"/>
          <a:srcRect/>
          <a:stretch>
            <a:fillRect/>
          </a:stretch>
        </p:blipFill>
        <p:spPr bwMode="auto">
          <a:xfrm>
            <a:off x="5715000" y="2057400"/>
            <a:ext cx="3124200" cy="1828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762000"/>
          </a:xfrm>
          <a:solidFill>
            <a:srgbClr val="C00000"/>
          </a:solidFill>
        </p:spPr>
        <p:txBody>
          <a:bodyPr>
            <a:normAutofit/>
          </a:bodyPr>
          <a:lstStyle/>
          <a:p>
            <a:pPr algn="ctr"/>
            <a:r>
              <a:rPr lang="en-US" b="1" dirty="0" smtClean="0">
                <a:solidFill>
                  <a:schemeClr val="bg1"/>
                </a:solidFill>
              </a:rPr>
              <a:t>NEED AND IMPORTANCE OF GIRLS EDUCATION</a:t>
            </a:r>
            <a:endParaRPr lang="en-US" b="1" dirty="0">
              <a:solidFill>
                <a:schemeClr val="bg1"/>
              </a:solidFill>
            </a:endParaRPr>
          </a:p>
        </p:txBody>
      </p:sp>
      <p:sp>
        <p:nvSpPr>
          <p:cNvPr id="3" name="Content Placeholder 2"/>
          <p:cNvSpPr>
            <a:spLocks noGrp="1"/>
          </p:cNvSpPr>
          <p:nvPr>
            <p:ph sz="quarter" idx="1"/>
          </p:nvPr>
        </p:nvSpPr>
        <p:spPr>
          <a:xfrm>
            <a:off x="0" y="990600"/>
            <a:ext cx="8686800" cy="5791200"/>
          </a:xfrm>
        </p:spPr>
        <p:txBody>
          <a:bodyPr>
            <a:normAutofit/>
          </a:bodyPr>
          <a:lstStyle/>
          <a:p>
            <a:pPr marL="457200" indent="-457200" algn="just">
              <a:buNone/>
            </a:pPr>
            <a:r>
              <a:rPr lang="en-US" sz="2600" b="1" dirty="0" smtClean="0">
                <a:solidFill>
                  <a:schemeClr val="accent3">
                    <a:lumMod val="50000"/>
                  </a:schemeClr>
                </a:solidFill>
              </a:rPr>
              <a:t>1.  INCREASE INVOLMENT IN POLITICAL PROCESS </a:t>
            </a:r>
            <a:r>
              <a:rPr lang="en-US" sz="2600" dirty="0" smtClean="0">
                <a:solidFill>
                  <a:schemeClr val="accent3">
                    <a:lumMod val="50000"/>
                  </a:schemeClr>
                </a:solidFill>
              </a:rPr>
              <a:t>– </a:t>
            </a:r>
            <a:r>
              <a:rPr lang="en-US" sz="2600" b="1" dirty="0" smtClean="0"/>
              <a:t>Educated women are more likely to participate in political discussions, meetings and decision-making, which in turn promotes a more representative, effective government.</a:t>
            </a:r>
          </a:p>
          <a:p>
            <a:pPr marL="457200" indent="-457200" algn="just">
              <a:buNone/>
            </a:pPr>
            <a:r>
              <a:rPr lang="en-US" sz="2600" b="1" dirty="0" smtClean="0">
                <a:solidFill>
                  <a:schemeClr val="accent3">
                    <a:lumMod val="50000"/>
                  </a:schemeClr>
                </a:solidFill>
              </a:rPr>
              <a:t>2.</a:t>
            </a:r>
            <a:r>
              <a:rPr lang="en-US" sz="2600" dirty="0" smtClean="0"/>
              <a:t> </a:t>
            </a:r>
            <a:r>
              <a:rPr lang="en-US" sz="2600" b="1" dirty="0" smtClean="0">
                <a:solidFill>
                  <a:schemeClr val="accent3">
                    <a:lumMod val="50000"/>
                  </a:schemeClr>
                </a:solidFill>
              </a:rPr>
              <a:t>DECREASE SUPPORT FOR MILITANCY </a:t>
            </a:r>
            <a:r>
              <a:rPr lang="en-US" sz="2600" b="1" dirty="0" smtClean="0"/>
              <a:t>– As women become more educated, they are less likely to support militancy and terrorism that similarly educated men.</a:t>
            </a:r>
          </a:p>
          <a:p>
            <a:pPr marL="457200" indent="-457200" algn="just">
              <a:buNone/>
            </a:pPr>
            <a:r>
              <a:rPr lang="en-US" sz="2600" b="1" dirty="0" smtClean="0">
                <a:solidFill>
                  <a:schemeClr val="accent3">
                    <a:lumMod val="50000"/>
                  </a:schemeClr>
                </a:solidFill>
              </a:rPr>
              <a:t>3. IMPROVE SOCIO-ECONOMIC GROWTH </a:t>
            </a:r>
            <a:r>
              <a:rPr lang="en-US" sz="2600" b="1" dirty="0" smtClean="0"/>
              <a:t>– Educated women have a greater chance of escaping poverty, leading healthier and more productive lives and raising the standard of living for their children, families and communities.</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457200"/>
            <a:ext cx="9144000" cy="6096000"/>
          </a:xfrm>
        </p:spPr>
        <p:txBody>
          <a:bodyPr>
            <a:normAutofit/>
          </a:bodyPr>
          <a:lstStyle/>
          <a:p>
            <a:pPr>
              <a:buNone/>
            </a:pPr>
            <a:r>
              <a:rPr lang="en-US" sz="3000" b="1" dirty="0" smtClean="0">
                <a:solidFill>
                  <a:schemeClr val="accent3">
                    <a:lumMod val="50000"/>
                  </a:schemeClr>
                </a:solidFill>
              </a:rPr>
              <a:t>4.</a:t>
            </a:r>
            <a:r>
              <a:rPr lang="en-US" sz="3000" dirty="0" smtClean="0"/>
              <a:t> </a:t>
            </a:r>
            <a:r>
              <a:rPr lang="en-US" sz="3000" b="1" dirty="0" smtClean="0">
                <a:solidFill>
                  <a:schemeClr val="accent3">
                    <a:lumMod val="50000"/>
                  </a:schemeClr>
                </a:solidFill>
              </a:rPr>
              <a:t>DECREASE MATERNAL MORALITY </a:t>
            </a:r>
            <a:r>
              <a:rPr lang="en-US" sz="3000" b="1" dirty="0" smtClean="0"/>
              <a:t>– </a:t>
            </a:r>
            <a:r>
              <a:rPr lang="en-US" sz="2800" b="1" dirty="0" smtClean="0"/>
              <a:t>Educated women with greater knowledge of health care and fewer pregnancies are less likely to die during pregnancy.</a:t>
            </a:r>
            <a:endParaRPr lang="en-US" sz="2600" dirty="0" smtClean="0"/>
          </a:p>
          <a:p>
            <a:pPr>
              <a:buNone/>
            </a:pPr>
            <a:r>
              <a:rPr lang="en-US" sz="3000" b="1" dirty="0" smtClean="0">
                <a:solidFill>
                  <a:schemeClr val="accent3">
                    <a:lumMod val="50000"/>
                  </a:schemeClr>
                </a:solidFill>
              </a:rPr>
              <a:t>5.</a:t>
            </a:r>
            <a:r>
              <a:rPr lang="en-US" sz="3000" dirty="0" smtClean="0"/>
              <a:t> </a:t>
            </a:r>
            <a:r>
              <a:rPr lang="en-US" sz="3000" b="1" dirty="0" smtClean="0">
                <a:solidFill>
                  <a:schemeClr val="accent3">
                    <a:lumMod val="50000"/>
                  </a:schemeClr>
                </a:solidFill>
              </a:rPr>
              <a:t>DECREASE CHILD MARRIAGE </a:t>
            </a:r>
            <a:r>
              <a:rPr lang="en-US" sz="3000" b="1" dirty="0" smtClean="0"/>
              <a:t>– </a:t>
            </a:r>
            <a:r>
              <a:rPr lang="en-US" sz="2800" b="1" dirty="0" smtClean="0"/>
              <a:t>Child marriage</a:t>
            </a:r>
          </a:p>
          <a:p>
            <a:pPr>
              <a:buNone/>
            </a:pPr>
            <a:r>
              <a:rPr lang="en-US" sz="2800" b="1" dirty="0" smtClean="0"/>
              <a:t>   almost always results in the end </a:t>
            </a:r>
          </a:p>
          <a:p>
            <a:pPr>
              <a:buNone/>
            </a:pPr>
            <a:r>
              <a:rPr lang="en-US" sz="2800" b="1" dirty="0" smtClean="0"/>
              <a:t>   of a girl’s schooling. The results is</a:t>
            </a:r>
          </a:p>
          <a:p>
            <a:pPr>
              <a:buNone/>
            </a:pPr>
            <a:r>
              <a:rPr lang="en-US" sz="2800" b="1" dirty="0" smtClean="0"/>
              <a:t>   illiterate or barely literate young</a:t>
            </a:r>
          </a:p>
          <a:p>
            <a:pPr>
              <a:buNone/>
            </a:pPr>
            <a:r>
              <a:rPr lang="en-US" sz="2800" b="1" dirty="0" smtClean="0"/>
              <a:t>   mothers without adequate tools to</a:t>
            </a:r>
          </a:p>
          <a:p>
            <a:pPr>
              <a:buNone/>
            </a:pPr>
            <a:r>
              <a:rPr lang="en-US" sz="2800" b="1" dirty="0" smtClean="0"/>
              <a:t>   build healthy educated families.</a:t>
            </a:r>
            <a:endParaRPr lang="en-US" sz="2600" b="1" dirty="0" smtClean="0"/>
          </a:p>
          <a:p>
            <a:pPr>
              <a:buNone/>
            </a:pPr>
            <a:r>
              <a:rPr lang="en-US" sz="2800" b="1" dirty="0" smtClean="0">
                <a:solidFill>
                  <a:schemeClr val="accent3">
                    <a:lumMod val="50000"/>
                  </a:schemeClr>
                </a:solidFill>
              </a:rPr>
              <a:t>6</a:t>
            </a:r>
            <a:r>
              <a:rPr lang="en-US" sz="3000" b="1" dirty="0" smtClean="0">
                <a:solidFill>
                  <a:schemeClr val="accent3">
                    <a:lumMod val="50000"/>
                  </a:schemeClr>
                </a:solidFill>
              </a:rPr>
              <a:t>.</a:t>
            </a:r>
            <a:r>
              <a:rPr lang="en-US" sz="3000" dirty="0" smtClean="0"/>
              <a:t> </a:t>
            </a:r>
            <a:r>
              <a:rPr lang="en-US" sz="3000" b="1" dirty="0" smtClean="0">
                <a:solidFill>
                  <a:schemeClr val="accent3">
                    <a:lumMod val="50000"/>
                  </a:schemeClr>
                </a:solidFill>
              </a:rPr>
              <a:t>DECREASE POPULATION EXPLOSION </a:t>
            </a:r>
            <a:r>
              <a:rPr lang="en-US" sz="3000" b="1" dirty="0" smtClean="0"/>
              <a:t>– </a:t>
            </a:r>
            <a:r>
              <a:rPr lang="en-US" sz="2800" b="1" dirty="0" smtClean="0"/>
              <a:t>Educated women tend to have fewer babies.</a:t>
            </a:r>
            <a:endParaRPr lang="en-US" sz="2800" b="1" dirty="0"/>
          </a:p>
        </p:txBody>
      </p:sp>
      <p:pic>
        <p:nvPicPr>
          <p:cNvPr id="1027" name="Picture 3" descr="C:\Users\XTREME\Desktop\Real-issues-with-education-system-in-Pakistan-768x512.jpg"/>
          <p:cNvPicPr>
            <a:picLocks noChangeAspect="1" noChangeArrowheads="1"/>
          </p:cNvPicPr>
          <p:nvPr/>
        </p:nvPicPr>
        <p:blipFill>
          <a:blip r:embed="rId2"/>
          <a:srcRect/>
          <a:stretch>
            <a:fillRect/>
          </a:stretch>
        </p:blipFill>
        <p:spPr bwMode="auto">
          <a:xfrm>
            <a:off x="6324600" y="3048000"/>
            <a:ext cx="2743200" cy="2057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52400" y="304800"/>
            <a:ext cx="8610600" cy="6324600"/>
          </a:xfrm>
        </p:spPr>
        <p:txBody>
          <a:bodyPr/>
          <a:lstStyle/>
          <a:p>
            <a:pPr algn="just">
              <a:buNone/>
            </a:pPr>
            <a:r>
              <a:rPr lang="en-US" sz="2800" b="1" dirty="0" smtClean="0">
                <a:solidFill>
                  <a:schemeClr val="accent3">
                    <a:lumMod val="50000"/>
                  </a:schemeClr>
                </a:solidFill>
              </a:rPr>
              <a:t>7. EDUCATED FUTURE GENERATIONS </a:t>
            </a:r>
            <a:r>
              <a:rPr lang="en-US" dirty="0" smtClean="0"/>
              <a:t>– </a:t>
            </a:r>
            <a:r>
              <a:rPr lang="en-US" sz="2600" b="1" dirty="0" smtClean="0"/>
              <a:t>By sending a girl to school, she is far more likely to ensure that her children also receive an education.</a:t>
            </a:r>
          </a:p>
          <a:p>
            <a:pPr algn="just">
              <a:buNone/>
            </a:pPr>
            <a:r>
              <a:rPr lang="en-US" sz="2800" b="1" dirty="0" smtClean="0">
                <a:solidFill>
                  <a:schemeClr val="accent3">
                    <a:lumMod val="50000"/>
                  </a:schemeClr>
                </a:solidFill>
              </a:rPr>
              <a:t>8.</a:t>
            </a:r>
            <a:r>
              <a:rPr lang="en-US" dirty="0" smtClean="0"/>
              <a:t> </a:t>
            </a:r>
            <a:r>
              <a:rPr lang="en-US" sz="2800" b="1" dirty="0" smtClean="0">
                <a:solidFill>
                  <a:schemeClr val="accent3">
                    <a:lumMod val="50000"/>
                  </a:schemeClr>
                </a:solidFill>
              </a:rPr>
              <a:t>DECREASE INFANT MORALITY </a:t>
            </a:r>
            <a:r>
              <a:rPr lang="en-US" dirty="0" smtClean="0"/>
              <a:t>– </a:t>
            </a:r>
            <a:r>
              <a:rPr lang="en-US" sz="2600" b="1" dirty="0" smtClean="0"/>
              <a:t>Children of educated women are less likely to die before their first birthday. Primary education alone helps reduce infant morality significantly and secondary education helps even more. </a:t>
            </a:r>
            <a:endParaRPr lang="en-US" sz="2600" b="1" dirty="0"/>
          </a:p>
        </p:txBody>
      </p:sp>
      <p:pic>
        <p:nvPicPr>
          <p:cNvPr id="5" name="Picture 2" descr="C:\Users\XTREME\Desktop\handsUpKids-1.jpg"/>
          <p:cNvPicPr>
            <a:picLocks noChangeAspect="1" noChangeArrowheads="1"/>
          </p:cNvPicPr>
          <p:nvPr/>
        </p:nvPicPr>
        <p:blipFill>
          <a:blip r:embed="rId2"/>
          <a:srcRect/>
          <a:stretch>
            <a:fillRect/>
          </a:stretch>
        </p:blipFill>
        <p:spPr bwMode="auto">
          <a:xfrm>
            <a:off x="1600200" y="3810000"/>
            <a:ext cx="6019800" cy="28956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027238"/>
            <a:ext cx="8229600" cy="1935162"/>
          </a:xfrm>
        </p:spPr>
        <p:txBody>
          <a:bodyPr>
            <a:normAutofit/>
          </a:bodyPr>
          <a:lstStyle/>
          <a:p>
            <a:pPr algn="ctr"/>
            <a:r>
              <a:rPr lang="en-US" sz="8800" b="1" dirty="0" smtClean="0">
                <a:solidFill>
                  <a:schemeClr val="accent3">
                    <a:lumMod val="50000"/>
                  </a:schemeClr>
                </a:solidFill>
              </a:rPr>
              <a:t>THANK YOU</a:t>
            </a:r>
            <a:endParaRPr lang="en-US" sz="3600" b="1" dirty="0">
              <a:solidFill>
                <a:schemeClr val="accent3">
                  <a:lumMod val="50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211</TotalTime>
  <Words>410</Words>
  <Application>Microsoft Office PowerPoint</Application>
  <PresentationFormat>On-screen Show (4:3)</PresentationFormat>
  <Paragraphs>27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Oriel</vt:lpstr>
      <vt:lpstr>B.ED (SEM-III)</vt:lpstr>
      <vt:lpstr>INTRODUCTION</vt:lpstr>
      <vt:lpstr>NEED AND IMPORTANCE OF GIRLS EDUCATION</vt:lpstr>
      <vt:lpstr>Slide 4</vt:lpstr>
      <vt:lpstr>Slide 5</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 (SEM-III)</dc:title>
  <dc:creator>XTREME</dc:creator>
  <cp:lastModifiedBy>XTREME</cp:lastModifiedBy>
  <cp:revision>31</cp:revision>
  <dcterms:created xsi:type="dcterms:W3CDTF">2020-09-11T05:23:28Z</dcterms:created>
  <dcterms:modified xsi:type="dcterms:W3CDTF">2020-09-11T09:02:45Z</dcterms:modified>
</cp:coreProperties>
</file>