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9A5653-7BFB-480B-8749-DA27E29DC300}"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A5653-7BFB-480B-8749-DA27E29DC300}"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A5653-7BFB-480B-8749-DA27E29DC300}"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A5653-7BFB-480B-8749-DA27E29DC300}"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9A5653-7BFB-480B-8749-DA27E29DC300}"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9A5653-7BFB-480B-8749-DA27E29DC300}"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9A5653-7BFB-480B-8749-DA27E29DC300}" type="datetimeFigureOut">
              <a:rPr lang="en-US" smtClean="0"/>
              <a:pPr/>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9A5653-7BFB-480B-8749-DA27E29DC300}" type="datetimeFigureOut">
              <a:rPr lang="en-US" smtClean="0"/>
              <a:pPr/>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A5653-7BFB-480B-8749-DA27E29DC300}" type="datetimeFigureOut">
              <a:rPr lang="en-US" smtClean="0"/>
              <a:pPr/>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A5653-7BFB-480B-8749-DA27E29DC300}"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A5653-7BFB-480B-8749-DA27E29DC300}"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F4882-1F78-418B-A433-8484F95ED3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A5653-7BFB-480B-8749-DA27E29DC300}" type="datetimeFigureOut">
              <a:rPr lang="en-US" smtClean="0"/>
              <a:pPr/>
              <a:t>9/7/2020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F4882-1F78-418B-A433-8484F95ED3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152400"/>
            <a:ext cx="6477000" cy="917575"/>
          </a:xfrm>
        </p:spPr>
        <p:txBody>
          <a:bodyPr>
            <a:noAutofit/>
          </a:bodyPr>
          <a:lstStyle/>
          <a:p>
            <a:r>
              <a:rPr lang="en-US" sz="6600" b="1" dirty="0" smtClean="0">
                <a:solidFill>
                  <a:schemeClr val="tx1">
                    <a:lumMod val="95000"/>
                    <a:lumOff val="5000"/>
                  </a:schemeClr>
                </a:solidFill>
              </a:rPr>
              <a:t>B.ED (SEM-III)</a:t>
            </a:r>
            <a:endParaRPr lang="en-US" sz="6600" dirty="0"/>
          </a:p>
        </p:txBody>
      </p:sp>
      <p:sp>
        <p:nvSpPr>
          <p:cNvPr id="4" name="Subtitle 2"/>
          <p:cNvSpPr>
            <a:spLocks noGrp="1"/>
          </p:cNvSpPr>
          <p:nvPr>
            <p:ph type="subTitle" idx="1"/>
          </p:nvPr>
        </p:nvSpPr>
        <p:spPr>
          <a:xfrm>
            <a:off x="0" y="1219200"/>
            <a:ext cx="9144000" cy="5562600"/>
          </a:xfrm>
          <a:ln>
            <a:noFill/>
          </a:ln>
        </p:spPr>
        <p:style>
          <a:lnRef idx="1">
            <a:schemeClr val="accent5"/>
          </a:lnRef>
          <a:fillRef idx="2">
            <a:schemeClr val="accent5"/>
          </a:fillRef>
          <a:effectRef idx="1">
            <a:schemeClr val="accent5"/>
          </a:effectRef>
          <a:fontRef idx="minor">
            <a:schemeClr val="dk1"/>
          </a:fontRef>
        </p:style>
        <p:txBody>
          <a:bodyPr>
            <a:normAutofit/>
          </a:bodyPr>
          <a:lstStyle/>
          <a:p>
            <a:endParaRPr lang="en-US" b="1" dirty="0" smtClean="0">
              <a:solidFill>
                <a:srgbClr val="FF0000"/>
              </a:solidFill>
              <a:latin typeface="Calibri" pitchFamily="34" charset="0"/>
              <a:cs typeface="Calibri" pitchFamily="34" charset="0"/>
            </a:endParaRPr>
          </a:p>
          <a:p>
            <a:r>
              <a:rPr lang="en-US" sz="4000" b="1" dirty="0" smtClean="0">
                <a:solidFill>
                  <a:srgbClr val="FF0000"/>
                </a:solidFill>
                <a:latin typeface="Calibri" pitchFamily="34" charset="0"/>
                <a:cs typeface="Calibri" pitchFamily="34" charset="0"/>
              </a:rPr>
              <a:t>SUBJECT- GENDER, SCHOOL AND SOCIETY</a:t>
            </a:r>
          </a:p>
          <a:p>
            <a:r>
              <a:rPr lang="en-US" b="1" dirty="0" smtClean="0">
                <a:solidFill>
                  <a:schemeClr val="accent2">
                    <a:lumMod val="75000"/>
                  </a:schemeClr>
                </a:solidFill>
                <a:latin typeface="Calibri" pitchFamily="34" charset="0"/>
                <a:cs typeface="Calibri" pitchFamily="34" charset="0"/>
              </a:rPr>
              <a:t/>
            </a:r>
            <a:br>
              <a:rPr lang="en-US" b="1" dirty="0" smtClean="0">
                <a:solidFill>
                  <a:schemeClr val="accent2">
                    <a:lumMod val="75000"/>
                  </a:schemeClr>
                </a:solidFill>
                <a:latin typeface="Calibri" pitchFamily="34" charset="0"/>
                <a:cs typeface="Calibri" pitchFamily="34" charset="0"/>
              </a:rPr>
            </a:br>
            <a:r>
              <a:rPr lang="en-US" sz="4000" b="1" dirty="0" smtClean="0">
                <a:solidFill>
                  <a:schemeClr val="tx1">
                    <a:lumMod val="95000"/>
                    <a:lumOff val="5000"/>
                  </a:schemeClr>
                </a:solidFill>
                <a:latin typeface="Calibri" pitchFamily="34" charset="0"/>
                <a:cs typeface="Calibri" pitchFamily="34" charset="0"/>
              </a:rPr>
              <a:t>TOPIC – HIDDEN CURRICULUM</a:t>
            </a:r>
            <a:endParaRPr lang="en-US" sz="3600" b="1" dirty="0" smtClean="0">
              <a:solidFill>
                <a:schemeClr val="tx1">
                  <a:lumMod val="95000"/>
                  <a:lumOff val="5000"/>
                </a:schemeClr>
              </a:solidFill>
              <a:latin typeface="Calibri" pitchFamily="34" charset="0"/>
              <a:cs typeface="Calibri" pitchFamily="34" charset="0"/>
            </a:endParaRPr>
          </a:p>
          <a:p>
            <a:r>
              <a:rPr lang="en-US" b="1" dirty="0" smtClean="0">
                <a:solidFill>
                  <a:schemeClr val="accent4">
                    <a:lumMod val="50000"/>
                  </a:schemeClr>
                </a:solidFill>
                <a:latin typeface="Times New Roman" pitchFamily="18" charset="0"/>
                <a:cs typeface="Times New Roman" pitchFamily="18" charset="0"/>
              </a:rPr>
              <a:t/>
            </a:r>
            <a:br>
              <a:rPr lang="en-US" b="1" dirty="0" smtClean="0">
                <a:solidFill>
                  <a:schemeClr val="accent4">
                    <a:lumMod val="50000"/>
                  </a:schemeClr>
                </a:solidFill>
                <a:latin typeface="Times New Roman" pitchFamily="18" charset="0"/>
                <a:cs typeface="Times New Roman" pitchFamily="18" charset="0"/>
              </a:rPr>
            </a:br>
            <a:r>
              <a:rPr lang="en-US" sz="4000" b="1" dirty="0" smtClean="0">
                <a:solidFill>
                  <a:schemeClr val="accent4">
                    <a:lumMod val="50000"/>
                  </a:schemeClr>
                </a:solidFill>
                <a:latin typeface="Calibri" pitchFamily="34" charset="0"/>
                <a:cs typeface="Calibri" pitchFamily="34" charset="0"/>
              </a:rPr>
              <a:t>Asst. Prof. MANPREET KAUR</a:t>
            </a:r>
            <a:r>
              <a:rPr lang="en-US" b="1" dirty="0" smtClean="0">
                <a:solidFill>
                  <a:schemeClr val="accent4">
                    <a:lumMod val="50000"/>
                  </a:schemeClr>
                </a:solidFill>
                <a:latin typeface="Calibri" pitchFamily="34" charset="0"/>
                <a:cs typeface="Calibri" pitchFamily="34" charset="0"/>
              </a:rPr>
              <a:t/>
            </a:r>
            <a:br>
              <a:rPr lang="en-US" b="1" dirty="0" smtClean="0">
                <a:solidFill>
                  <a:schemeClr val="accent4">
                    <a:lumMod val="50000"/>
                  </a:schemeClr>
                </a:solidFill>
                <a:latin typeface="Calibri" pitchFamily="34" charset="0"/>
                <a:cs typeface="Calibri" pitchFamily="34" charset="0"/>
              </a:rPr>
            </a:b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sz="4000" b="1" dirty="0" smtClean="0">
                <a:solidFill>
                  <a:srgbClr val="FF0000"/>
                </a:solidFill>
                <a:latin typeface="Calibri" pitchFamily="34" charset="0"/>
                <a:cs typeface="Calibri" pitchFamily="34" charset="0"/>
              </a:rPr>
              <a:t>SADBHAVNA COLLEGE OF EDUCATION FOR WOMEN, RAIKOT</a:t>
            </a:r>
            <a:endParaRPr lang="en-US" sz="4000" dirty="0" smtClean="0">
              <a:solidFill>
                <a:srgbClr val="FF0000"/>
              </a:solidFill>
              <a:latin typeface="Calibri" pitchFamily="34" charset="0"/>
              <a:cs typeface="Calibri" pitchFamily="34" charset="0"/>
            </a:endParaRPr>
          </a:p>
        </p:txBody>
      </p:sp>
      <p:pic>
        <p:nvPicPr>
          <p:cNvPr id="5" name="Picture 2" descr="C:\Users\XTREME\Desktop\Sadbhavna Logo.jpg"/>
          <p:cNvPicPr>
            <a:picLocks noChangeAspect="1" noChangeArrowheads="1"/>
          </p:cNvPicPr>
          <p:nvPr/>
        </p:nvPicPr>
        <p:blipFill>
          <a:blip r:embed="rId2"/>
          <a:srcRect/>
          <a:stretch>
            <a:fillRect/>
          </a:stretch>
        </p:blipFill>
        <p:spPr bwMode="auto">
          <a:xfrm>
            <a:off x="1066800" y="76200"/>
            <a:ext cx="1295400" cy="1066800"/>
          </a:xfrm>
          <a:prstGeom prst="rect">
            <a:avLst/>
          </a:prstGeom>
          <a:solidFill>
            <a:schemeClr val="tx1"/>
          </a:solidFill>
          <a:ln>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accent2"/>
          </a:solidFill>
        </p:spPr>
        <p:txBody>
          <a:bodyPr/>
          <a:lstStyle/>
          <a:p>
            <a:r>
              <a:rPr lang="en-US" b="1" dirty="0" smtClean="0">
                <a:solidFill>
                  <a:schemeClr val="bg1"/>
                </a:solidFill>
              </a:rPr>
              <a:t>MEANING</a:t>
            </a:r>
            <a:endParaRPr lang="en-US" b="1" dirty="0">
              <a:solidFill>
                <a:schemeClr val="bg1"/>
              </a:solidFill>
            </a:endParaRPr>
          </a:p>
        </p:txBody>
      </p:sp>
      <p:sp>
        <p:nvSpPr>
          <p:cNvPr id="3" name="Content Placeholder 2"/>
          <p:cNvSpPr>
            <a:spLocks noGrp="1"/>
          </p:cNvSpPr>
          <p:nvPr>
            <p:ph idx="1"/>
          </p:nvPr>
        </p:nvSpPr>
        <p:spPr>
          <a:xfrm>
            <a:off x="0" y="990600"/>
            <a:ext cx="9144000" cy="5867400"/>
          </a:xfrm>
          <a:ln>
            <a:noFill/>
          </a:ln>
        </p:spPr>
        <p:style>
          <a:lnRef idx="1">
            <a:schemeClr val="accent5"/>
          </a:lnRef>
          <a:fillRef idx="2">
            <a:schemeClr val="accent5"/>
          </a:fillRef>
          <a:effectRef idx="1">
            <a:schemeClr val="accent5"/>
          </a:effectRef>
          <a:fontRef idx="minor">
            <a:schemeClr val="dk1"/>
          </a:fontRef>
        </p:style>
        <p:txBody>
          <a:bodyPr>
            <a:normAutofit/>
          </a:bodyPr>
          <a:lstStyle/>
          <a:p>
            <a:pPr algn="just">
              <a:buNone/>
            </a:pPr>
            <a:r>
              <a:rPr lang="en-US" dirty="0" smtClean="0"/>
              <a:t>   </a:t>
            </a:r>
            <a:r>
              <a:rPr lang="en-US" sz="4000" b="1" dirty="0" smtClean="0"/>
              <a:t>Hidden curriculum  can be defined as the lessons that are taught informally, and usually unintentionally, in a school system. These are include behaviours, perspectives and attitudes that students pick up whiles they are at school. This is contrasted with the formal curriculum, such as the courses and activities students participate in. </a:t>
            </a:r>
            <a:endParaRPr lang="en-US"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sz="4800" b="1" dirty="0" smtClean="0">
                <a:solidFill>
                  <a:schemeClr val="bg1"/>
                </a:solidFill>
              </a:rPr>
              <a:t>DEFINITIONS</a:t>
            </a:r>
            <a:endParaRPr lang="en-US" sz="4800" b="1" dirty="0">
              <a:solidFill>
                <a:schemeClr val="bg1"/>
              </a:solidFill>
            </a:endParaRPr>
          </a:p>
        </p:txBody>
      </p:sp>
      <p:sp>
        <p:nvSpPr>
          <p:cNvPr id="3" name="Content Placeholder 2"/>
          <p:cNvSpPr>
            <a:spLocks noGrp="1"/>
          </p:cNvSpPr>
          <p:nvPr>
            <p:ph idx="1"/>
          </p:nvPr>
        </p:nvSpPr>
        <p:spPr>
          <a:xfrm>
            <a:off x="0" y="990600"/>
            <a:ext cx="9144000" cy="5867400"/>
          </a:xfrm>
          <a:ln>
            <a:noFill/>
          </a:ln>
        </p:spPr>
        <p:style>
          <a:lnRef idx="1">
            <a:schemeClr val="accent5"/>
          </a:lnRef>
          <a:fillRef idx="2">
            <a:schemeClr val="accent5"/>
          </a:fillRef>
          <a:effectRef idx="1">
            <a:schemeClr val="accent5"/>
          </a:effectRef>
          <a:fontRef idx="minor">
            <a:schemeClr val="dk1"/>
          </a:fontRef>
        </p:style>
        <p:txBody>
          <a:bodyPr>
            <a:normAutofit/>
          </a:bodyPr>
          <a:lstStyle/>
          <a:p>
            <a:pPr marL="514350" indent="-514350" algn="just">
              <a:buAutoNum type="arabicPeriod"/>
            </a:pPr>
            <a:r>
              <a:rPr lang="en-US" sz="4000" b="1" dirty="0" smtClean="0"/>
              <a:t>Roland Meighan-</a:t>
            </a:r>
            <a:r>
              <a:rPr lang="en-US" sz="3600" dirty="0" smtClean="0"/>
              <a:t> </a:t>
            </a:r>
            <a:r>
              <a:rPr lang="en-US" b="1" dirty="0" smtClean="0"/>
              <a:t>“The hidden curriculum is taught by the school, not by any teacher…something is coming across to the pupils which may never be spoken in the </a:t>
            </a:r>
            <a:r>
              <a:rPr lang="en-US" b="1" dirty="0"/>
              <a:t>E</a:t>
            </a:r>
            <a:r>
              <a:rPr lang="en-US" b="1" dirty="0" smtClean="0"/>
              <a:t>nglish lesson or prayed about in assembly. They are picking-up an approach to living and an attitude.</a:t>
            </a:r>
          </a:p>
          <a:p>
            <a:pPr marL="514350" indent="-514350" algn="just">
              <a:buAutoNum type="arabicPeriod"/>
            </a:pPr>
            <a:r>
              <a:rPr lang="en-US" sz="4000" b="1" dirty="0" smtClean="0"/>
              <a:t>Michael Haralambos-</a:t>
            </a:r>
            <a:r>
              <a:rPr lang="en-US" dirty="0" smtClean="0"/>
              <a:t> </a:t>
            </a:r>
            <a:r>
              <a:rPr lang="en-US" b="1" dirty="0" smtClean="0"/>
              <a:t>“ The hidden curriculum consists of those things pupils learn the experience of attending school rather than the stated educational objectives of such institutions.</a:t>
            </a:r>
          </a:p>
          <a:p>
            <a:pPr algn="just">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52400"/>
            <a:ext cx="8839200" cy="6553200"/>
          </a:xfrm>
          <a:ln>
            <a:noFill/>
          </a:ln>
        </p:spPr>
        <p:style>
          <a:lnRef idx="1">
            <a:schemeClr val="accent5"/>
          </a:lnRef>
          <a:fillRef idx="2">
            <a:schemeClr val="accent5"/>
          </a:fillRef>
          <a:effectRef idx="1">
            <a:schemeClr val="accent5"/>
          </a:effectRef>
          <a:fontRef idx="minor">
            <a:schemeClr val="dk1"/>
          </a:fontRef>
        </p:style>
        <p:txBody>
          <a:bodyPr>
            <a:normAutofit/>
          </a:bodyPr>
          <a:lstStyle/>
          <a:p>
            <a:pPr algn="ctr">
              <a:buNone/>
            </a:pPr>
            <a:endParaRPr lang="en-US" sz="3600" dirty="0" smtClean="0"/>
          </a:p>
          <a:p>
            <a:pPr algn="ctr">
              <a:buNone/>
            </a:pPr>
            <a:endParaRPr lang="en-US" sz="3600" dirty="0"/>
          </a:p>
          <a:p>
            <a:pPr algn="ctr">
              <a:buNone/>
            </a:pPr>
            <a:endParaRPr lang="en-US" sz="3600" dirty="0" smtClean="0"/>
          </a:p>
          <a:p>
            <a:pPr algn="ctr">
              <a:buNone/>
            </a:pPr>
            <a:r>
              <a:rPr lang="en-US" sz="11500" b="1" dirty="0" smtClean="0"/>
              <a:t>THANK YOU</a:t>
            </a:r>
            <a:endParaRPr lang="en-US" sz="115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148</Words>
  <Application>Microsoft Office PowerPoint</Application>
  <PresentationFormat>On-screen Show (4:3)</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B.ED (SEM-III)</vt:lpstr>
      <vt:lpstr>MEANING</vt:lpstr>
      <vt:lpstr>DEFINITIONS</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 (SEM-III)</dc:title>
  <dc:creator>XTREME</dc:creator>
  <cp:lastModifiedBy>XTREME</cp:lastModifiedBy>
  <cp:revision>16</cp:revision>
  <dcterms:created xsi:type="dcterms:W3CDTF">2020-09-07T05:16:16Z</dcterms:created>
  <dcterms:modified xsi:type="dcterms:W3CDTF">2020-09-07T09:21:15Z</dcterms:modified>
</cp:coreProperties>
</file>