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56A18-5B3B-4577-88D7-1D9E48EE7477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F5C250-0C81-4952-BE97-CA0D8CBC3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56A18-5B3B-4577-88D7-1D9E48EE7477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F5C250-0C81-4952-BE97-CA0D8CBC3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56A18-5B3B-4577-88D7-1D9E48EE7477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F5C250-0C81-4952-BE97-CA0D8CBC3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56A18-5B3B-4577-88D7-1D9E48EE7477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F5C250-0C81-4952-BE97-CA0D8CBC3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56A18-5B3B-4577-88D7-1D9E48EE7477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F5C250-0C81-4952-BE97-CA0D8CBC3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56A18-5B3B-4577-88D7-1D9E48EE7477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F5C250-0C81-4952-BE97-CA0D8CBC3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56A18-5B3B-4577-88D7-1D9E48EE7477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F5C250-0C81-4952-BE97-CA0D8CBC3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56A18-5B3B-4577-88D7-1D9E48EE7477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F5C250-0C81-4952-BE97-CA0D8CBC3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56A18-5B3B-4577-88D7-1D9E48EE7477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F5C250-0C81-4952-BE97-CA0D8CBC3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56A18-5B3B-4577-88D7-1D9E48EE7477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F5C250-0C81-4952-BE97-CA0D8CBC3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256A18-5B3B-4577-88D7-1D9E48EE7477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F5C250-0C81-4952-BE97-CA0D8CBC3B1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7256A18-5B3B-4577-88D7-1D9E48EE7477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AF5C250-0C81-4952-BE97-CA0D8CBC3B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606425"/>
            <a:ext cx="6705600" cy="917575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>
                <a:solidFill>
                  <a:schemeClr val="accent2"/>
                </a:solidFill>
                <a:effectLst/>
                <a:latin typeface="Times New Roman" pitchFamily="18" charset="0"/>
                <a:cs typeface="Times New Roman" pitchFamily="18" charset="0"/>
              </a:rPr>
              <a:t>B.ED (SEM-III</a:t>
            </a:r>
            <a:r>
              <a:rPr lang="en-US" sz="5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54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04800" y="1828800"/>
            <a:ext cx="8534400" cy="46482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SUBJECT- GENDER, SCHOOL AND SOCIETY</a:t>
            </a:r>
          </a:p>
          <a:p>
            <a:pPr algn="ctr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600" b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TOPIC – CONCEPT OF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CURRICULUM </a:t>
            </a:r>
          </a:p>
          <a:p>
            <a:pPr algn="ctr"/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Asst. Prof. MANPREET KAUR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SADBHAVNA COLLEGE OF EDUCATION FOR WOMEN, RAIKOT</a:t>
            </a:r>
            <a:endParaRPr lang="en-US" sz="3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533400"/>
            <a:ext cx="1295400" cy="106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400" y="152400"/>
            <a:ext cx="8839200" cy="914400"/>
          </a:xfrm>
          <a:prstGeom prst="roundRect">
            <a:avLst/>
          </a:prstGeom>
          <a:solidFill>
            <a:srgbClr val="8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MEANING OF CURRICULUM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381000" y="1266870"/>
            <a:ext cx="8382000" cy="5057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76" lvl="0" indent="-265176" algn="just">
              <a:spcBef>
                <a:spcPts val="250"/>
              </a:spcBef>
              <a:buClr>
                <a:schemeClr val="accent1"/>
              </a:buClr>
              <a:buSzPct val="80000"/>
              <a:defRPr/>
            </a:pPr>
            <a:r>
              <a:rPr lang="en-US" sz="2800" b="1" dirty="0" smtClean="0">
                <a:solidFill>
                  <a:schemeClr val="lt1"/>
                </a:solidFill>
                <a:latin typeface="Calibri" pitchFamily="34" charset="0"/>
                <a:cs typeface="Calibri" pitchFamily="34" charset="0"/>
              </a:rPr>
              <a:t>   </a:t>
            </a: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The term curriculum has been derived from a Latin word ‘Currere’ which means a ‘race course’ or a runway on which one runs to reach a goal. Accordingly, a curriculum is the instructional and the educative programme by following which the pupils achieve their goals, ideals and aspirations of life.</a:t>
            </a:r>
          </a:p>
          <a:p>
            <a:pPr marL="265176" lvl="0" indent="-265176" algn="just">
              <a:spcBef>
                <a:spcPts val="250"/>
              </a:spcBef>
              <a:buClr>
                <a:schemeClr val="accent1"/>
              </a:buClr>
              <a:buSzPct val="80000"/>
              <a:defRPr/>
            </a:pP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  It is curriculum through which the general aims of a school education receive concrete expression.</a:t>
            </a:r>
          </a:p>
          <a:p>
            <a:pPr marL="265176" lvl="0" indent="-265176" algn="just">
              <a:spcBef>
                <a:spcPts val="250"/>
              </a:spcBef>
              <a:buClr>
                <a:schemeClr val="accent1"/>
              </a:buClr>
              <a:buSzPct val="80000"/>
              <a:defRPr/>
            </a:pPr>
            <a:r>
              <a:rPr lang="en-US" sz="2800" b="1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   Traditional Concept- The traditional curriculum was subject-centered while the modern curriculum is child and life-centered.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1000" y="1621572"/>
            <a:ext cx="83058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just"/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1. </a:t>
            </a:r>
            <a:r>
              <a:rPr lang="en-US" sz="4000" b="1" dirty="0" smtClean="0">
                <a:solidFill>
                  <a:srgbClr val="800000"/>
                </a:solidFill>
                <a:latin typeface="Aharoni" pitchFamily="2" charset="-79"/>
                <a:cs typeface="Aharoni" pitchFamily="2" charset="-79"/>
              </a:rPr>
              <a:t>WHEELER</a:t>
            </a: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 - The planned experiences offered to the learner under the guidance of the school.</a:t>
            </a:r>
          </a:p>
          <a:p>
            <a:pPr marL="514350" indent="-514350" algn="just">
              <a:buNone/>
            </a:pPr>
            <a:r>
              <a:rPr lang="en-US" sz="4000" b="1" dirty="0" smtClean="0">
                <a:latin typeface="Calibri" pitchFamily="34" charset="0"/>
                <a:cs typeface="Calibri" pitchFamily="34" charset="0"/>
              </a:rPr>
              <a:t>2. </a:t>
            </a:r>
            <a:r>
              <a:rPr lang="en-US" sz="4000" b="1" dirty="0" smtClean="0">
                <a:solidFill>
                  <a:srgbClr val="800000"/>
                </a:solidFill>
                <a:latin typeface="Aharoni" pitchFamily="2" charset="-79"/>
                <a:cs typeface="Aharoni" pitchFamily="2" charset="-79"/>
              </a:rPr>
              <a:t>INLOW</a:t>
            </a:r>
            <a:r>
              <a:rPr lang="en-US" sz="3600" b="1" dirty="0" smtClean="0">
                <a:solidFill>
                  <a:srgbClr val="8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cs typeface="Calibri" pitchFamily="34" charset="0"/>
              </a:rPr>
              <a:t>-</a:t>
            </a:r>
            <a:r>
              <a:rPr lang="en-US" sz="3600" b="1" dirty="0" smtClean="0">
                <a:latin typeface="Calibri" pitchFamily="34" charset="0"/>
                <a:cs typeface="Calibri" pitchFamily="34" charset="0"/>
              </a:rPr>
              <a:t> Curriculum is the planned composite effort of any school to guide pupil learning towards predetermined learning outcomes.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28600" y="304800"/>
            <a:ext cx="8686800" cy="914400"/>
          </a:xfrm>
          <a:prstGeom prst="round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6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DEFINITIONS</a:t>
            </a:r>
            <a:endParaRPr lang="en-US" sz="6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685800"/>
            <a:ext cx="8382000" cy="228600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smtClean="0"/>
              <a:t>  </a:t>
            </a:r>
            <a:r>
              <a:rPr lang="en-US" sz="2600" b="1" dirty="0" smtClean="0"/>
              <a:t>The concept if curriculum is dynamic as the changes that occur in society. In its narrow sense, curriculum is viewed merely as a listing of subject to be taught in school. In a broader sense, it refers to the total learning experiences of individuals not only in schools but in society as well.</a:t>
            </a:r>
            <a:endParaRPr lang="en-US" sz="26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2819400" y="3886200"/>
            <a:ext cx="3505200" cy="685800"/>
          </a:xfrm>
          <a:prstGeom prst="round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GOALS AND PURPOSES OF EDUCATION</a:t>
            </a:r>
            <a:endParaRPr lang="en-US" b="1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105400" y="4572000"/>
            <a:ext cx="762000" cy="609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3429000" y="4572000"/>
            <a:ext cx="609600" cy="609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114800" y="5562600"/>
            <a:ext cx="1066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5334000" y="5181600"/>
            <a:ext cx="2362200" cy="762000"/>
          </a:xfrm>
          <a:prstGeom prst="round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EVALUATION OF PRODUCTS</a:t>
            </a:r>
            <a:endParaRPr lang="en-US" b="1" dirty="0"/>
          </a:p>
        </p:txBody>
      </p:sp>
      <p:sp>
        <p:nvSpPr>
          <p:cNvPr id="23" name="Rounded Rectangle 22"/>
          <p:cNvSpPr/>
          <p:nvPr/>
        </p:nvSpPr>
        <p:spPr>
          <a:xfrm>
            <a:off x="1752600" y="5181600"/>
            <a:ext cx="2209800" cy="762000"/>
          </a:xfrm>
          <a:prstGeom prst="round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PROCESS OF CURRICULUM</a:t>
            </a:r>
            <a:endParaRPr lang="en-US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1143000" y="3200400"/>
            <a:ext cx="6934200" cy="609600"/>
          </a:xfrm>
          <a:prstGeom prst="round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THREE FACETS OF CURRICULUM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0" y="0"/>
            <a:ext cx="9144000" cy="685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800000"/>
                </a:solidFill>
              </a:rPr>
              <a:t>CONCEPT OF CURRICULUM</a:t>
            </a:r>
            <a:endParaRPr lang="en-US" sz="4400" b="1" dirty="0">
              <a:solidFill>
                <a:srgbClr val="8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040"/>
            <a:ext cx="9144000" cy="1280160"/>
          </a:xfrm>
        </p:spPr>
        <p:txBody>
          <a:bodyPr>
            <a:noAutofit/>
          </a:bodyPr>
          <a:lstStyle/>
          <a:p>
            <a:pPr algn="ctr"/>
            <a:r>
              <a:rPr lang="en-US" sz="8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THANK YOU</a:t>
            </a:r>
            <a:endParaRPr lang="en-US" sz="8000" dirty="0">
              <a:solidFill>
                <a:schemeClr val="tx1">
                  <a:lumMod val="95000"/>
                  <a:lumOff val="5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316</TotalTime>
  <Words>226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Aspect</vt:lpstr>
      <vt:lpstr>B.ED (SEM-III)</vt:lpstr>
      <vt:lpstr>Slide 2</vt:lpstr>
      <vt:lpstr>Slide 3</vt:lpstr>
      <vt:lpstr>Slide 4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B.ED (SEM-III)</dc:title>
  <dc:creator>XTREME</dc:creator>
  <cp:lastModifiedBy>XTREME</cp:lastModifiedBy>
  <cp:revision>63</cp:revision>
  <dcterms:created xsi:type="dcterms:W3CDTF">2020-08-28T05:40:32Z</dcterms:created>
  <dcterms:modified xsi:type="dcterms:W3CDTF">2020-09-02T07:35:56Z</dcterms:modified>
</cp:coreProperties>
</file>