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63" r:id="rId4"/>
    <p:sldId id="264" r:id="rId5"/>
    <p:sldId id="265" r:id="rId6"/>
    <p:sldId id="266" r:id="rId7"/>
    <p:sldId id="267" r:id="rId8"/>
    <p:sldId id="26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8403D77-245C-48D4-ACA5-A40878F12B3B}" type="datetimeFigureOut">
              <a:rPr lang="en-US" smtClean="0"/>
              <a:t>9/1/2020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EB6E430-330C-44F2-B6DE-137735F1A64B}"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403D77-245C-48D4-ACA5-A40878F12B3B}"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6E430-330C-44F2-B6DE-137735F1A64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EB6E430-330C-44F2-B6DE-137735F1A64B}"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403D77-245C-48D4-ACA5-A40878F12B3B}"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8403D77-245C-48D4-ACA5-A40878F12B3B}"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EB6E430-330C-44F2-B6DE-137735F1A64B}"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8403D77-245C-48D4-ACA5-A40878F12B3B}" type="datetimeFigureOut">
              <a:rPr lang="en-US" smtClean="0"/>
              <a:t>9/1/2020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EB6E430-330C-44F2-B6DE-137735F1A64B}"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8403D77-245C-48D4-ACA5-A40878F12B3B}"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6E430-330C-44F2-B6DE-137735F1A64B}"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8403D77-245C-48D4-ACA5-A40878F12B3B}" type="datetimeFigureOut">
              <a:rPr lang="en-US" smtClean="0"/>
              <a:t>9/1/2020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EB6E430-330C-44F2-B6DE-137735F1A64B}"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403D77-245C-48D4-ACA5-A40878F12B3B}"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EB6E430-330C-44F2-B6DE-137735F1A6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8403D77-245C-48D4-ACA5-A40878F12B3B}"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EB6E430-330C-44F2-B6DE-137735F1A6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EB6E430-330C-44F2-B6DE-137735F1A64B}"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8403D77-245C-48D4-ACA5-A40878F12B3B}" type="datetimeFigureOut">
              <a:rPr lang="en-US" smtClean="0"/>
              <a:t>9/1/2020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EB6E430-330C-44F2-B6DE-137735F1A64B}"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8403D77-245C-48D4-ACA5-A40878F12B3B}" type="datetimeFigureOut">
              <a:rPr lang="en-US" smtClean="0"/>
              <a:t>9/1/2020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8403D77-245C-48D4-ACA5-A40878F12B3B}" type="datetimeFigureOut">
              <a:rPr lang="en-US" smtClean="0"/>
              <a:t>9/1/2020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EB6E430-330C-44F2-B6DE-137735F1A64B}"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77000" cy="990600"/>
          </a:xfrm>
        </p:spPr>
        <p:txBody>
          <a:bodyPr>
            <a:noAutofit/>
          </a:bodyPr>
          <a:lstStyle/>
          <a:p>
            <a:r>
              <a:rPr lang="en-US" sz="6600" b="1" dirty="0" smtClean="0">
                <a:solidFill>
                  <a:srgbClr val="C00000"/>
                </a:solidFill>
                <a:latin typeface="Times New Roman" pitchFamily="18" charset="0"/>
                <a:cs typeface="Times New Roman" pitchFamily="18" charset="0"/>
              </a:rPr>
              <a:t>B.ED</a:t>
            </a:r>
            <a:r>
              <a:rPr lang="en-US" sz="6600" b="1" dirty="0" smtClean="0">
                <a:solidFill>
                  <a:schemeClr val="accent2"/>
                </a:solidFill>
                <a:latin typeface="Times New Roman" pitchFamily="18" charset="0"/>
                <a:cs typeface="Times New Roman" pitchFamily="18" charset="0"/>
              </a:rPr>
              <a:t> </a:t>
            </a:r>
            <a:r>
              <a:rPr lang="en-US" sz="6600" b="1" dirty="0" smtClean="0">
                <a:solidFill>
                  <a:srgbClr val="C00000"/>
                </a:solidFill>
                <a:latin typeface="Times New Roman" pitchFamily="18" charset="0"/>
                <a:cs typeface="Times New Roman" pitchFamily="18" charset="0"/>
              </a:rPr>
              <a:t>(SEM-III)</a:t>
            </a:r>
            <a:endParaRPr lang="en-US" sz="6000" b="1" dirty="0">
              <a:solidFill>
                <a:srgbClr val="C00000"/>
              </a:solidFill>
            </a:endParaRPr>
          </a:p>
        </p:txBody>
      </p:sp>
      <p:sp>
        <p:nvSpPr>
          <p:cNvPr id="3" name="Content Placeholder 2"/>
          <p:cNvSpPr>
            <a:spLocks noGrp="1"/>
          </p:cNvSpPr>
          <p:nvPr>
            <p:ph sz="quarter" idx="1"/>
          </p:nvPr>
        </p:nvSpPr>
        <p:spPr>
          <a:xfrm>
            <a:off x="0" y="1450848"/>
            <a:ext cx="9144000" cy="5330952"/>
          </a:xfrm>
        </p:spPr>
        <p:txBody>
          <a:bodyPr>
            <a:noAutofit/>
          </a:bodyPr>
          <a:lstStyle/>
          <a:p>
            <a:pPr algn="ctr">
              <a:buNone/>
            </a:pPr>
            <a:r>
              <a:rPr lang="en-US" sz="3200" b="1" dirty="0" smtClean="0">
                <a:solidFill>
                  <a:schemeClr val="accent1">
                    <a:lumMod val="50000"/>
                  </a:schemeClr>
                </a:solidFill>
                <a:latin typeface="+mj-lt"/>
                <a:cs typeface="Calibri" pitchFamily="34" charset="0"/>
              </a:rPr>
              <a:t>SUBJECT- GENDER, SCHOOL AND </a:t>
            </a:r>
            <a:r>
              <a:rPr lang="en-US" sz="3200" b="1" dirty="0" smtClean="0">
                <a:solidFill>
                  <a:schemeClr val="accent1">
                    <a:lumMod val="50000"/>
                  </a:schemeClr>
                </a:solidFill>
                <a:latin typeface="+mj-lt"/>
                <a:cs typeface="Calibri" pitchFamily="34" charset="0"/>
              </a:rPr>
              <a:t>SOCIETY</a:t>
            </a:r>
          </a:p>
          <a:p>
            <a:pPr algn="ctr">
              <a:buNone/>
            </a:pPr>
            <a:r>
              <a:rPr lang="en-US" sz="2800" b="1" dirty="0" smtClean="0">
                <a:solidFill>
                  <a:schemeClr val="accent2">
                    <a:lumMod val="75000"/>
                  </a:schemeClr>
                </a:solidFill>
                <a:latin typeface="+mj-lt"/>
                <a:cs typeface="Calibri" pitchFamily="34" charset="0"/>
              </a:rPr>
              <a:t/>
            </a:r>
            <a:br>
              <a:rPr lang="en-US" sz="2800" b="1" dirty="0" smtClean="0">
                <a:solidFill>
                  <a:schemeClr val="accent2">
                    <a:lumMod val="75000"/>
                  </a:schemeClr>
                </a:solidFill>
                <a:latin typeface="+mj-lt"/>
                <a:cs typeface="Calibri" pitchFamily="34" charset="0"/>
              </a:rPr>
            </a:br>
            <a:r>
              <a:rPr lang="en-US" sz="2800" b="1" smtClean="0">
                <a:solidFill>
                  <a:schemeClr val="tx1">
                    <a:lumMod val="95000"/>
                    <a:lumOff val="5000"/>
                  </a:schemeClr>
                </a:solidFill>
                <a:latin typeface="+mj-lt"/>
                <a:cs typeface="Calibri" pitchFamily="34" charset="0"/>
              </a:rPr>
              <a:t>TOPIC </a:t>
            </a:r>
            <a:r>
              <a:rPr lang="en-US" sz="2800" b="1" smtClean="0">
                <a:solidFill>
                  <a:schemeClr val="tx1">
                    <a:lumMod val="95000"/>
                    <a:lumOff val="5000"/>
                  </a:schemeClr>
                </a:solidFill>
                <a:latin typeface="+mj-lt"/>
                <a:cs typeface="Calibri" pitchFamily="34" charset="0"/>
              </a:rPr>
              <a:t>- ELIMINATING </a:t>
            </a:r>
            <a:r>
              <a:rPr lang="en-US" sz="2800" b="1" dirty="0" smtClean="0">
                <a:solidFill>
                  <a:schemeClr val="tx1">
                    <a:lumMod val="95000"/>
                    <a:lumOff val="5000"/>
                  </a:schemeClr>
                </a:solidFill>
                <a:latin typeface="+mj-lt"/>
                <a:cs typeface="Calibri" pitchFamily="34" charset="0"/>
              </a:rPr>
              <a:t>GENDER BIAS IN EDUCATION</a:t>
            </a:r>
          </a:p>
          <a:p>
            <a:pPr algn="ctr">
              <a:buNone/>
            </a:pPr>
            <a:endParaRPr lang="en-US" sz="3200" b="1" dirty="0" smtClean="0">
              <a:solidFill>
                <a:schemeClr val="tx1">
                  <a:lumMod val="95000"/>
                  <a:lumOff val="5000"/>
                </a:schemeClr>
              </a:solidFill>
              <a:latin typeface="+mj-lt"/>
              <a:cs typeface="Calibri" pitchFamily="34" charset="0"/>
            </a:endParaRPr>
          </a:p>
          <a:p>
            <a:pPr algn="ctr">
              <a:buNone/>
            </a:pPr>
            <a:r>
              <a:rPr lang="en-US" sz="3200" b="1" dirty="0" smtClean="0">
                <a:solidFill>
                  <a:srgbClr val="FF0000"/>
                </a:solidFill>
                <a:latin typeface="+mj-lt"/>
                <a:cs typeface="Calibri" pitchFamily="34" charset="0"/>
              </a:rPr>
              <a:t>Asst</a:t>
            </a:r>
            <a:r>
              <a:rPr lang="en-US" sz="3200" b="1" dirty="0" smtClean="0">
                <a:solidFill>
                  <a:srgbClr val="FF0000"/>
                </a:solidFill>
                <a:latin typeface="+mj-lt"/>
                <a:cs typeface="Calibri" pitchFamily="34" charset="0"/>
              </a:rPr>
              <a:t>. Prof. MANPREET KAUR</a:t>
            </a:r>
            <a:r>
              <a:rPr lang="en-US" sz="3200" b="1" dirty="0" smtClean="0">
                <a:solidFill>
                  <a:schemeClr val="accent4">
                    <a:lumMod val="50000"/>
                  </a:schemeClr>
                </a:solidFill>
                <a:latin typeface="+mj-lt"/>
                <a:cs typeface="Calibri" pitchFamily="34" charset="0"/>
              </a:rPr>
              <a:t/>
            </a:r>
            <a:br>
              <a:rPr lang="en-US" sz="3200" b="1" dirty="0" smtClean="0">
                <a:solidFill>
                  <a:schemeClr val="accent4">
                    <a:lumMod val="50000"/>
                  </a:schemeClr>
                </a:solidFill>
                <a:latin typeface="+mj-lt"/>
                <a:cs typeface="Calibri" pitchFamily="34" charset="0"/>
              </a:rPr>
            </a:br>
            <a:r>
              <a:rPr lang="en-US" sz="3200" b="1" dirty="0" smtClean="0">
                <a:solidFill>
                  <a:srgbClr val="FF0000"/>
                </a:solidFill>
                <a:latin typeface="+mj-lt"/>
                <a:cs typeface="Times New Roman" pitchFamily="18" charset="0"/>
              </a:rPr>
              <a:t/>
            </a:r>
            <a:br>
              <a:rPr lang="en-US" sz="3200" b="1" dirty="0" smtClean="0">
                <a:solidFill>
                  <a:srgbClr val="FF0000"/>
                </a:solidFill>
                <a:latin typeface="+mj-lt"/>
                <a:cs typeface="Times New Roman" pitchFamily="18" charset="0"/>
              </a:rPr>
            </a:br>
            <a:r>
              <a:rPr lang="en-US" sz="3200" b="1" dirty="0" smtClean="0">
                <a:solidFill>
                  <a:schemeClr val="tx1">
                    <a:lumMod val="95000"/>
                    <a:lumOff val="5000"/>
                  </a:schemeClr>
                </a:solidFill>
                <a:latin typeface="+mj-lt"/>
                <a:cs typeface="Calibri" pitchFamily="34" charset="0"/>
              </a:rPr>
              <a:t>SADBHAVNA COLLEGE OF EDUCATION FOR WOMEN, RAIKOT</a:t>
            </a:r>
            <a:endParaRPr lang="en-US" sz="3200" dirty="0" smtClean="0">
              <a:solidFill>
                <a:schemeClr val="tx1">
                  <a:lumMod val="95000"/>
                  <a:lumOff val="5000"/>
                </a:schemeClr>
              </a:solidFill>
              <a:latin typeface="+mj-lt"/>
              <a:cs typeface="Calibri" pitchFamily="34" charset="0"/>
            </a:endParaRPr>
          </a:p>
          <a:p>
            <a:endParaRPr lang="en-US" sz="3800" dirty="0">
              <a:solidFill>
                <a:schemeClr val="tx1">
                  <a:lumMod val="95000"/>
                  <a:lumOff val="5000"/>
                </a:schemeClr>
              </a:solidFill>
            </a:endParaRPr>
          </a:p>
        </p:txBody>
      </p:sp>
      <p:pic>
        <p:nvPicPr>
          <p:cNvPr id="4" name="Picture 2" descr="C:\Users\XTREME\Desktop\Sadbhavna Logo.jpg"/>
          <p:cNvPicPr>
            <a:picLocks noChangeAspect="1" noChangeArrowheads="1"/>
          </p:cNvPicPr>
          <p:nvPr/>
        </p:nvPicPr>
        <p:blipFill>
          <a:blip r:embed="rId2"/>
          <a:srcRect/>
          <a:stretch>
            <a:fillRect/>
          </a:stretch>
        </p:blipFill>
        <p:spPr bwMode="auto">
          <a:xfrm>
            <a:off x="609600" y="228600"/>
            <a:ext cx="1447800" cy="990600"/>
          </a:xfrm>
          <a:prstGeom prst="rect">
            <a:avLst/>
          </a:prstGeom>
          <a:noFill/>
          <a:ln>
            <a:solidFill>
              <a:schemeClr val="bg2">
                <a:lumMod val="10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r>
              <a:rPr lang="en-US" sz="4400" b="1" dirty="0" smtClean="0">
                <a:solidFill>
                  <a:schemeClr val="tx1">
                    <a:lumMod val="95000"/>
                    <a:lumOff val="5000"/>
                  </a:schemeClr>
                </a:solidFill>
              </a:rPr>
              <a:t>CHANGE IN MIND SET</a:t>
            </a:r>
            <a:endParaRPr lang="en-US" sz="4400" b="1" dirty="0">
              <a:solidFill>
                <a:schemeClr val="tx1">
                  <a:lumMod val="95000"/>
                  <a:lumOff val="5000"/>
                </a:schemeClr>
              </a:solidFill>
            </a:endParaRPr>
          </a:p>
        </p:txBody>
      </p:sp>
      <p:sp>
        <p:nvSpPr>
          <p:cNvPr id="3" name="Content Placeholder 2"/>
          <p:cNvSpPr>
            <a:spLocks noGrp="1"/>
          </p:cNvSpPr>
          <p:nvPr>
            <p:ph sz="quarter" idx="1"/>
          </p:nvPr>
        </p:nvSpPr>
        <p:spPr>
          <a:xfrm>
            <a:off x="0" y="1447800"/>
            <a:ext cx="8915400" cy="5330952"/>
          </a:xfrm>
        </p:spPr>
        <p:txBody>
          <a:bodyPr/>
          <a:lstStyle/>
          <a:p>
            <a:pPr algn="just">
              <a:buNone/>
            </a:pPr>
            <a:r>
              <a:rPr lang="en-US" dirty="0" smtClean="0">
                <a:solidFill>
                  <a:schemeClr val="tx1">
                    <a:lumMod val="95000"/>
                    <a:lumOff val="5000"/>
                  </a:schemeClr>
                </a:solidFill>
              </a:rPr>
              <a:t>   We still presuppose that it is mother who should bear final responsibility for home and childcare. Women are expected to work, but men are not expected to assume responsibility for the home and childcare. It is the time for both men and women to have equal and interchangeable roles at home and at work.</a:t>
            </a:r>
          </a:p>
          <a:p>
            <a:pPr algn="just">
              <a:buNone/>
            </a:pPr>
            <a:r>
              <a:rPr lang="en-US" dirty="0" smtClean="0"/>
              <a:t> </a:t>
            </a:r>
            <a:endParaRPr lang="en-US" dirty="0" smtClean="0"/>
          </a:p>
        </p:txBody>
      </p:sp>
      <p:pic>
        <p:nvPicPr>
          <p:cNvPr id="1027" name="Picture 3" descr="C:\Users\XTREME\Desktop\shutterstock_238389058.jpg"/>
          <p:cNvPicPr>
            <a:picLocks noChangeAspect="1" noChangeArrowheads="1"/>
          </p:cNvPicPr>
          <p:nvPr/>
        </p:nvPicPr>
        <p:blipFill>
          <a:blip r:embed="rId2"/>
          <a:srcRect/>
          <a:stretch>
            <a:fillRect/>
          </a:stretch>
        </p:blipFill>
        <p:spPr bwMode="auto">
          <a:xfrm>
            <a:off x="2743200" y="4114800"/>
            <a:ext cx="5257800" cy="2438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r>
              <a:rPr lang="en-US" sz="4400" b="1" dirty="0" smtClean="0">
                <a:solidFill>
                  <a:schemeClr val="tx1">
                    <a:lumMod val="95000"/>
                    <a:lumOff val="5000"/>
                  </a:schemeClr>
                </a:solidFill>
              </a:rPr>
              <a:t>WOMEN IN TOP POSITION</a:t>
            </a:r>
            <a:endParaRPr lang="en-US" sz="3600" b="1" dirty="0">
              <a:solidFill>
                <a:schemeClr val="tx1">
                  <a:lumMod val="95000"/>
                  <a:lumOff val="5000"/>
                </a:schemeClr>
              </a:solidFill>
            </a:endParaRPr>
          </a:p>
        </p:txBody>
      </p:sp>
      <p:sp>
        <p:nvSpPr>
          <p:cNvPr id="3" name="Content Placeholder 2"/>
          <p:cNvSpPr>
            <a:spLocks noGrp="1"/>
          </p:cNvSpPr>
          <p:nvPr>
            <p:ph sz="quarter" idx="1"/>
          </p:nvPr>
        </p:nvSpPr>
        <p:spPr>
          <a:xfrm>
            <a:off x="0" y="1520952"/>
            <a:ext cx="8915400" cy="4803648"/>
          </a:xfrm>
        </p:spPr>
        <p:txBody>
          <a:bodyPr/>
          <a:lstStyle/>
          <a:p>
            <a:pPr algn="just">
              <a:buNone/>
            </a:pPr>
            <a:r>
              <a:rPr lang="en-US" dirty="0" smtClean="0"/>
              <a:t>   Encourage the girls to enter the field that enable a person to reach top positions. Increased academic achievements of and employment opportunities for middle class women have little to improve the position of working class and other socially marginalized women.</a:t>
            </a:r>
            <a:endParaRPr lang="en-US" dirty="0"/>
          </a:p>
        </p:txBody>
      </p:sp>
      <p:pic>
        <p:nvPicPr>
          <p:cNvPr id="2051" name="Picture 3" descr="C:\Users\XTREME\Desktop\IndiaTv9a00a4_armylady.jpg"/>
          <p:cNvPicPr>
            <a:picLocks noChangeAspect="1" noChangeArrowheads="1"/>
          </p:cNvPicPr>
          <p:nvPr/>
        </p:nvPicPr>
        <p:blipFill>
          <a:blip r:embed="rId2"/>
          <a:srcRect/>
          <a:stretch>
            <a:fillRect/>
          </a:stretch>
        </p:blipFill>
        <p:spPr bwMode="auto">
          <a:xfrm>
            <a:off x="3200400" y="3733800"/>
            <a:ext cx="2819400" cy="2209800"/>
          </a:xfrm>
          <a:prstGeom prst="rect">
            <a:avLst/>
          </a:prstGeom>
          <a:noFill/>
        </p:spPr>
      </p:pic>
      <p:pic>
        <p:nvPicPr>
          <p:cNvPr id="2052" name="Picture 4" descr="C:\Users\XTREME\Desktop\scientist-woman_56fa2612-a425-11e7-84eb-85ab3d3e2a90.jpg"/>
          <p:cNvPicPr>
            <a:picLocks noChangeAspect="1" noChangeArrowheads="1"/>
          </p:cNvPicPr>
          <p:nvPr/>
        </p:nvPicPr>
        <p:blipFill>
          <a:blip r:embed="rId3"/>
          <a:srcRect/>
          <a:stretch>
            <a:fillRect/>
          </a:stretch>
        </p:blipFill>
        <p:spPr bwMode="auto">
          <a:xfrm>
            <a:off x="304800" y="4267200"/>
            <a:ext cx="2743200" cy="2057400"/>
          </a:xfrm>
          <a:prstGeom prst="rect">
            <a:avLst/>
          </a:prstGeom>
          <a:noFill/>
        </p:spPr>
      </p:pic>
      <p:pic>
        <p:nvPicPr>
          <p:cNvPr id="2053" name="Picture 5" descr="C:\Users\XTREME\Desktop\download.jpg"/>
          <p:cNvPicPr>
            <a:picLocks noChangeAspect="1" noChangeArrowheads="1"/>
          </p:cNvPicPr>
          <p:nvPr/>
        </p:nvPicPr>
        <p:blipFill>
          <a:blip r:embed="rId4"/>
          <a:srcRect/>
          <a:stretch>
            <a:fillRect/>
          </a:stretch>
        </p:blipFill>
        <p:spPr bwMode="auto">
          <a:xfrm>
            <a:off x="6172200" y="3886200"/>
            <a:ext cx="2667000" cy="25336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r>
              <a:rPr lang="en-US" sz="4400" b="1" dirty="0" smtClean="0">
                <a:solidFill>
                  <a:schemeClr val="tx1">
                    <a:lumMod val="95000"/>
                    <a:lumOff val="5000"/>
                  </a:schemeClr>
                </a:solidFill>
              </a:rPr>
              <a:t>CHANGE IN CURRICULUM</a:t>
            </a:r>
            <a:endParaRPr lang="en-US" sz="4400" b="1" dirty="0">
              <a:solidFill>
                <a:schemeClr val="tx1">
                  <a:lumMod val="95000"/>
                  <a:lumOff val="5000"/>
                </a:schemeClr>
              </a:solidFill>
            </a:endParaRPr>
          </a:p>
        </p:txBody>
      </p:sp>
      <p:sp>
        <p:nvSpPr>
          <p:cNvPr id="5" name="Content Placeholder 4"/>
          <p:cNvSpPr>
            <a:spLocks noGrp="1"/>
          </p:cNvSpPr>
          <p:nvPr>
            <p:ph sz="quarter" idx="1"/>
          </p:nvPr>
        </p:nvSpPr>
        <p:spPr>
          <a:xfrm>
            <a:off x="0" y="1527048"/>
            <a:ext cx="8805672" cy="4949952"/>
          </a:xfrm>
        </p:spPr>
        <p:txBody>
          <a:bodyPr/>
          <a:lstStyle/>
          <a:p>
            <a:pPr algn="just">
              <a:buNone/>
            </a:pPr>
            <a:r>
              <a:rPr lang="en-US" dirty="0" smtClean="0"/>
              <a:t>   Curriculum should enable every girl and every boy to try fields. Science and technology be made less male oriented. Technology and economics can be made compulsory, physical education to be taught in mixed groups. </a:t>
            </a:r>
            <a:endParaRPr lang="en-US" dirty="0"/>
          </a:p>
        </p:txBody>
      </p:sp>
      <p:pic>
        <p:nvPicPr>
          <p:cNvPr id="3076" name="Picture 4" descr="C:\Users\XTREME\Desktop\file-20180302-65516-ll6cxo.jpg"/>
          <p:cNvPicPr>
            <a:picLocks noChangeAspect="1" noChangeArrowheads="1"/>
          </p:cNvPicPr>
          <p:nvPr/>
        </p:nvPicPr>
        <p:blipFill>
          <a:blip r:embed="rId2"/>
          <a:srcRect/>
          <a:stretch>
            <a:fillRect/>
          </a:stretch>
        </p:blipFill>
        <p:spPr bwMode="auto">
          <a:xfrm>
            <a:off x="2971800" y="3581400"/>
            <a:ext cx="5562600" cy="2819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58952"/>
          </a:xfrm>
        </p:spPr>
        <p:txBody>
          <a:bodyPr>
            <a:noAutofit/>
          </a:bodyPr>
          <a:lstStyle/>
          <a:p>
            <a:r>
              <a:rPr lang="en-US" sz="3400" b="1" dirty="0" smtClean="0">
                <a:solidFill>
                  <a:schemeClr val="tx1">
                    <a:lumMod val="95000"/>
                    <a:lumOff val="5000"/>
                  </a:schemeClr>
                </a:solidFill>
              </a:rPr>
              <a:t>BIAS FREE EDUCATIONAL MATERIAL</a:t>
            </a:r>
            <a:endParaRPr lang="en-US" sz="3400" b="1" dirty="0">
              <a:solidFill>
                <a:schemeClr val="tx1">
                  <a:lumMod val="95000"/>
                  <a:lumOff val="5000"/>
                </a:schemeClr>
              </a:solidFill>
            </a:endParaRPr>
          </a:p>
        </p:txBody>
      </p:sp>
      <p:sp>
        <p:nvSpPr>
          <p:cNvPr id="3" name="Content Placeholder 2"/>
          <p:cNvSpPr>
            <a:spLocks noGrp="1"/>
          </p:cNvSpPr>
          <p:nvPr>
            <p:ph sz="quarter" idx="1"/>
          </p:nvPr>
        </p:nvSpPr>
        <p:spPr>
          <a:xfrm>
            <a:off x="0" y="1447800"/>
            <a:ext cx="8805672" cy="5410200"/>
          </a:xfrm>
        </p:spPr>
        <p:txBody>
          <a:bodyPr/>
          <a:lstStyle/>
          <a:p>
            <a:pPr algn="just">
              <a:buNone/>
            </a:pPr>
            <a:r>
              <a:rPr lang="en-US" dirty="0" smtClean="0"/>
              <a:t>   Government can lead campaign and take initiative to eradicate gender bias from curriculum, educational materials, textbooks and school practices through equality programmes in schools. The textbook writers and those engaged in production of teaching learning materials must be sensitized on gender concerns in education.</a:t>
            </a:r>
            <a:endParaRPr lang="en-US" dirty="0"/>
          </a:p>
        </p:txBody>
      </p:sp>
      <p:pic>
        <p:nvPicPr>
          <p:cNvPr id="4098" name="Picture 2" descr="C:\Users\XTREME\Desktop\Thoughtful-Teacher-Gifts-Christmas-Feature-Photo.jpg"/>
          <p:cNvPicPr>
            <a:picLocks noChangeAspect="1" noChangeArrowheads="1"/>
          </p:cNvPicPr>
          <p:nvPr/>
        </p:nvPicPr>
        <p:blipFill>
          <a:blip r:embed="rId2"/>
          <a:srcRect/>
          <a:stretch>
            <a:fillRect/>
          </a:stretch>
        </p:blipFill>
        <p:spPr bwMode="auto">
          <a:xfrm>
            <a:off x="2971800" y="4038600"/>
            <a:ext cx="5867400" cy="2590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Autofit/>
          </a:bodyPr>
          <a:lstStyle/>
          <a:p>
            <a:r>
              <a:rPr lang="en-US" sz="4200" b="1" dirty="0" smtClean="0">
                <a:solidFill>
                  <a:schemeClr val="tx1">
                    <a:lumMod val="95000"/>
                    <a:lumOff val="5000"/>
                  </a:schemeClr>
                </a:solidFill>
              </a:rPr>
              <a:t>AWARENESS OF EDUCATOR</a:t>
            </a:r>
            <a:r>
              <a:rPr lang="en-US" sz="4200" b="1" dirty="0" smtClean="0">
                <a:solidFill>
                  <a:schemeClr val="tx1">
                    <a:lumMod val="95000"/>
                    <a:lumOff val="5000"/>
                  </a:schemeClr>
                </a:solidFill>
              </a:rPr>
              <a:t>S</a:t>
            </a:r>
            <a:endParaRPr lang="en-US" sz="4200" b="1" dirty="0">
              <a:solidFill>
                <a:schemeClr val="tx1">
                  <a:lumMod val="95000"/>
                  <a:lumOff val="5000"/>
                </a:schemeClr>
              </a:solidFill>
            </a:endParaRPr>
          </a:p>
        </p:txBody>
      </p:sp>
      <p:sp>
        <p:nvSpPr>
          <p:cNvPr id="3" name="Content Placeholder 2"/>
          <p:cNvSpPr>
            <a:spLocks noGrp="1"/>
          </p:cNvSpPr>
          <p:nvPr>
            <p:ph sz="quarter" idx="1"/>
          </p:nvPr>
        </p:nvSpPr>
        <p:spPr>
          <a:xfrm>
            <a:off x="0" y="1527048"/>
            <a:ext cx="8915400" cy="4572000"/>
          </a:xfrm>
        </p:spPr>
        <p:txBody>
          <a:bodyPr/>
          <a:lstStyle/>
          <a:p>
            <a:pPr algn="just">
              <a:buNone/>
            </a:pPr>
            <a:r>
              <a:rPr lang="en-US" dirty="0" smtClean="0"/>
              <a:t>   Educators need to be made aware of the bias they are reinforcing in their students through socialization messages, inequitable divisions of special education services, gender biased texts and materials and unbalanced time and types of attention spent on boys and girls in the classroom.</a:t>
            </a:r>
            <a:endParaRPr lang="en-US" dirty="0"/>
          </a:p>
        </p:txBody>
      </p:sp>
      <p:pic>
        <p:nvPicPr>
          <p:cNvPr id="5122" name="Picture 2" descr="C:\Users\XTREME\Desktop\teachers-day-1-1024x683.jpg"/>
          <p:cNvPicPr>
            <a:picLocks noChangeAspect="1" noChangeArrowheads="1"/>
          </p:cNvPicPr>
          <p:nvPr/>
        </p:nvPicPr>
        <p:blipFill>
          <a:blip r:embed="rId2"/>
          <a:srcRect/>
          <a:stretch>
            <a:fillRect/>
          </a:stretch>
        </p:blipFill>
        <p:spPr bwMode="auto">
          <a:xfrm>
            <a:off x="4419600" y="3733800"/>
            <a:ext cx="4419600" cy="2743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838200"/>
          </a:xfrm>
        </p:spPr>
        <p:txBody>
          <a:bodyPr>
            <a:normAutofit fontScale="90000"/>
          </a:bodyPr>
          <a:lstStyle/>
          <a:p>
            <a:r>
              <a:rPr lang="en-US" sz="5300" b="1" dirty="0" smtClean="0">
                <a:solidFill>
                  <a:schemeClr val="tx1">
                    <a:lumMod val="95000"/>
                    <a:lumOff val="5000"/>
                  </a:schemeClr>
                </a:solidFill>
              </a:rPr>
              <a:t>NO MORE DIVISION </a:t>
            </a:r>
            <a:endParaRPr lang="en-US" b="1" dirty="0">
              <a:solidFill>
                <a:schemeClr val="tx1">
                  <a:lumMod val="95000"/>
                  <a:lumOff val="5000"/>
                </a:schemeClr>
              </a:solidFill>
            </a:endParaRPr>
          </a:p>
        </p:txBody>
      </p:sp>
      <p:sp>
        <p:nvSpPr>
          <p:cNvPr id="3" name="Content Placeholder 2"/>
          <p:cNvSpPr>
            <a:spLocks noGrp="1"/>
          </p:cNvSpPr>
          <p:nvPr>
            <p:ph sz="quarter" idx="1"/>
          </p:nvPr>
        </p:nvSpPr>
        <p:spPr>
          <a:xfrm>
            <a:off x="0" y="1524000"/>
            <a:ext cx="8915400" cy="4572000"/>
          </a:xfrm>
        </p:spPr>
        <p:txBody>
          <a:bodyPr/>
          <a:lstStyle/>
          <a:p>
            <a:pPr algn="just">
              <a:buNone/>
            </a:pPr>
            <a:r>
              <a:rPr lang="en-US" dirty="0" smtClean="0"/>
              <a:t>   School hierarchy be divided more equally between men and women. Let the girls and boys sit in the classroom alternately on the same bench. Not divide the children into groups on sex for learning activities. Let them also play games of all sorts in mixed groups in the schools.</a:t>
            </a:r>
            <a:endParaRPr lang="en-US" dirty="0" smtClean="0"/>
          </a:p>
        </p:txBody>
      </p:sp>
      <p:pic>
        <p:nvPicPr>
          <p:cNvPr id="6146" name="Picture 2" descr="C:\Users\XTREME\Desktop\images.jpg"/>
          <p:cNvPicPr>
            <a:picLocks noChangeAspect="1" noChangeArrowheads="1"/>
          </p:cNvPicPr>
          <p:nvPr/>
        </p:nvPicPr>
        <p:blipFill>
          <a:blip r:embed="rId2"/>
          <a:srcRect/>
          <a:stretch>
            <a:fillRect/>
          </a:stretch>
        </p:blipFill>
        <p:spPr bwMode="auto">
          <a:xfrm>
            <a:off x="3276600" y="3733800"/>
            <a:ext cx="5486400" cy="2895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143000"/>
            <a:ext cx="8686800" cy="4572000"/>
          </a:xfrm>
        </p:spPr>
        <p:txBody>
          <a:bodyPr/>
          <a:lstStyle/>
          <a:p>
            <a:pPr algn="ctr">
              <a:buNone/>
            </a:pPr>
            <a:endParaRPr lang="en-US" dirty="0" smtClean="0"/>
          </a:p>
          <a:p>
            <a:pPr algn="ctr">
              <a:buNone/>
            </a:pPr>
            <a:endParaRPr lang="en-US" sz="4000" b="1" dirty="0" smtClean="0"/>
          </a:p>
          <a:p>
            <a:pPr algn="ctr">
              <a:buNone/>
            </a:pPr>
            <a:r>
              <a:rPr lang="en-US" sz="9600" b="1" dirty="0" smtClean="0"/>
              <a:t>THANK YOU</a:t>
            </a:r>
            <a:endParaRPr lang="en-US" sz="9600"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96</TotalTime>
  <Words>326</Words>
  <Application>Microsoft Office PowerPoint</Application>
  <PresentationFormat>On-screen Show (4:3)</PresentationFormat>
  <Paragraphs>21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Civic</vt:lpstr>
      <vt:lpstr>B.ED (SEM-III)</vt:lpstr>
      <vt:lpstr>CHANGE IN MIND SET</vt:lpstr>
      <vt:lpstr>WOMEN IN TOP POSITION</vt:lpstr>
      <vt:lpstr>CHANGE IN CURRICULUM</vt:lpstr>
      <vt:lpstr>BIAS FREE EDUCATIONAL MATERIAL</vt:lpstr>
      <vt:lpstr>AWARENESS OF EDUCATORS</vt:lpstr>
      <vt:lpstr>NO MORE DIVISION </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 (SEM-III)</dc:title>
  <dc:creator>XTREME</dc:creator>
  <cp:lastModifiedBy>XTREME</cp:lastModifiedBy>
  <cp:revision>42</cp:revision>
  <dcterms:created xsi:type="dcterms:W3CDTF">2020-09-01T07:15:27Z</dcterms:created>
  <dcterms:modified xsi:type="dcterms:W3CDTF">2020-09-01T08:52:10Z</dcterms:modified>
</cp:coreProperties>
</file>