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8BE8D5-662A-4246-B4B9-4284CAF140C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BE8D5-662A-4246-B4B9-4284CAF140C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BE8D5-662A-4246-B4B9-4284CAF140C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8BE8D5-662A-4246-B4B9-4284CAF140C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8BE8D5-662A-4246-B4B9-4284CAF140CC}" type="datetimeFigureOut">
              <a:rPr lang="en-US" smtClean="0"/>
              <a:pPr/>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8BE8D5-662A-4246-B4B9-4284CAF140C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8BE8D5-662A-4246-B4B9-4284CAF140CC}" type="datetimeFigureOut">
              <a:rPr lang="en-US" smtClean="0"/>
              <a:pPr/>
              <a:t>8/31/2020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8BE8D5-662A-4246-B4B9-4284CAF140CC}" type="datetimeFigureOut">
              <a:rPr lang="en-US" smtClean="0"/>
              <a:pPr/>
              <a:t>8/31/2020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BE8D5-662A-4246-B4B9-4284CAF140CC}" type="datetimeFigureOut">
              <a:rPr lang="en-US" smtClean="0"/>
              <a:pPr/>
              <a:t>8/31/2020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8BE8D5-662A-4246-B4B9-4284CAF140C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8BE8D5-662A-4246-B4B9-4284CAF140CC}" type="datetimeFigureOut">
              <a:rPr lang="en-US" smtClean="0"/>
              <a:pPr/>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0387BD-A270-4EB8-BD74-36FCFCE6DA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8BE8D5-662A-4246-B4B9-4284CAF140CC}" type="datetimeFigureOut">
              <a:rPr lang="en-US" smtClean="0"/>
              <a:pPr/>
              <a:t>8/31/2020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387BD-A270-4EB8-BD74-36FCFCE6DA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90600"/>
            <a:ext cx="8839200" cy="5816977"/>
          </a:xfrm>
          <a:prstGeom prst="rect">
            <a:avLst/>
          </a:prstGeom>
          <a:ln>
            <a:noFill/>
          </a:ln>
        </p:spPr>
        <p:style>
          <a:lnRef idx="1">
            <a:schemeClr val="accent6"/>
          </a:lnRef>
          <a:fillRef idx="2">
            <a:schemeClr val="accent6"/>
          </a:fillRef>
          <a:effectRef idx="1">
            <a:schemeClr val="accent6"/>
          </a:effectRef>
          <a:fontRef idx="minor">
            <a:schemeClr val="dk1"/>
          </a:fontRef>
        </p:style>
        <p:txBody>
          <a:bodyPr wrap="square">
            <a:spAutoFit/>
          </a:bodyPr>
          <a:lstStyle/>
          <a:p>
            <a:pPr algn="ctr"/>
            <a:r>
              <a:rPr lang="en-US" sz="3600" b="1" dirty="0" smtClean="0">
                <a:solidFill>
                  <a:schemeClr val="tx1">
                    <a:lumMod val="95000"/>
                    <a:lumOff val="5000"/>
                  </a:schemeClr>
                </a:solidFill>
                <a:latin typeface="Times New Roman" pitchFamily="18" charset="0"/>
                <a:cs typeface="Times New Roman" pitchFamily="18" charset="0"/>
              </a:rPr>
              <a:t>SUBJECT- GENDER, SCHOOL AND SOCIETY</a:t>
            </a:r>
            <a:r>
              <a:rPr lang="en-US" sz="3600" b="1" dirty="0" smtClean="0">
                <a:solidFill>
                  <a:schemeClr val="accent4">
                    <a:lumMod val="75000"/>
                  </a:schemeClr>
                </a:solidFill>
                <a:latin typeface="Times New Roman" pitchFamily="18" charset="0"/>
                <a:cs typeface="Times New Roman" pitchFamily="18" charset="0"/>
              </a:rPr>
              <a:t/>
            </a:r>
            <a:br>
              <a:rPr lang="en-US" sz="3600" b="1" dirty="0" smtClean="0">
                <a:solidFill>
                  <a:schemeClr val="accent4">
                    <a:lumMod val="75000"/>
                  </a:schemeClr>
                </a:solidFill>
                <a:latin typeface="Times New Roman" pitchFamily="18" charset="0"/>
                <a:cs typeface="Times New Roman" pitchFamily="18" charset="0"/>
              </a:rPr>
            </a:br>
            <a:r>
              <a:rPr lang="en-US" sz="3600" b="1" dirty="0" smtClean="0">
                <a:solidFill>
                  <a:schemeClr val="accent4">
                    <a:lumMod val="75000"/>
                  </a:schemeClr>
                </a:solidFill>
                <a:latin typeface="Times New Roman" pitchFamily="18" charset="0"/>
                <a:cs typeface="Times New Roman" pitchFamily="18" charset="0"/>
              </a:rPr>
              <a:t/>
            </a:r>
            <a:br>
              <a:rPr lang="en-US" sz="3600" b="1" dirty="0" smtClean="0">
                <a:solidFill>
                  <a:schemeClr val="accent4">
                    <a:lumMod val="75000"/>
                  </a:schemeClr>
                </a:solidFill>
                <a:latin typeface="Times New Roman" pitchFamily="18" charset="0"/>
                <a:cs typeface="Times New Roman" pitchFamily="18" charset="0"/>
              </a:rPr>
            </a:br>
            <a:r>
              <a:rPr lang="en-US" sz="3600" b="1" dirty="0" smtClean="0">
                <a:solidFill>
                  <a:srgbClr val="FF0000"/>
                </a:solidFill>
                <a:latin typeface="Times New Roman" pitchFamily="18" charset="0"/>
                <a:cs typeface="Times New Roman" pitchFamily="18" charset="0"/>
              </a:rPr>
              <a:t>TOPIC – </a:t>
            </a:r>
            <a:r>
              <a:rPr lang="en-US" sz="3200" b="1" dirty="0" smtClean="0">
                <a:solidFill>
                  <a:srgbClr val="FF0000"/>
                </a:solidFill>
                <a:latin typeface="Times New Roman" pitchFamily="18" charset="0"/>
                <a:cs typeface="Times New Roman" pitchFamily="18" charset="0"/>
              </a:rPr>
              <a:t>MAJOR ISSUES OF MASCULINITY AND FEMININITY</a:t>
            </a:r>
            <a:r>
              <a:rPr lang="en-US" sz="3600" b="1" dirty="0" smtClean="0">
                <a:solidFill>
                  <a:srgbClr val="FF0000"/>
                </a:solidFill>
                <a:latin typeface="Times New Roman" pitchFamily="18" charset="0"/>
                <a:cs typeface="Times New Roman" pitchFamily="18" charset="0"/>
              </a:rPr>
              <a:t/>
            </a:r>
            <a:br>
              <a:rPr lang="en-US" sz="3600" b="1" dirty="0" smtClean="0">
                <a:solidFill>
                  <a:srgbClr val="FF0000"/>
                </a:solidFill>
                <a:latin typeface="Times New Roman" pitchFamily="18" charset="0"/>
                <a:cs typeface="Times New Roman" pitchFamily="18" charset="0"/>
              </a:rPr>
            </a:b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4000" b="1" dirty="0" smtClean="0">
                <a:solidFill>
                  <a:srgbClr val="002060"/>
                </a:solidFill>
                <a:latin typeface="Times New Roman" pitchFamily="18" charset="0"/>
                <a:cs typeface="Times New Roman" pitchFamily="18" charset="0"/>
              </a:rPr>
              <a:t>Asst. Prof. MANPREET KAUR</a:t>
            </a:r>
            <a:br>
              <a:rPr lang="en-US" sz="4000" b="1" dirty="0" smtClean="0">
                <a:solidFill>
                  <a:srgbClr val="002060"/>
                </a:solidFill>
                <a:latin typeface="Times New Roman" pitchFamily="18" charset="0"/>
                <a:cs typeface="Times New Roman" pitchFamily="18" charset="0"/>
              </a:rPr>
            </a:br>
            <a:r>
              <a:rPr lang="en-US" sz="4000" b="1" dirty="0" smtClean="0">
                <a:solidFill>
                  <a:srgbClr val="002060"/>
                </a:solidFill>
                <a:latin typeface="Times New Roman" pitchFamily="18" charset="0"/>
                <a:cs typeface="Times New Roman" pitchFamily="18" charset="0"/>
              </a:rPr>
              <a:t/>
            </a:r>
            <a:br>
              <a:rPr lang="en-US" sz="4000" b="1" dirty="0" smtClean="0">
                <a:solidFill>
                  <a:srgbClr val="002060"/>
                </a:solidFill>
                <a:latin typeface="Times New Roman" pitchFamily="18" charset="0"/>
                <a:cs typeface="Times New Roman" pitchFamily="18" charset="0"/>
              </a:rPr>
            </a:br>
            <a:r>
              <a:rPr lang="en-US" sz="3200" b="1" dirty="0" smtClean="0">
                <a:solidFill>
                  <a:schemeClr val="tx1">
                    <a:lumMod val="95000"/>
                    <a:lumOff val="5000"/>
                  </a:schemeClr>
                </a:solidFill>
                <a:latin typeface="Times New Roman" pitchFamily="18" charset="0"/>
                <a:cs typeface="Times New Roman" pitchFamily="18" charset="0"/>
              </a:rPr>
              <a:t>SADBHAVNA COLLEGE OF EDUCATION FOR WOMEN, RAIKOT</a:t>
            </a:r>
            <a:endParaRPr lang="en-US" sz="3600" dirty="0">
              <a:solidFill>
                <a:schemeClr val="tx1">
                  <a:lumMod val="95000"/>
                  <a:lumOff val="5000"/>
                </a:schemeClr>
              </a:solidFill>
            </a:endParaRPr>
          </a:p>
        </p:txBody>
      </p:sp>
      <p:sp>
        <p:nvSpPr>
          <p:cNvPr id="5" name="Rounded Rectangle 4"/>
          <p:cNvSpPr/>
          <p:nvPr/>
        </p:nvSpPr>
        <p:spPr>
          <a:xfrm>
            <a:off x="2133600" y="0"/>
            <a:ext cx="6781800" cy="914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smtClean="0">
                <a:solidFill>
                  <a:schemeClr val="accent2">
                    <a:lumMod val="75000"/>
                  </a:schemeClr>
                </a:solidFill>
              </a:rPr>
              <a:t>B.ED (SEM-III)</a:t>
            </a:r>
            <a:endParaRPr lang="en-US" b="1" dirty="0">
              <a:solidFill>
                <a:schemeClr val="accent2">
                  <a:lumMod val="75000"/>
                </a:schemeClr>
              </a:solidFill>
            </a:endParaRPr>
          </a:p>
        </p:txBody>
      </p:sp>
      <p:pic>
        <p:nvPicPr>
          <p:cNvPr id="6" name="Picture 5" descr="C:\Users\XTREME\Desktop\Sadbhavna Logo.jpg"/>
          <p:cNvPicPr>
            <a:picLocks noChangeAspect="1" noChangeArrowheads="1"/>
          </p:cNvPicPr>
          <p:nvPr/>
        </p:nvPicPr>
        <p:blipFill>
          <a:blip r:embed="rId2"/>
          <a:srcRect/>
          <a:stretch>
            <a:fillRect/>
          </a:stretch>
        </p:blipFill>
        <p:spPr bwMode="auto">
          <a:xfrm>
            <a:off x="533400" y="0"/>
            <a:ext cx="1295400" cy="914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066800"/>
          </a:xfrm>
          <a:solidFill>
            <a:schemeClr val="accent6">
              <a:lumMod val="20000"/>
              <a:lumOff val="80000"/>
            </a:schemeClr>
          </a:solidFill>
        </p:spPr>
        <p:txBody>
          <a:bodyPr>
            <a:noAutofit/>
          </a:bodyPr>
          <a:lstStyle/>
          <a:p>
            <a:r>
              <a:rPr lang="en-US" sz="3600" b="1" dirty="0" smtClean="0"/>
              <a:t>MAJOR ISSUES OF MASCULINITY AND FEMININITY</a:t>
            </a:r>
            <a:endParaRPr lang="en-US" sz="3600" b="1" dirty="0"/>
          </a:p>
        </p:txBody>
      </p:sp>
      <p:sp>
        <p:nvSpPr>
          <p:cNvPr id="3" name="Content Placeholder 2"/>
          <p:cNvSpPr>
            <a:spLocks noGrp="1"/>
          </p:cNvSpPr>
          <p:nvPr>
            <p:ph idx="1"/>
          </p:nvPr>
        </p:nvSpPr>
        <p:spPr>
          <a:xfrm>
            <a:off x="152400" y="1295400"/>
            <a:ext cx="8839200" cy="5410200"/>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en-US" sz="3600" b="1" dirty="0" smtClean="0"/>
              <a:t>Early Marriage </a:t>
            </a:r>
            <a:r>
              <a:rPr lang="en-US" sz="3400" b="1" dirty="0" smtClean="0"/>
              <a:t>- </a:t>
            </a:r>
            <a:r>
              <a:rPr lang="en-US" sz="3400" dirty="0" smtClean="0"/>
              <a:t>In many parts of India, still male dominance prevails. The young children even before the stage of maturity and married.</a:t>
            </a:r>
          </a:p>
          <a:p>
            <a:pPr algn="just"/>
            <a:r>
              <a:rPr lang="en-US" sz="3600" b="1" dirty="0" smtClean="0"/>
              <a:t>Differences in Age </a:t>
            </a:r>
            <a:r>
              <a:rPr lang="en-US" sz="3400" b="1" dirty="0"/>
              <a:t>-</a:t>
            </a:r>
            <a:r>
              <a:rPr lang="en-US" sz="3400" dirty="0" smtClean="0"/>
              <a:t> In some communities, ethnic groups and castes, the age of male partner is more than the female.</a:t>
            </a:r>
          </a:p>
          <a:p>
            <a:pPr algn="just"/>
            <a:r>
              <a:rPr lang="en-US" sz="3600" b="1" dirty="0" smtClean="0"/>
              <a:t>Male Dominance </a:t>
            </a:r>
            <a:r>
              <a:rPr lang="en-US" sz="3400" b="1" dirty="0"/>
              <a:t>-</a:t>
            </a:r>
            <a:r>
              <a:rPr lang="en-US" sz="3400" dirty="0" smtClean="0"/>
              <a:t> There is gender based discrimination and dominance. It can be caused due to poverty, ignorance and disability.</a:t>
            </a:r>
            <a:endParaRPr lang="en-US" sz="3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just"/>
            <a:r>
              <a:rPr lang="en-US" sz="3900" b="1" dirty="0" smtClean="0"/>
              <a:t>Aggressive in nature</a:t>
            </a:r>
            <a:r>
              <a:rPr lang="en-US" sz="3600" b="1" dirty="0" smtClean="0"/>
              <a:t> </a:t>
            </a:r>
            <a:r>
              <a:rPr lang="en-US" dirty="0" smtClean="0"/>
              <a:t>- </a:t>
            </a:r>
            <a:r>
              <a:rPr lang="en-US" sz="3700" dirty="0" smtClean="0"/>
              <a:t>Male partners is generally aggressive and dominant by its nature which fails to allow the male partner in participating and taking decision in family matters.</a:t>
            </a:r>
          </a:p>
          <a:p>
            <a:pPr algn="just"/>
            <a:r>
              <a:rPr lang="en-US" sz="3900" b="1" dirty="0" smtClean="0"/>
              <a:t>Competitive and Outgoing</a:t>
            </a:r>
            <a:r>
              <a:rPr lang="en-US" sz="3900" dirty="0" smtClean="0"/>
              <a:t> </a:t>
            </a:r>
            <a:r>
              <a:rPr lang="en-US" dirty="0" smtClean="0"/>
              <a:t>– </a:t>
            </a:r>
            <a:r>
              <a:rPr lang="en-US" sz="3700" dirty="0" smtClean="0"/>
              <a:t>Being competitive and outgoing by nature, the male member though contributes positively yet in personal relation he is assertive.</a:t>
            </a:r>
          </a:p>
          <a:p>
            <a:pPr algn="just"/>
            <a:r>
              <a:rPr lang="en-US" sz="3900" b="1" dirty="0" smtClean="0"/>
              <a:t>Restricted Freedom</a:t>
            </a:r>
            <a:r>
              <a:rPr lang="en-US" dirty="0" smtClean="0"/>
              <a:t> – </a:t>
            </a:r>
            <a:r>
              <a:rPr lang="en-US" sz="3700" dirty="0" smtClean="0"/>
              <a:t>Women are not allowed to avail much freedom in society. The inflow of foreign invaders affecting the safety of women.</a:t>
            </a:r>
          </a:p>
          <a:p>
            <a:pPr algn="just"/>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just"/>
            <a:r>
              <a:rPr lang="en-US" sz="4200" b="1" dirty="0" smtClean="0"/>
              <a:t>Dowry</a:t>
            </a:r>
            <a:r>
              <a:rPr lang="en-US" dirty="0" smtClean="0"/>
              <a:t> – </a:t>
            </a:r>
            <a:r>
              <a:rPr lang="en-US" sz="3700" dirty="0" smtClean="0"/>
              <a:t>The demand of dowry is put by the parents of the boy. The demand may not be restricted to household utilities rather to unprecedented demands beyond the capacity of the parents of the girls.</a:t>
            </a:r>
          </a:p>
          <a:p>
            <a:pPr algn="just"/>
            <a:r>
              <a:rPr lang="en-US" sz="4000" b="1" dirty="0" smtClean="0"/>
              <a:t>Lack of Family Health Provider </a:t>
            </a:r>
            <a:r>
              <a:rPr lang="en-US" dirty="0" smtClean="0"/>
              <a:t>– </a:t>
            </a:r>
            <a:r>
              <a:rPr lang="en-US" sz="3700" dirty="0" smtClean="0"/>
              <a:t>Comparatively there is shortage of family health providers to look into women’s special needs.</a:t>
            </a:r>
          </a:p>
          <a:p>
            <a:pPr algn="just"/>
            <a:r>
              <a:rPr lang="en-US" sz="4200" b="1" dirty="0" smtClean="0"/>
              <a:t>Right to Education </a:t>
            </a:r>
            <a:r>
              <a:rPr lang="en-US" dirty="0" smtClean="0"/>
              <a:t>– </a:t>
            </a:r>
            <a:r>
              <a:rPr lang="en-US" sz="3700" dirty="0" smtClean="0"/>
              <a:t>Though governments have made provision under the constitution yet a large number of children and those who are in the school, they fail to get proper facilities of toilets, transport, health checkup and medical facilities.</a:t>
            </a:r>
            <a:endParaRPr lang="en-US" sz="3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a:ln>
            <a:noFill/>
          </a:ln>
        </p:spPr>
        <p:style>
          <a:lnRef idx="1">
            <a:schemeClr val="accent6"/>
          </a:lnRef>
          <a:fillRef idx="2">
            <a:schemeClr val="accent6"/>
          </a:fillRef>
          <a:effectRef idx="1">
            <a:schemeClr val="accent6"/>
          </a:effectRef>
          <a:fontRef idx="minor">
            <a:schemeClr val="dk1"/>
          </a:fontRef>
        </p:style>
        <p:txBody>
          <a:bodyPr/>
          <a:lstStyle/>
          <a:p>
            <a:pPr algn="ctr">
              <a:buNone/>
            </a:pPr>
            <a:endParaRPr lang="en-US" dirty="0" smtClean="0"/>
          </a:p>
          <a:p>
            <a:pPr algn="ctr">
              <a:buNone/>
            </a:pPr>
            <a:endParaRPr lang="en-US" dirty="0"/>
          </a:p>
          <a:p>
            <a:pPr algn="ctr">
              <a:buNone/>
            </a:pPr>
            <a:endParaRPr lang="en-US" dirty="0" smtClean="0"/>
          </a:p>
          <a:p>
            <a:pPr algn="ctr">
              <a:buNone/>
            </a:pPr>
            <a:r>
              <a:rPr lang="en-US" sz="11500" b="1" dirty="0" smtClean="0"/>
              <a:t>THANK YOU</a:t>
            </a:r>
            <a:endParaRPr lang="en-US" sz="115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273</Words>
  <Application>Microsoft Office PowerPoint</Application>
  <PresentationFormat>On-screen Show (4:3)</PresentationFormat>
  <Paragraphs>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MAJOR ISSUES OF MASCULINITY AND FEMININITY</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26</cp:revision>
  <dcterms:created xsi:type="dcterms:W3CDTF">2020-08-26T04:47:44Z</dcterms:created>
  <dcterms:modified xsi:type="dcterms:W3CDTF">2020-08-31T07:13:23Z</dcterms:modified>
</cp:coreProperties>
</file>