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9" r:id="rId3"/>
    <p:sldId id="260" r:id="rId4"/>
    <p:sldId id="261" r:id="rId5"/>
    <p:sldId id="262" r:id="rId6"/>
    <p:sldId id="263" r:id="rId7"/>
    <p:sldId id="264"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014DD17-1127-448C-A10D-4793E98E5D7E}" type="datetimeFigureOut">
              <a:rPr lang="en-US" smtClean="0"/>
              <a:t>8/6/2020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D960FA4-97B0-479B-B971-DEA5DFAECF8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14DD17-1127-448C-A10D-4793E98E5D7E}"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14DD17-1127-448C-A10D-4793E98E5D7E}"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14DD17-1127-448C-A10D-4793E98E5D7E}"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14DD17-1127-448C-A10D-4793E98E5D7E}"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60FA4-97B0-479B-B971-DEA5DFAECF8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14DD17-1127-448C-A10D-4793E98E5D7E}"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14DD17-1127-448C-A10D-4793E98E5D7E}"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14DD17-1127-448C-A10D-4793E98E5D7E}"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4DD17-1127-448C-A10D-4793E98E5D7E}"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14DD17-1127-448C-A10D-4793E98E5D7E}"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60FA4-97B0-479B-B971-DEA5DFAECF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14DD17-1127-448C-A10D-4793E98E5D7E}"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D960FA4-97B0-479B-B971-DEA5DFAECF8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14DD17-1127-448C-A10D-4793E98E5D7E}" type="datetimeFigureOut">
              <a:rPr lang="en-US" smtClean="0"/>
              <a:t>8/6/2020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960FA4-97B0-479B-B971-DEA5DFAECF8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400800"/>
          </a:xfrm>
        </p:spPr>
        <p:txBody>
          <a:bodyPr>
            <a:noAutofit/>
          </a:bodyPr>
          <a:lstStyle/>
          <a:p>
            <a:pPr algn="ctr"/>
            <a:r>
              <a:rPr lang="en-US" sz="4400" b="1" dirty="0" smtClean="0">
                <a:solidFill>
                  <a:srgbClr val="FFFF00"/>
                </a:solidFill>
                <a:effectLst/>
                <a:latin typeface="Arial Black" pitchFamily="34" charset="0"/>
                <a:cs typeface="Times New Roman" pitchFamily="18" charset="0"/>
              </a:rPr>
              <a:t/>
            </a:r>
            <a:br>
              <a:rPr lang="en-US" sz="4400" b="1" dirty="0" smtClean="0">
                <a:solidFill>
                  <a:srgbClr val="FFFF00"/>
                </a:solidFill>
                <a:effectLst/>
                <a:latin typeface="Arial Black" pitchFamily="34" charset="0"/>
                <a:cs typeface="Times New Roman" pitchFamily="18" charset="0"/>
              </a:rPr>
            </a:br>
            <a:r>
              <a:rPr lang="en-US" sz="4400" dirty="0" smtClean="0">
                <a:solidFill>
                  <a:srgbClr val="FFFF00"/>
                </a:solidFill>
                <a:effectLst/>
                <a:latin typeface="Arial Black" pitchFamily="34" charset="0"/>
                <a:cs typeface="Times New Roman" pitchFamily="18" charset="0"/>
              </a:rPr>
              <a:t/>
            </a:r>
            <a:br>
              <a:rPr lang="en-US" sz="4400" dirty="0" smtClean="0">
                <a:solidFill>
                  <a:srgbClr val="FFFF00"/>
                </a:solidFill>
                <a:effectLst/>
                <a:latin typeface="Arial Black" pitchFamily="34" charset="0"/>
                <a:cs typeface="Times New Roman" pitchFamily="18" charset="0"/>
              </a:rPr>
            </a:br>
            <a:r>
              <a:rPr lang="en-US" sz="3600" b="1" dirty="0" smtClean="0">
                <a:solidFill>
                  <a:srgbClr val="FFFF00"/>
                </a:solidFill>
                <a:effectLst/>
                <a:latin typeface="Bookman Old Style" pitchFamily="18" charset="0"/>
                <a:cs typeface="Times New Roman" pitchFamily="18" charset="0"/>
              </a:rPr>
              <a:t>SUBJECT- GENDER SCHOOL AND SOCIETY</a:t>
            </a:r>
            <a:br>
              <a:rPr lang="en-US" sz="3600" b="1" dirty="0" smtClean="0">
                <a:solidFill>
                  <a:srgbClr val="FFFF00"/>
                </a:solidFill>
                <a:effectLst/>
                <a:latin typeface="Bookman Old Style" pitchFamily="18" charset="0"/>
                <a:cs typeface="Times New Roman" pitchFamily="18" charset="0"/>
              </a:rPr>
            </a:br>
            <a:r>
              <a:rPr lang="en-US" sz="4000" b="1" dirty="0">
                <a:solidFill>
                  <a:srgbClr val="C00000"/>
                </a:solidFill>
                <a:effectLst/>
                <a:latin typeface="Bookman Old Style" pitchFamily="18" charset="0"/>
                <a:cs typeface="Times New Roman" pitchFamily="18" charset="0"/>
              </a:rPr>
              <a:t/>
            </a:r>
            <a:br>
              <a:rPr lang="en-US" sz="4000" b="1" dirty="0">
                <a:solidFill>
                  <a:srgbClr val="C00000"/>
                </a:solidFill>
                <a:effectLst/>
                <a:latin typeface="Bookman Old Style" pitchFamily="18" charset="0"/>
                <a:cs typeface="Times New Roman" pitchFamily="18" charset="0"/>
              </a:rPr>
            </a:br>
            <a:r>
              <a:rPr lang="en-US" sz="3200" b="1" dirty="0" smtClean="0">
                <a:solidFill>
                  <a:srgbClr val="FFFF00"/>
                </a:solidFill>
                <a:effectLst/>
                <a:latin typeface="Bookman Old Style" pitchFamily="18" charset="0"/>
                <a:cs typeface="Times New Roman" pitchFamily="18" charset="0"/>
              </a:rPr>
              <a:t>TOPIC- SEX AND GENDER</a:t>
            </a:r>
            <a:br>
              <a:rPr lang="en-US" sz="3200" b="1" dirty="0" smtClean="0">
                <a:solidFill>
                  <a:srgbClr val="FFFF00"/>
                </a:solidFill>
                <a:effectLst/>
                <a:latin typeface="Bookman Old Style" pitchFamily="18" charset="0"/>
                <a:cs typeface="Times New Roman" pitchFamily="18" charset="0"/>
              </a:rPr>
            </a:br>
            <a:r>
              <a:rPr lang="en-US" sz="4000" b="1" dirty="0">
                <a:solidFill>
                  <a:srgbClr val="FFFF00"/>
                </a:solidFill>
                <a:effectLst/>
                <a:latin typeface="Bookman Old Style" pitchFamily="18" charset="0"/>
                <a:cs typeface="Times New Roman" pitchFamily="18" charset="0"/>
              </a:rPr>
              <a:t/>
            </a:r>
            <a:br>
              <a:rPr lang="en-US" sz="4000" b="1" dirty="0">
                <a:solidFill>
                  <a:srgbClr val="FFFF00"/>
                </a:solidFill>
                <a:effectLst/>
                <a:latin typeface="Bookman Old Style" pitchFamily="18" charset="0"/>
                <a:cs typeface="Times New Roman" pitchFamily="18" charset="0"/>
              </a:rPr>
            </a:br>
            <a:r>
              <a:rPr lang="en-US" sz="4000" b="1" dirty="0" err="1" smtClean="0">
                <a:solidFill>
                  <a:srgbClr val="FFFF00"/>
                </a:solidFill>
                <a:effectLst/>
                <a:latin typeface="Bookman Old Style" pitchFamily="18" charset="0"/>
                <a:cs typeface="Times New Roman" pitchFamily="18" charset="0"/>
              </a:rPr>
              <a:t>Astt.Prof</a:t>
            </a:r>
            <a:r>
              <a:rPr lang="en-US" sz="4000" b="1" dirty="0" smtClean="0">
                <a:solidFill>
                  <a:srgbClr val="FFFF00"/>
                </a:solidFill>
                <a:effectLst/>
                <a:latin typeface="Bookman Old Style" pitchFamily="18" charset="0"/>
                <a:cs typeface="Times New Roman" pitchFamily="18" charset="0"/>
              </a:rPr>
              <a:t>. MANPREET KAUR</a:t>
            </a:r>
            <a:br>
              <a:rPr lang="en-US" sz="4000" b="1" dirty="0" smtClean="0">
                <a:solidFill>
                  <a:srgbClr val="FFFF00"/>
                </a:solidFill>
                <a:effectLst/>
                <a:latin typeface="Bookman Old Style" pitchFamily="18" charset="0"/>
                <a:cs typeface="Times New Roman" pitchFamily="18" charset="0"/>
              </a:rPr>
            </a:br>
            <a:r>
              <a:rPr lang="en-US" sz="4000" b="1" dirty="0" smtClean="0">
                <a:solidFill>
                  <a:srgbClr val="FFFF00"/>
                </a:solidFill>
                <a:effectLst/>
                <a:latin typeface="Bookman Old Style" pitchFamily="18" charset="0"/>
                <a:cs typeface="Times New Roman" pitchFamily="18" charset="0"/>
              </a:rPr>
              <a:t/>
            </a:r>
            <a:br>
              <a:rPr lang="en-US" sz="4000" b="1" dirty="0" smtClean="0">
                <a:solidFill>
                  <a:srgbClr val="FFFF00"/>
                </a:solidFill>
                <a:effectLst/>
                <a:latin typeface="Bookman Old Style" pitchFamily="18" charset="0"/>
                <a:cs typeface="Times New Roman" pitchFamily="18" charset="0"/>
              </a:rPr>
            </a:br>
            <a:r>
              <a:rPr lang="en-US" sz="2800" dirty="0" smtClean="0">
                <a:solidFill>
                  <a:schemeClr val="bg1"/>
                </a:solidFill>
                <a:effectLst/>
                <a:latin typeface="Bookman Old Style" pitchFamily="18" charset="0"/>
                <a:cs typeface="Times New Roman" pitchFamily="18" charset="0"/>
              </a:rPr>
              <a:t>SADBHAVNA COLLEGE OF EDUCATION FOR WOMEN, RAIKOT</a:t>
            </a:r>
            <a:endParaRPr lang="en-US" sz="4000" b="1" dirty="0">
              <a:solidFill>
                <a:schemeClr val="bg1"/>
              </a:solidFill>
              <a:effectLst/>
              <a:latin typeface="Bookman Old Style" pitchFamily="18" charset="0"/>
              <a:cs typeface="Times New Roman" pitchFamily="18" charset="0"/>
            </a:endParaRPr>
          </a:p>
        </p:txBody>
      </p:sp>
      <p:pic>
        <p:nvPicPr>
          <p:cNvPr id="4098" name="Picture 2" descr="C:\Users\XTREME\Desktop\Sadbhavna Logo.jpg"/>
          <p:cNvPicPr>
            <a:picLocks noChangeAspect="1" noChangeArrowheads="1"/>
          </p:cNvPicPr>
          <p:nvPr/>
        </p:nvPicPr>
        <p:blipFill>
          <a:blip r:embed="rId2"/>
          <a:srcRect/>
          <a:stretch>
            <a:fillRect/>
          </a:stretch>
        </p:blipFill>
        <p:spPr bwMode="auto">
          <a:xfrm>
            <a:off x="76200" y="152400"/>
            <a:ext cx="1295400" cy="1066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44000" cy="6400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bg2"/>
                </a:solidFill>
                <a:latin typeface="Times New Roman" pitchFamily="18" charset="0"/>
                <a:cs typeface="Times New Roman" pitchFamily="18" charset="0"/>
              </a:rPr>
              <a:t>SEX</a:t>
            </a:r>
          </a:p>
          <a:p>
            <a:pPr algn="just"/>
            <a:endParaRPr lang="en-US" sz="2800" dirty="0" smtClean="0">
              <a:solidFill>
                <a:schemeClr val="bg2"/>
              </a:solidFill>
              <a:latin typeface="Times New Roman" pitchFamily="18" charset="0"/>
              <a:cs typeface="Times New Roman" pitchFamily="18" charset="0"/>
            </a:endParaRPr>
          </a:p>
          <a:p>
            <a:pPr algn="just"/>
            <a:r>
              <a:rPr lang="en-US" sz="2800" dirty="0" smtClean="0">
                <a:solidFill>
                  <a:schemeClr val="bg2"/>
                </a:solidFill>
                <a:cs typeface="Times New Roman" pitchFamily="18" charset="0"/>
              </a:rPr>
              <a:t>SEX REFERS TO THE BIOLOGICAL AND PHYSIOLOGICAL DIFFERENCES BETWEEN MALE AND FEMALE SEX. THE TERM SEX IS A PHYSICAL DIFFERENTIAT</a:t>
            </a:r>
            <a:r>
              <a:rPr lang="en-US" sz="2800" dirty="0" smtClean="0">
                <a:solidFill>
                  <a:schemeClr val="bg2"/>
                </a:solidFill>
                <a:latin typeface="Times New Roman" pitchFamily="18" charset="0"/>
                <a:cs typeface="Times New Roman" pitchFamily="18" charset="0"/>
              </a:rPr>
              <a:t>ION  BETWEEN THE BIOLOGICAL MALE AND THE BIOLOGICAL FEMALE. THUS, WHEN AN INFANT IS BORN, THE INFANT COMES TO BE LABELLED “BOY” OR “GIRL” DEPENDING ON THEIR SEX. THE GENITAL DIFFERENCES BETWEEN MALE AND FEMALE ARE THE BASIS OF SUCH KIND OF CHARACTERIZATION . </a:t>
            </a:r>
            <a:endParaRPr lang="en-US" sz="2800" dirty="0" smtClean="0">
              <a:solidFill>
                <a:schemeClr val="bg2"/>
              </a:solidFill>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62000"/>
            <a:ext cx="9144000" cy="6096000"/>
          </a:xfrm>
          <a:prstGeom prst="rect">
            <a:avLst/>
          </a:prstGeom>
          <a:solidFill>
            <a:schemeClr val="tx1"/>
          </a:solidFill>
        </p:spPr>
        <p:txBody>
          <a:bodyPr wrap="square">
            <a:spAutoFit/>
          </a:bodyPr>
          <a:lstStyle/>
          <a:p>
            <a:pPr algn="ctr"/>
            <a:r>
              <a:rPr lang="en-US" sz="4800" b="1" dirty="0" smtClean="0">
                <a:solidFill>
                  <a:schemeClr val="bg2"/>
                </a:solidFill>
              </a:rPr>
              <a:t>GENDER</a:t>
            </a:r>
          </a:p>
          <a:p>
            <a:pPr algn="ctr"/>
            <a:endParaRPr lang="en-US" sz="3300" dirty="0" smtClean="0"/>
          </a:p>
          <a:p>
            <a:pPr algn="just"/>
            <a:r>
              <a:rPr lang="en-US" sz="3300" dirty="0" smtClean="0">
                <a:solidFill>
                  <a:schemeClr val="bg2"/>
                </a:solidFill>
              </a:rPr>
              <a:t>Gender </a:t>
            </a:r>
            <a:r>
              <a:rPr lang="en-US" sz="3300" dirty="0">
                <a:solidFill>
                  <a:schemeClr val="bg2"/>
                </a:solidFill>
              </a:rPr>
              <a:t>refers to the attitudes, feelings and behaviors that a given culture associates with a person's biological sex. The concept of gender helps to study the differences in </a:t>
            </a:r>
            <a:r>
              <a:rPr lang="en-US" sz="3300" dirty="0" err="1">
                <a:solidFill>
                  <a:schemeClr val="bg2"/>
                </a:solidFill>
              </a:rPr>
              <a:t>behaviour</a:t>
            </a:r>
            <a:r>
              <a:rPr lang="en-US" sz="3300" dirty="0">
                <a:solidFill>
                  <a:schemeClr val="bg2"/>
                </a:solidFill>
              </a:rPr>
              <a:t> between men and women and to </a:t>
            </a:r>
            <a:r>
              <a:rPr lang="en-US" sz="3300" dirty="0" err="1">
                <a:solidFill>
                  <a:schemeClr val="bg2"/>
                </a:solidFill>
              </a:rPr>
              <a:t>analyse</a:t>
            </a:r>
            <a:r>
              <a:rPr lang="en-US" sz="3300" dirty="0">
                <a:solidFill>
                  <a:schemeClr val="bg2"/>
                </a:solidFill>
              </a:rPr>
              <a:t> the basis of these differences as basically biological or as social constructions by the society</a:t>
            </a:r>
            <a:r>
              <a:rPr lang="en-US" sz="3300" dirty="0" smtClean="0">
                <a:solidFill>
                  <a:schemeClr val="bg2"/>
                </a:solidFill>
              </a:rPr>
              <a:t>. Gender can be divided into a number different components relating to ideas of masculinity and femininity.</a:t>
            </a:r>
            <a:endParaRPr lang="en-US" sz="3300" dirty="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p:cNvPicPr>
            <a:picLocks noChangeAspect="1" noChangeArrowheads="1"/>
          </p:cNvPicPr>
          <p:nvPr/>
        </p:nvPicPr>
        <p:blipFill>
          <a:blip r:embed="rId2"/>
          <a:srcRect/>
          <a:stretch>
            <a:fillRect/>
          </a:stretch>
        </p:blipFill>
        <p:spPr bwMode="auto">
          <a:xfrm>
            <a:off x="0" y="609600"/>
            <a:ext cx="9144000" cy="6324600"/>
          </a:xfrm>
          <a:prstGeom prst="rect">
            <a:avLst/>
          </a:prstGeom>
          <a:noFill/>
          <a:ln w="9525">
            <a:noFill/>
            <a:miter lim="800000"/>
            <a:headEnd/>
            <a:tailEnd/>
          </a:ln>
          <a:effectLst/>
        </p:spPr>
      </p:pic>
      <p:pic>
        <p:nvPicPr>
          <p:cNvPr id="6150" name="Picture 6" descr="C:\Users\XTREME\Desktop\bigstock-Set-of-diverse-people-avatar-i-69124162-500x358.jpg"/>
          <p:cNvPicPr>
            <a:picLocks noChangeAspect="1" noChangeArrowheads="1"/>
          </p:cNvPicPr>
          <p:nvPr/>
        </p:nvPicPr>
        <p:blipFill>
          <a:blip r:embed="rId3"/>
          <a:srcRect/>
          <a:stretch>
            <a:fillRect/>
          </a:stretch>
        </p:blipFill>
        <p:spPr bwMode="auto">
          <a:xfrm>
            <a:off x="1828800" y="4191000"/>
            <a:ext cx="5410200" cy="2260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0" y="533401"/>
            <a:ext cx="9144000" cy="6400800"/>
          </a:xfrm>
          <a:prstGeom prst="rect">
            <a:avLst/>
          </a:prstGeom>
          <a:noFill/>
          <a:ln w="9525">
            <a:noFill/>
            <a:miter lim="800000"/>
            <a:headEnd/>
            <a:tailEnd/>
          </a:ln>
          <a:effectLst/>
        </p:spPr>
      </p:pic>
      <p:pic>
        <p:nvPicPr>
          <p:cNvPr id="7172" name="Picture 4" descr="GROUP OF STUDENTS illustration"/>
          <p:cNvPicPr>
            <a:picLocks noChangeAspect="1" noChangeArrowheads="1"/>
          </p:cNvPicPr>
          <p:nvPr/>
        </p:nvPicPr>
        <p:blipFill>
          <a:blip r:embed="rId3"/>
          <a:srcRect/>
          <a:stretch>
            <a:fillRect/>
          </a:stretch>
        </p:blipFill>
        <p:spPr bwMode="auto">
          <a:xfrm>
            <a:off x="2438400" y="4495800"/>
            <a:ext cx="4286250" cy="2133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srcRect/>
          <a:stretch>
            <a:fillRect/>
          </a:stretch>
        </p:blipFill>
        <p:spPr bwMode="auto">
          <a:xfrm>
            <a:off x="0" y="609601"/>
            <a:ext cx="9144000" cy="6324600"/>
          </a:xfrm>
          <a:prstGeom prst="rect">
            <a:avLst/>
          </a:prstGeom>
          <a:noFill/>
          <a:ln w="9525">
            <a:noFill/>
            <a:miter lim="800000"/>
            <a:headEnd/>
            <a:tailEnd/>
          </a:ln>
          <a:effectLst/>
        </p:spPr>
      </p:pic>
      <p:pic>
        <p:nvPicPr>
          <p:cNvPr id="20486" name="Picture 6" descr="Men Make Houses, Women Make Homes A motivational and inspirational poster representing the proverb sayings, Men Make Houses, Women Make Homes with simple human pictogram. Housework stock vector"/>
          <p:cNvPicPr>
            <a:picLocks noChangeAspect="1" noChangeArrowheads="1"/>
          </p:cNvPicPr>
          <p:nvPr/>
        </p:nvPicPr>
        <p:blipFill>
          <a:blip r:embed="rId3"/>
          <a:srcRect/>
          <a:stretch>
            <a:fillRect/>
          </a:stretch>
        </p:blipFill>
        <p:spPr bwMode="auto">
          <a:xfrm>
            <a:off x="2133600" y="4038600"/>
            <a:ext cx="4572000" cy="277336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p:cNvPicPr>
            <a:picLocks noChangeAspect="1" noChangeArrowheads="1"/>
          </p:cNvPicPr>
          <p:nvPr/>
        </p:nvPicPr>
        <p:blipFill>
          <a:blip r:embed="rId2"/>
          <a:srcRect/>
          <a:stretch>
            <a:fillRect/>
          </a:stretch>
        </p:blipFill>
        <p:spPr bwMode="auto">
          <a:xfrm>
            <a:off x="0" y="609601"/>
            <a:ext cx="9144000" cy="6324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4600"/>
            <a:ext cx="9144000" cy="1143000"/>
          </a:xfrm>
        </p:spPr>
        <p:txBody>
          <a:bodyPr>
            <a:noAutofit/>
          </a:bodyPr>
          <a:lstStyle/>
          <a:p>
            <a:pPr algn="ctr"/>
            <a:r>
              <a:rPr lang="en-US" sz="8800" b="1" dirty="0" smtClean="0">
                <a:latin typeface="Times New Roman" pitchFamily="18" charset="0"/>
                <a:cs typeface="Times New Roman" pitchFamily="18" charset="0"/>
              </a:rPr>
              <a:t>THANK YOU</a:t>
            </a:r>
            <a:endParaRPr lang="en-US" sz="88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TotalTime>
  <Words>147</Words>
  <Application>Microsoft Office PowerPoint</Application>
  <PresentationFormat>On-screen Show (4:3)</PresentationFormat>
  <Paragraphs>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SUBJECT- GENDER SCHOOL AND SOCIETY  TOPIC- SEX AND GENDER  Astt.Prof. MANPREET KAUR  SADBHAVNA COLLEGE OF EDUCATION FOR WOMEN, RAIKOT</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SCHOOL AND SOCIETY  TOPIC- SEX AND GENDER  Asstt.Prof. MANPREET KAUR</dc:title>
  <dc:creator>XTREME</dc:creator>
  <cp:lastModifiedBy>XTREME</cp:lastModifiedBy>
  <cp:revision>19</cp:revision>
  <dcterms:created xsi:type="dcterms:W3CDTF">2020-08-06T04:56:30Z</dcterms:created>
  <dcterms:modified xsi:type="dcterms:W3CDTF">2020-08-06T06:35:44Z</dcterms:modified>
</cp:coreProperties>
</file>