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5"/>
  </p:notesMasterIdLst>
  <p:sldIdLst>
    <p:sldId id="256" r:id="rId2"/>
    <p:sldId id="327" r:id="rId3"/>
    <p:sldId id="342" r:id="rId4"/>
    <p:sldId id="351" r:id="rId5"/>
    <p:sldId id="360" r:id="rId6"/>
    <p:sldId id="361" r:id="rId7"/>
    <p:sldId id="362" r:id="rId8"/>
    <p:sldId id="363" r:id="rId9"/>
    <p:sldId id="364" r:id="rId10"/>
    <p:sldId id="366" r:id="rId11"/>
    <p:sldId id="367" r:id="rId12"/>
    <p:sldId id="352"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B53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029"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E46F2-ABB7-477A-BB39-52CE2775A8B5}" type="datetimeFigureOut">
              <a:rPr lang="en-US" smtClean="0"/>
              <a:pPr/>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EA6D9-A290-42B3-8F58-C9BAD58DA6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2EA6D9-A290-42B3-8F58-C9BAD58DA6D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4/5/2021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4/5/2021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3200400"/>
          </a:xfrm>
        </p:spPr>
        <p:txBody>
          <a:bodyPr>
            <a:noAutofit/>
          </a:bodyPr>
          <a:lstStyle/>
          <a:p>
            <a:r>
              <a:rPr lang="en-US" sz="4400" b="1" dirty="0" smtClean="0">
                <a:solidFill>
                  <a:srgbClr val="92D050"/>
                </a:solidFill>
                <a:latin typeface="Bookman Old Style" pitchFamily="18" charset="0"/>
                <a:ea typeface="Batang" pitchFamily="18" charset="-127"/>
                <a:cs typeface="Verdana" pitchFamily="34" charset="0"/>
              </a:rPr>
              <a:t>SADBHAVNA COLLEGE OF    EDUCATION FOR  </a:t>
            </a:r>
            <a:r>
              <a:rPr lang="en-US" sz="4400" b="1" dirty="0" smtClean="0">
                <a:solidFill>
                  <a:srgbClr val="92D050"/>
                </a:solidFill>
                <a:latin typeface="Bookman Old Style" pitchFamily="18" charset="0"/>
                <a:ea typeface="Batang" pitchFamily="18" charset="-127"/>
                <a:cs typeface="Verdana" pitchFamily="34" charset="0"/>
              </a:rPr>
              <a:t>WOMEN </a:t>
            </a:r>
            <a:endParaRPr lang="en-US" sz="4400" b="1" dirty="0" smtClean="0">
              <a:solidFill>
                <a:srgbClr val="92D050"/>
              </a:solidFill>
              <a:latin typeface="Bookman Old Style" pitchFamily="18" charset="0"/>
              <a:ea typeface="Batang" pitchFamily="18" charset="-127"/>
              <a:cs typeface="Verdana" pitchFamily="34" charset="0"/>
            </a:endParaRPr>
          </a:p>
          <a:p>
            <a:endParaRPr lang="en-US" sz="4400" b="1" dirty="0">
              <a:solidFill>
                <a:srgbClr val="002060"/>
              </a:solidFill>
              <a:latin typeface="Bookman Old Style" pitchFamily="18" charset="0"/>
              <a:ea typeface="Batang" pitchFamily="18" charset="-127"/>
              <a:cs typeface="Verdana" pitchFamily="34" charset="0"/>
            </a:endParaRPr>
          </a:p>
        </p:txBody>
      </p:sp>
      <p:pic>
        <p:nvPicPr>
          <p:cNvPr id="1026" name="Picture 2" descr="C:\Users\XTREME\Desktop\download.jpg"/>
          <p:cNvPicPr>
            <a:picLocks noChangeAspect="1" noChangeArrowheads="1"/>
          </p:cNvPicPr>
          <p:nvPr/>
        </p:nvPicPr>
        <p:blipFill>
          <a:blip r:embed="rId3"/>
          <a:srcRect/>
          <a:stretch>
            <a:fillRect/>
          </a:stretch>
        </p:blipFill>
        <p:spPr bwMode="auto">
          <a:xfrm>
            <a:off x="5715000" y="1752600"/>
            <a:ext cx="3429000" cy="4267200"/>
          </a:xfrm>
          <a:prstGeom prst="rect">
            <a:avLst/>
          </a:prstGeom>
          <a:noFill/>
        </p:spPr>
      </p:pic>
      <p:sp>
        <p:nvSpPr>
          <p:cNvPr id="4" name="Rectangle 3"/>
          <p:cNvSpPr/>
          <p:nvPr/>
        </p:nvSpPr>
        <p:spPr>
          <a:xfrm>
            <a:off x="838200" y="2362200"/>
            <a:ext cx="2895600" cy="923330"/>
          </a:xfrm>
          <a:prstGeom prst="rect">
            <a:avLst/>
          </a:prstGeom>
        </p:spPr>
        <p:txBody>
          <a:bodyPr wrap="square">
            <a:spAutoFit/>
          </a:bodyPr>
          <a:lstStyle/>
          <a:p>
            <a:r>
              <a:rPr lang="en-US" dirty="0" smtClean="0">
                <a:solidFill>
                  <a:srgbClr val="00B050"/>
                </a:solidFill>
                <a:latin typeface="Aharoni" pitchFamily="2" charset="-79"/>
                <a:cs typeface="Aharoni" pitchFamily="2" charset="-79"/>
              </a:rPr>
              <a:t> </a:t>
            </a:r>
            <a:endParaRPr lang="en-US" sz="3600" dirty="0" smtClean="0">
              <a:solidFill>
                <a:srgbClr val="002060"/>
              </a:solidFill>
              <a:latin typeface="Aharoni" pitchFamily="2" charset="-79"/>
              <a:cs typeface="Aharoni" pitchFamily="2" charset="-79"/>
            </a:endParaRPr>
          </a:p>
          <a:p>
            <a:r>
              <a:rPr lang="en-US" sz="3600" dirty="0" smtClean="0">
                <a:solidFill>
                  <a:srgbClr val="FFFF00"/>
                </a:solidFill>
                <a:latin typeface="Aharoni" pitchFamily="2" charset="-79"/>
                <a:cs typeface="Aharoni" pitchFamily="2" charset="-79"/>
              </a:rPr>
              <a:t>TOPIC</a:t>
            </a:r>
            <a:endParaRPr lang="en-US" sz="3600" dirty="0">
              <a:solidFill>
                <a:srgbClr val="FFFF00"/>
              </a:solidFill>
            </a:endParaRPr>
          </a:p>
        </p:txBody>
      </p:sp>
      <p:sp>
        <p:nvSpPr>
          <p:cNvPr id="5" name="Rectangle 4"/>
          <p:cNvSpPr/>
          <p:nvPr/>
        </p:nvSpPr>
        <p:spPr>
          <a:xfrm>
            <a:off x="0" y="3581400"/>
            <a:ext cx="8686800" cy="2985433"/>
          </a:xfrm>
          <a:prstGeom prst="rect">
            <a:avLst/>
          </a:prstGeom>
        </p:spPr>
        <p:txBody>
          <a:bodyPr wrap="square">
            <a:spAutoFit/>
          </a:bodyPr>
          <a:lstStyle/>
          <a:p>
            <a:r>
              <a:rPr lang="en-US" sz="4000" b="1" dirty="0" smtClean="0">
                <a:solidFill>
                  <a:schemeClr val="accent3">
                    <a:lumMod val="20000"/>
                    <a:lumOff val="80000"/>
                  </a:schemeClr>
                </a:solidFill>
                <a:latin typeface="Aharoni" pitchFamily="2" charset="-79"/>
                <a:cs typeface="Aharoni" pitchFamily="2" charset="-79"/>
              </a:rPr>
              <a:t>  </a:t>
            </a:r>
            <a:r>
              <a:rPr lang="en-US" sz="4000" b="1" dirty="0" smtClean="0">
                <a:solidFill>
                  <a:schemeClr val="accent3">
                    <a:lumMod val="20000"/>
                    <a:lumOff val="80000"/>
                  </a:schemeClr>
                </a:solidFill>
                <a:latin typeface="Aharoni" pitchFamily="2" charset="-79"/>
                <a:cs typeface="Aharoni" pitchFamily="2" charset="-79"/>
              </a:rPr>
              <a:t>Skill of Explanation</a:t>
            </a:r>
            <a:endParaRPr lang="en-US" sz="4000" b="1" dirty="0" smtClean="0">
              <a:solidFill>
                <a:schemeClr val="accent3">
                  <a:lumMod val="20000"/>
                  <a:lumOff val="80000"/>
                </a:schemeClr>
              </a:solidFill>
              <a:latin typeface="Aharoni" pitchFamily="2" charset="-79"/>
              <a:cs typeface="Aharoni" pitchFamily="2" charset="-79"/>
            </a:endParaRPr>
          </a:p>
          <a:p>
            <a:endParaRPr lang="en-US" sz="4000" b="1" dirty="0" smtClean="0">
              <a:solidFill>
                <a:schemeClr val="accent4">
                  <a:lumMod val="60000"/>
                  <a:lumOff val="40000"/>
                </a:schemeClr>
              </a:solidFill>
              <a:latin typeface="Aharoni" pitchFamily="2" charset="-79"/>
              <a:cs typeface="Aharoni" pitchFamily="2" charset="-79"/>
            </a:endParaRPr>
          </a:p>
          <a:p>
            <a:r>
              <a:rPr lang="en-US" sz="4000" b="1" dirty="0" smtClean="0">
                <a:solidFill>
                  <a:srgbClr val="FFC000"/>
                </a:solidFill>
                <a:latin typeface="Aharoni" pitchFamily="2" charset="-79"/>
                <a:cs typeface="Aharoni" pitchFamily="2" charset="-79"/>
              </a:rPr>
              <a:t>Asst. Prof – Sunita Rani</a:t>
            </a:r>
          </a:p>
          <a:p>
            <a:endParaRPr lang="en-US" sz="4000" b="1" dirty="0" smtClean="0">
              <a:solidFill>
                <a:schemeClr val="accent4">
                  <a:lumMod val="60000"/>
                  <a:lumOff val="40000"/>
                </a:schemeClr>
              </a:solidFill>
              <a:latin typeface="Aharoni" pitchFamily="2" charset="-79"/>
              <a:cs typeface="Aharoni" pitchFamily="2" charset="-79"/>
            </a:endParaRPr>
          </a:p>
          <a:p>
            <a:endParaRPr lang="en-US" sz="2800" b="1" dirty="0" smtClean="0">
              <a:solidFill>
                <a:schemeClr val="accent4">
                  <a:lumMod val="60000"/>
                  <a:lumOff val="40000"/>
                </a:schemeClr>
              </a:solidFill>
              <a:latin typeface="Aharoni" pitchFamily="2" charset="-79"/>
              <a:cs typeface="Aharoni" pitchFamily="2" charset="-79"/>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COLLEGE FILE\2.jpg"/>
          <p:cNvPicPr>
            <a:picLocks noGrp="1" noChangeAspect="1" noChangeArrowheads="1"/>
          </p:cNvPicPr>
          <p:nvPr>
            <p:ph idx="1"/>
          </p:nvPr>
        </p:nvPicPr>
        <p:blipFill>
          <a:blip r:embed="rId2"/>
          <a:srcRect/>
          <a:stretch>
            <a:fillRect/>
          </a:stretch>
        </p:blipFill>
        <p:spPr bwMode="auto">
          <a:xfrm>
            <a:off x="838200" y="838200"/>
            <a:ext cx="7315199" cy="5486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COLLEGE FILE\1.jpg"/>
          <p:cNvPicPr>
            <a:picLocks noGrp="1" noChangeAspect="1" noChangeArrowheads="1"/>
          </p:cNvPicPr>
          <p:nvPr>
            <p:ph idx="1"/>
          </p:nvPr>
        </p:nvPicPr>
        <p:blipFill>
          <a:blip r:embed="rId2"/>
          <a:srcRect/>
          <a:stretch>
            <a:fillRect/>
          </a:stretch>
        </p:blipFill>
        <p:spPr bwMode="auto">
          <a:xfrm>
            <a:off x="838200" y="609601"/>
            <a:ext cx="7391399" cy="571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G:\COLLEGE FILE\4.jpg"/>
          <p:cNvPicPr>
            <a:picLocks noGrp="1" noChangeAspect="1" noChangeArrowheads="1"/>
          </p:cNvPicPr>
          <p:nvPr>
            <p:ph idx="1"/>
          </p:nvPr>
        </p:nvPicPr>
        <p:blipFill>
          <a:blip r:embed="rId2"/>
          <a:srcRect/>
          <a:stretch>
            <a:fillRect/>
          </a:stretch>
        </p:blipFill>
        <p:spPr bwMode="auto">
          <a:xfrm>
            <a:off x="457200" y="609600"/>
            <a:ext cx="8229600" cy="5562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G:\ETT FEE OCTOBER 2020\AdobeStock_61769035_cu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838200"/>
            <a:ext cx="7239000" cy="5617536"/>
          </a:xfrm>
        </p:spPr>
        <p:txBody>
          <a:bodyPr>
            <a:normAutofit/>
          </a:bodyPr>
          <a:lstStyle/>
          <a:p>
            <a:pPr>
              <a:buNone/>
            </a:pPr>
            <a:endParaRPr lang="en-US" sz="5400" b="1" dirty="0" smtClean="0">
              <a:solidFill>
                <a:schemeClr val="tx2">
                  <a:lumMod val="75000"/>
                </a:schemeClr>
              </a:solidFill>
              <a:latin typeface="Arial Black" pitchFamily="34" charset="0"/>
            </a:endParaRPr>
          </a:p>
          <a:p>
            <a:pPr>
              <a:buNone/>
            </a:pPr>
            <a:endParaRPr lang="en-US" sz="5400" b="1" dirty="0" smtClean="0">
              <a:solidFill>
                <a:schemeClr val="tx2">
                  <a:lumMod val="75000"/>
                </a:schemeClr>
              </a:solidFill>
              <a:latin typeface="Arial Black" pitchFamily="34" charset="0"/>
            </a:endParaRPr>
          </a:p>
          <a:p>
            <a:pPr>
              <a:buNone/>
            </a:pPr>
            <a:r>
              <a:rPr lang="en-US" sz="5400" b="1" dirty="0" smtClean="0">
                <a:solidFill>
                  <a:schemeClr val="tx2">
                    <a:lumMod val="75000"/>
                  </a:schemeClr>
                </a:solidFill>
                <a:latin typeface="Arial Black" pitchFamily="34" charset="0"/>
              </a:rPr>
              <a:t>    </a:t>
            </a:r>
            <a:endParaRPr lang="en-US" sz="5400" b="1" dirty="0" smtClean="0">
              <a:solidFill>
                <a:srgbClr val="FFFF00"/>
              </a:solidFill>
              <a:latin typeface="Arial Black" pitchFamily="34" charset="0"/>
            </a:endParaRPr>
          </a:p>
        </p:txBody>
      </p:sp>
      <p:sp>
        <p:nvSpPr>
          <p:cNvPr id="13317" name="AutoShape 5"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9" name="AutoShape 7" descr="G:\ETT FEE OCTOBER 2020\independent-selfreliant-confident-responsible-steps-260nw-74901280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4"/>
          <p:cNvPicPr>
            <a:picLocks noChangeAspect="1" noChangeArrowheads="1"/>
          </p:cNvPicPr>
          <p:nvPr/>
        </p:nvPicPr>
        <p:blipFill>
          <a:blip r:embed="rId2"/>
          <a:srcRect/>
          <a:stretch>
            <a:fillRect/>
          </a:stretch>
        </p:blipFill>
        <p:spPr bwMode="auto">
          <a:xfrm>
            <a:off x="533400" y="457200"/>
            <a:ext cx="8229600" cy="5943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fontAlgn="base">
              <a:buNone/>
            </a:pPr>
            <a:r>
              <a:rPr lang="en-US" b="1" dirty="0" smtClean="0"/>
              <a:t>    </a:t>
            </a:r>
            <a:endParaRPr lang="en-US" dirty="0"/>
          </a:p>
        </p:txBody>
      </p:sp>
      <p:pic>
        <p:nvPicPr>
          <p:cNvPr id="22530" name="Picture 2" descr="Explanation Meaning - YouTube"/>
          <p:cNvPicPr>
            <a:picLocks noChangeAspect="1" noChangeArrowheads="1"/>
          </p:cNvPicPr>
          <p:nvPr/>
        </p:nvPicPr>
        <p:blipFill>
          <a:blip r:embed="rId2"/>
          <a:srcRect/>
          <a:stretch>
            <a:fillRect/>
          </a:stretch>
        </p:blipFill>
        <p:spPr bwMode="auto">
          <a:xfrm>
            <a:off x="457200" y="533400"/>
            <a:ext cx="8077200" cy="5791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a:buNone/>
            </a:pPr>
            <a:r>
              <a:rPr lang="en-US" dirty="0" smtClean="0">
                <a:solidFill>
                  <a:srgbClr val="7030A0"/>
                </a:solidFill>
              </a:rPr>
              <a:t>   </a:t>
            </a:r>
            <a:endParaRPr lang="en-US" sz="2800" dirty="0" smtClean="0">
              <a:solidFill>
                <a:srgbClr val="7030A0"/>
              </a:solidFill>
            </a:endParaRPr>
          </a:p>
          <a:p>
            <a:endParaRPr lang="en-US" dirty="0"/>
          </a:p>
        </p:txBody>
      </p:sp>
      <p:sp>
        <p:nvSpPr>
          <p:cNvPr id="4" name="Rectangle 3"/>
          <p:cNvSpPr/>
          <p:nvPr/>
        </p:nvSpPr>
        <p:spPr>
          <a:xfrm>
            <a:off x="2514600" y="457200"/>
            <a:ext cx="4038600" cy="769441"/>
          </a:xfrm>
          <a:prstGeom prst="rect">
            <a:avLst/>
          </a:prstGeom>
        </p:spPr>
        <p:txBody>
          <a:bodyPr wrap="square">
            <a:spAutoFit/>
          </a:bodyPr>
          <a:lstStyle/>
          <a:p>
            <a:r>
              <a:rPr lang="en-US" sz="4400" b="1" dirty="0" smtClean="0">
                <a:solidFill>
                  <a:srgbClr val="FF0000"/>
                </a:solidFill>
                <a:latin typeface="Arial Black" pitchFamily="34" charset="0"/>
              </a:rPr>
              <a:t>Explanation</a:t>
            </a:r>
            <a:endParaRPr lang="en-US" sz="4400" b="1" dirty="0">
              <a:solidFill>
                <a:srgbClr val="FF0000"/>
              </a:solidFill>
              <a:latin typeface="Arial Black" pitchFamily="34" charset="0"/>
            </a:endParaRPr>
          </a:p>
        </p:txBody>
      </p:sp>
      <p:sp>
        <p:nvSpPr>
          <p:cNvPr id="5" name="Rectangle 4"/>
          <p:cNvSpPr/>
          <p:nvPr/>
        </p:nvSpPr>
        <p:spPr>
          <a:xfrm>
            <a:off x="914400" y="1447800"/>
            <a:ext cx="7239000" cy="1569660"/>
          </a:xfrm>
          <a:prstGeom prst="rect">
            <a:avLst/>
          </a:prstGeom>
        </p:spPr>
        <p:txBody>
          <a:bodyPr wrap="square">
            <a:spAutoFit/>
          </a:bodyPr>
          <a:lstStyle/>
          <a:p>
            <a:r>
              <a:rPr lang="en-US" sz="2400" dirty="0" smtClean="0"/>
              <a:t>An </a:t>
            </a:r>
            <a:r>
              <a:rPr lang="en-US" sz="2400" i="1" dirty="0" smtClean="0"/>
              <a:t>explanation</a:t>
            </a:r>
            <a:r>
              <a:rPr lang="en-US" sz="2400" dirty="0" smtClean="0"/>
              <a:t> is a statement about how or why something is the way it is. If you're failing math, you'd better come up with a good </a:t>
            </a:r>
            <a:r>
              <a:rPr lang="en-US" sz="2400" i="1" dirty="0" smtClean="0"/>
              <a:t>explanation</a:t>
            </a:r>
            <a:r>
              <a:rPr lang="en-US" sz="2400" dirty="0" smtClean="0"/>
              <a:t> to give to your parents</a:t>
            </a:r>
            <a:r>
              <a:rPr lang="en-US" sz="2400" dirty="0" smtClean="0"/>
              <a:t>.</a:t>
            </a:r>
            <a:endParaRPr lang="en-US" sz="2400" dirty="0"/>
          </a:p>
        </p:txBody>
      </p:sp>
      <p:sp>
        <p:nvSpPr>
          <p:cNvPr id="6" name="Rectangle 5"/>
          <p:cNvSpPr/>
          <p:nvPr/>
        </p:nvSpPr>
        <p:spPr>
          <a:xfrm>
            <a:off x="762000" y="2895600"/>
            <a:ext cx="7772400" cy="3046988"/>
          </a:xfrm>
          <a:prstGeom prst="rect">
            <a:avLst/>
          </a:prstGeom>
        </p:spPr>
        <p:txBody>
          <a:bodyPr wrap="square">
            <a:spAutoFit/>
          </a:bodyPr>
          <a:lstStyle/>
          <a:p>
            <a:endParaRPr lang="en-US" sz="2400" i="1" dirty="0" smtClean="0"/>
          </a:p>
          <a:p>
            <a:r>
              <a:rPr lang="en-US" sz="2400" i="1" dirty="0" smtClean="0"/>
              <a:t>Explanation</a:t>
            </a:r>
            <a:r>
              <a:rPr lang="en-US" sz="2400" dirty="0" smtClean="0"/>
              <a:t> is from the same Latin word as </a:t>
            </a:r>
            <a:r>
              <a:rPr lang="en-US" sz="2400" i="1" dirty="0" smtClean="0"/>
              <a:t>explain</a:t>
            </a:r>
            <a:r>
              <a:rPr lang="en-US" sz="2400" dirty="0" smtClean="0"/>
              <a:t>: </a:t>
            </a:r>
            <a:r>
              <a:rPr lang="en-US" sz="2400" i="1" dirty="0" smtClean="0"/>
              <a:t>explainer</a:t>
            </a:r>
            <a:r>
              <a:rPr lang="en-US" sz="2400" dirty="0" smtClean="0"/>
              <a:t>, </a:t>
            </a:r>
            <a:r>
              <a:rPr lang="en-US" sz="2400" dirty="0" smtClean="0"/>
              <a:t>which means make clear. Because </a:t>
            </a:r>
            <a:r>
              <a:rPr lang="en-US" sz="2400" i="1" dirty="0" smtClean="0"/>
              <a:t>explanation</a:t>
            </a:r>
            <a:r>
              <a:rPr lang="en-US" sz="2400" dirty="0" smtClean="0"/>
              <a:t> and </a:t>
            </a:r>
            <a:r>
              <a:rPr lang="en-US" sz="2400" i="1" dirty="0" smtClean="0"/>
              <a:t>explain</a:t>
            </a:r>
            <a:r>
              <a:rPr lang="en-US" sz="2400" dirty="0" smtClean="0"/>
              <a:t> are so closely related, people often try to shoehorn an extra </a:t>
            </a:r>
            <a:r>
              <a:rPr lang="en-US" sz="2400" i="1" dirty="0" err="1" smtClean="0"/>
              <a:t>i</a:t>
            </a:r>
            <a:r>
              <a:rPr lang="en-US" sz="2400" dirty="0" smtClean="0"/>
              <a:t> into the spelling of </a:t>
            </a:r>
            <a:r>
              <a:rPr lang="en-US" sz="2400" i="1" dirty="0" smtClean="0"/>
              <a:t>explanation</a:t>
            </a:r>
            <a:r>
              <a:rPr lang="en-US" sz="2400" dirty="0" smtClean="0"/>
              <a:t>. Don't. You might </a:t>
            </a:r>
            <a:r>
              <a:rPr lang="en-US" sz="2400" dirty="0" smtClean="0"/>
              <a:t>think that</a:t>
            </a:r>
            <a:r>
              <a:rPr lang="en-US" sz="2400" dirty="0" smtClean="0"/>
              <a:t> </a:t>
            </a:r>
            <a:r>
              <a:rPr lang="en-US" sz="2400" i="1" dirty="0" smtClean="0"/>
              <a:t>explanation</a:t>
            </a:r>
            <a:r>
              <a:rPr lang="en-US" sz="2400" dirty="0" smtClean="0"/>
              <a:t> has the odd spelling, but it is really the more regular of the two because there is no </a:t>
            </a:r>
            <a:r>
              <a:rPr lang="en-US" sz="2400" i="1" dirty="0" err="1" smtClean="0"/>
              <a:t>i</a:t>
            </a:r>
            <a:r>
              <a:rPr lang="en-US" sz="2400" dirty="0" smtClean="0"/>
              <a:t> in </a:t>
            </a:r>
            <a:r>
              <a:rPr lang="en-US" sz="2400" i="1" dirty="0" smtClean="0"/>
              <a:t>explainer</a:t>
            </a:r>
            <a:r>
              <a:rPr lang="en-US" sz="2400"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85000" lnSpcReduction="10000"/>
          </a:bodyPr>
          <a:lstStyle/>
          <a:p>
            <a:pPr>
              <a:buNone/>
            </a:pPr>
            <a:endParaRPr lang="en-US" dirty="0" smtClean="0"/>
          </a:p>
          <a:p>
            <a:pPr>
              <a:buNone/>
            </a:pPr>
            <a:r>
              <a:rPr lang="en-US" dirty="0" smtClean="0"/>
              <a:t>    </a:t>
            </a:r>
            <a:r>
              <a:rPr lang="en-US" sz="3200" b="1" dirty="0" smtClean="0">
                <a:solidFill>
                  <a:schemeClr val="accent6">
                    <a:lumMod val="50000"/>
                  </a:schemeClr>
                </a:solidFill>
              </a:rPr>
              <a:t>A </a:t>
            </a:r>
            <a:r>
              <a:rPr lang="en-US" sz="3200" b="1" dirty="0" smtClean="0">
                <a:solidFill>
                  <a:schemeClr val="accent6">
                    <a:lumMod val="50000"/>
                  </a:schemeClr>
                </a:solidFill>
              </a:rPr>
              <a:t>teacher has to learn the skill of explaining in order to make the pupils understand many ideas, concepts or principles which need explanation. Explanation is nothing but a few interrelated appropriate statements.</a:t>
            </a:r>
          </a:p>
          <a:p>
            <a:pPr>
              <a:buNone/>
            </a:pPr>
            <a:endParaRPr lang="en-US" sz="3200" b="1" dirty="0" smtClean="0">
              <a:solidFill>
                <a:schemeClr val="accent6">
                  <a:lumMod val="50000"/>
                </a:schemeClr>
              </a:solidFill>
            </a:endParaRPr>
          </a:p>
          <a:p>
            <a:pPr>
              <a:buNone/>
            </a:pPr>
            <a:r>
              <a:rPr lang="en-US" sz="3200" b="1" dirty="0" smtClean="0">
                <a:solidFill>
                  <a:schemeClr val="accent6">
                    <a:lumMod val="50000"/>
                  </a:schemeClr>
                </a:solidFill>
              </a:rPr>
              <a:t>   Thus the skill of explaining may be defined as the art of learning the use of interrelated appropriate statements by the teacher for making the pupils understand the desired concept, phenomenon or principle.</a:t>
            </a:r>
            <a:endParaRPr lang="en-US" sz="3200"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COLLEGE FILE\9.jpg"/>
          <p:cNvPicPr>
            <a:picLocks noGrp="1" noChangeAspect="1" noChangeArrowheads="1"/>
          </p:cNvPicPr>
          <p:nvPr>
            <p:ph idx="1"/>
          </p:nvPr>
        </p:nvPicPr>
        <p:blipFill>
          <a:blip r:embed="rId2"/>
          <a:srcRect/>
          <a:stretch>
            <a:fillRect/>
          </a:stretch>
        </p:blipFill>
        <p:spPr bwMode="auto">
          <a:xfrm>
            <a:off x="762000" y="533401"/>
            <a:ext cx="7619999" cy="579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LLEGE FILE\7.jpg"/>
          <p:cNvPicPr>
            <a:picLocks noGrp="1" noChangeAspect="1" noChangeArrowheads="1"/>
          </p:cNvPicPr>
          <p:nvPr>
            <p:ph idx="1"/>
          </p:nvPr>
        </p:nvPicPr>
        <p:blipFill>
          <a:blip r:embed="rId2"/>
          <a:srcRect/>
          <a:stretch>
            <a:fillRect/>
          </a:stretch>
        </p:blipFill>
        <p:spPr bwMode="auto">
          <a:xfrm>
            <a:off x="228600" y="762000"/>
            <a:ext cx="8381999" cy="571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COLLEGE FILE\5.jpg"/>
          <p:cNvPicPr>
            <a:picLocks noGrp="1" noChangeAspect="1" noChangeArrowheads="1"/>
          </p:cNvPicPr>
          <p:nvPr>
            <p:ph idx="1"/>
          </p:nvPr>
        </p:nvPicPr>
        <p:blipFill>
          <a:blip r:embed="rId2"/>
          <a:srcRect/>
          <a:stretch>
            <a:fillRect/>
          </a:stretch>
        </p:blipFill>
        <p:spPr bwMode="auto">
          <a:xfrm>
            <a:off x="533400" y="533400"/>
            <a:ext cx="8000999" cy="57912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COLLEGE FILE\8.jpg"/>
          <p:cNvPicPr>
            <a:picLocks noGrp="1" noChangeAspect="1" noChangeArrowheads="1"/>
          </p:cNvPicPr>
          <p:nvPr>
            <p:ph idx="1"/>
          </p:nvPr>
        </p:nvPicPr>
        <p:blipFill>
          <a:blip r:embed="rId2"/>
          <a:srcRect/>
          <a:stretch>
            <a:fillRect/>
          </a:stretch>
        </p:blipFill>
        <p:spPr bwMode="auto">
          <a:xfrm>
            <a:off x="685800" y="533401"/>
            <a:ext cx="7924799" cy="579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COLLEGE FILE\6.jpg"/>
          <p:cNvPicPr>
            <a:picLocks noGrp="1" noChangeAspect="1" noChangeArrowheads="1"/>
          </p:cNvPicPr>
          <p:nvPr>
            <p:ph idx="1"/>
          </p:nvPr>
        </p:nvPicPr>
        <p:blipFill>
          <a:blip r:embed="rId2"/>
          <a:srcRect/>
          <a:stretch>
            <a:fillRect/>
          </a:stretch>
        </p:blipFill>
        <p:spPr bwMode="auto">
          <a:xfrm>
            <a:off x="685800" y="685800"/>
            <a:ext cx="8000999" cy="5638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1441</TotalTime>
  <Words>98</Words>
  <Application>Microsoft Office PowerPoint</Application>
  <PresentationFormat>On-screen Show (4:3)</PresentationFormat>
  <Paragraphs>20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XTREME</dc:creator>
  <cp:lastModifiedBy>samsung</cp:lastModifiedBy>
  <cp:revision>193</cp:revision>
  <dcterms:created xsi:type="dcterms:W3CDTF">2006-08-16T00:00:00Z</dcterms:created>
  <dcterms:modified xsi:type="dcterms:W3CDTF">2021-04-05T13:58:35Z</dcterms:modified>
</cp:coreProperties>
</file>