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16"/>
  </p:notesMasterIdLst>
  <p:sldIdLst>
    <p:sldId id="256" r:id="rId2"/>
    <p:sldId id="329" r:id="rId3"/>
    <p:sldId id="330" r:id="rId4"/>
    <p:sldId id="327" r:id="rId5"/>
    <p:sldId id="328" r:id="rId6"/>
    <p:sldId id="331" r:id="rId7"/>
    <p:sldId id="333" r:id="rId8"/>
    <p:sldId id="309" r:id="rId9"/>
    <p:sldId id="304" r:id="rId10"/>
    <p:sldId id="332" r:id="rId11"/>
    <p:sldId id="334" r:id="rId12"/>
    <p:sldId id="335" r:id="rId13"/>
    <p:sldId id="336" r:id="rId14"/>
    <p:sldId id="2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3/21/2021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24400" y="304800"/>
            <a:ext cx="4038600" cy="5715000"/>
          </a:xfrm>
        </p:spPr>
        <p:txBody>
          <a:bodyPr>
            <a:noAutofit/>
          </a:bodyPr>
          <a:lstStyle/>
          <a:p>
            <a:r>
              <a:rPr lang="en-US" sz="4400" b="1" dirty="0" smtClean="0">
                <a:solidFill>
                  <a:srgbClr val="92D05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304800" y="0"/>
            <a:ext cx="4191000" cy="3581400"/>
          </a:xfrm>
          <a:prstGeom prst="rect">
            <a:avLst/>
          </a:prstGeom>
          <a:noFill/>
        </p:spPr>
      </p:pic>
      <p:sp>
        <p:nvSpPr>
          <p:cNvPr id="4" name="Rectangle 3"/>
          <p:cNvSpPr/>
          <p:nvPr/>
        </p:nvSpPr>
        <p:spPr>
          <a:xfrm>
            <a:off x="838200" y="3505200"/>
            <a:ext cx="2895600" cy="923330"/>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endParaRPr lang="en-US" sz="3600" dirty="0" smtClean="0">
              <a:solidFill>
                <a:srgbClr val="002060"/>
              </a:solidFill>
              <a:latin typeface="Aharoni" pitchFamily="2" charset="-79"/>
              <a:cs typeface="Aharoni" pitchFamily="2" charset="-79"/>
            </a:endParaRPr>
          </a:p>
          <a:p>
            <a:r>
              <a:rPr lang="en-US" sz="3600" dirty="0" smtClean="0">
                <a:solidFill>
                  <a:srgbClr val="FFFF00"/>
                </a:solidFill>
                <a:latin typeface="Aharoni" pitchFamily="2" charset="-79"/>
                <a:cs typeface="Aharoni" pitchFamily="2" charset="-79"/>
              </a:rPr>
              <a:t>TOPIC</a:t>
            </a:r>
            <a:endParaRPr lang="en-US" sz="3600" dirty="0">
              <a:solidFill>
                <a:srgbClr val="FFFF00"/>
              </a:solidFill>
            </a:endParaRPr>
          </a:p>
        </p:txBody>
      </p:sp>
      <p:sp>
        <p:nvSpPr>
          <p:cNvPr id="5" name="Rectangle 4"/>
          <p:cNvSpPr/>
          <p:nvPr/>
        </p:nvSpPr>
        <p:spPr>
          <a:xfrm>
            <a:off x="0" y="4572000"/>
            <a:ext cx="4876800" cy="707886"/>
          </a:xfrm>
          <a:prstGeom prst="rect">
            <a:avLst/>
          </a:prstGeom>
        </p:spPr>
        <p:txBody>
          <a:bodyPr wrap="square">
            <a:spAutoFit/>
          </a:bodyPr>
          <a:lstStyle/>
          <a:p>
            <a:r>
              <a:rPr lang="en-US" sz="4000" b="1" dirty="0" smtClean="0">
                <a:solidFill>
                  <a:srgbClr val="FF0000"/>
                </a:solidFill>
                <a:latin typeface="Aharoni" pitchFamily="2" charset="-79"/>
                <a:cs typeface="Aharoni" pitchFamily="2" charset="-79"/>
              </a:rPr>
              <a:t> </a:t>
            </a:r>
            <a:r>
              <a:rPr lang="en-US" sz="4000" b="1" dirty="0" smtClean="0">
                <a:solidFill>
                  <a:schemeClr val="accent4">
                    <a:lumMod val="60000"/>
                    <a:lumOff val="40000"/>
                  </a:schemeClr>
                </a:solidFill>
                <a:latin typeface="Aharoni" pitchFamily="2" charset="-79"/>
                <a:cs typeface="Aharoni" pitchFamily="2" charset="-79"/>
              </a:rPr>
              <a:t>Attainment Model</a:t>
            </a:r>
            <a:endParaRPr lang="en-US" sz="2800" b="1" dirty="0" smtClean="0">
              <a:solidFill>
                <a:schemeClr val="accent4">
                  <a:lumMod val="60000"/>
                  <a:lumOff val="40000"/>
                </a:schemeClr>
              </a:solidFill>
              <a:latin typeface="Aharoni" pitchFamily="2" charset="-79"/>
              <a:cs typeface="Aharoni" pitchFamily="2" charset="-79"/>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pPr>
              <a:buNone/>
            </a:pPr>
            <a:r>
              <a:rPr lang="en-US" sz="4000" b="1" dirty="0" smtClean="0">
                <a:solidFill>
                  <a:srgbClr val="C00000"/>
                </a:solidFill>
                <a:latin typeface="Aharoni" pitchFamily="2" charset="-79"/>
                <a:cs typeface="Aharoni" pitchFamily="2" charset="-79"/>
              </a:rPr>
              <a:t>b) Mandatory and obligatory principles of Programmed learning</a:t>
            </a:r>
            <a:endParaRPr lang="en-US" sz="4000" b="1" dirty="0" smtClean="0">
              <a:solidFill>
                <a:srgbClr val="C00000"/>
              </a:solidFill>
              <a:latin typeface="Aharoni" pitchFamily="2" charset="-79"/>
              <a:cs typeface="Aharoni" pitchFamily="2" charset="-79"/>
            </a:endParaRPr>
          </a:p>
          <a:p>
            <a:pPr>
              <a:buFont typeface="Arial" pitchFamily="34" charset="0"/>
              <a:buChar char="•"/>
            </a:pPr>
            <a:r>
              <a:rPr lang="en-US" sz="4000" b="1" dirty="0" smtClean="0">
                <a:solidFill>
                  <a:srgbClr val="7030A0"/>
                </a:solidFill>
                <a:latin typeface="Aharoni" pitchFamily="2" charset="-79"/>
                <a:cs typeface="Aharoni" pitchFamily="2" charset="-79"/>
              </a:rPr>
              <a:t>Principle of empirical testing</a:t>
            </a:r>
          </a:p>
          <a:p>
            <a:pPr>
              <a:buFont typeface="Arial" pitchFamily="34" charset="0"/>
              <a:buChar char="•"/>
            </a:pPr>
            <a:r>
              <a:rPr lang="en-US" sz="4000" b="1" dirty="0" smtClean="0">
                <a:solidFill>
                  <a:srgbClr val="7030A0"/>
                </a:solidFill>
                <a:latin typeface="Aharoni" pitchFamily="2" charset="-79"/>
                <a:cs typeface="Aharoni" pitchFamily="2" charset="-79"/>
              </a:rPr>
              <a:t> </a:t>
            </a:r>
            <a:r>
              <a:rPr lang="en-US" sz="4000" b="1" dirty="0" smtClean="0">
                <a:solidFill>
                  <a:srgbClr val="7030A0"/>
                </a:solidFill>
                <a:latin typeface="Aharoni" pitchFamily="2" charset="-79"/>
                <a:cs typeface="Aharoni" pitchFamily="2" charset="-79"/>
              </a:rPr>
              <a:t>Principle of individual try out</a:t>
            </a:r>
          </a:p>
          <a:p>
            <a:pPr>
              <a:buFont typeface="Arial" pitchFamily="34" charset="0"/>
              <a:buChar char="•"/>
            </a:pPr>
            <a:r>
              <a:rPr lang="en-US" sz="4000" b="1" dirty="0" smtClean="0">
                <a:solidFill>
                  <a:srgbClr val="7030A0"/>
                </a:solidFill>
                <a:latin typeface="Aharoni" pitchFamily="2" charset="-79"/>
                <a:cs typeface="Aharoni" pitchFamily="2" charset="-79"/>
              </a:rPr>
              <a:t> </a:t>
            </a:r>
            <a:r>
              <a:rPr lang="en-US" sz="4000" b="1" dirty="0" smtClean="0">
                <a:solidFill>
                  <a:srgbClr val="7030A0"/>
                </a:solidFill>
                <a:latin typeface="Aharoni" pitchFamily="2" charset="-79"/>
                <a:cs typeface="Aharoni" pitchFamily="2" charset="-79"/>
              </a:rPr>
              <a:t>Principle of small group try out</a:t>
            </a:r>
          </a:p>
          <a:p>
            <a:pPr>
              <a:buFont typeface="Arial" pitchFamily="34" charset="0"/>
              <a:buChar char="•"/>
            </a:pPr>
            <a:r>
              <a:rPr lang="en-US" sz="4000" b="1" dirty="0" smtClean="0">
                <a:solidFill>
                  <a:srgbClr val="7030A0"/>
                </a:solidFill>
                <a:latin typeface="Aharoni" pitchFamily="2" charset="-79"/>
                <a:cs typeface="Aharoni" pitchFamily="2" charset="-79"/>
              </a:rPr>
              <a:t> </a:t>
            </a:r>
            <a:r>
              <a:rPr lang="en-US" sz="4000" b="1" dirty="0" smtClean="0">
                <a:solidFill>
                  <a:srgbClr val="7030A0"/>
                </a:solidFill>
                <a:latin typeface="Aharoni" pitchFamily="2" charset="-79"/>
                <a:cs typeface="Aharoni" pitchFamily="2" charset="-79"/>
              </a:rPr>
              <a:t>Principle of field try out </a:t>
            </a:r>
          </a:p>
          <a:p>
            <a:pPr>
              <a:buFont typeface="Arial" pitchFamily="34" charset="0"/>
              <a:buChar char="•"/>
            </a:pPr>
            <a:r>
              <a:rPr lang="en-US" sz="4000" b="1" dirty="0" smtClean="0">
                <a:solidFill>
                  <a:srgbClr val="7030A0"/>
                </a:solidFill>
                <a:latin typeface="Aharoni" pitchFamily="2" charset="-79"/>
                <a:cs typeface="Aharoni" pitchFamily="2" charset="-79"/>
              </a:rPr>
              <a:t> </a:t>
            </a:r>
            <a:r>
              <a:rPr lang="en-US" sz="4000" b="1" dirty="0" smtClean="0">
                <a:solidFill>
                  <a:srgbClr val="7030A0"/>
                </a:solidFill>
                <a:latin typeface="Aharoni" pitchFamily="2" charset="-79"/>
                <a:cs typeface="Aharoni" pitchFamily="2" charset="-79"/>
              </a:rPr>
              <a:t>Principle of self pacing</a:t>
            </a:r>
          </a:p>
          <a:p>
            <a:pPr>
              <a:buFont typeface="Arial" pitchFamily="34" charset="0"/>
              <a:buChar char="•"/>
            </a:pPr>
            <a:endParaRPr lang="en-US" sz="4000" b="1" dirty="0">
              <a:solidFill>
                <a:srgbClr val="7030A0"/>
              </a:solidFill>
              <a:latin typeface="Aharoni" pitchFamily="2" charset="-79"/>
              <a:cs typeface="Aharoni" pitchFamily="2"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pPr>
              <a:buNone/>
            </a:pPr>
            <a:r>
              <a:rPr lang="en-US" sz="4000" b="1" dirty="0" smtClean="0">
                <a:solidFill>
                  <a:srgbClr val="C00000"/>
                </a:solidFill>
                <a:latin typeface="Aharoni" pitchFamily="2" charset="-79"/>
                <a:cs typeface="Aharoni" pitchFamily="2" charset="-79"/>
              </a:rPr>
              <a:t>c) Obligatory/Optional principles</a:t>
            </a:r>
          </a:p>
          <a:p>
            <a:pPr>
              <a:buNone/>
            </a:pPr>
            <a:endParaRPr lang="en-US" sz="4000" b="1" dirty="0" smtClean="0">
              <a:solidFill>
                <a:srgbClr val="C00000"/>
              </a:solidFill>
              <a:latin typeface="Aharoni" pitchFamily="2" charset="-79"/>
              <a:cs typeface="Aharoni" pitchFamily="2" charset="-79"/>
            </a:endParaRPr>
          </a:p>
          <a:p>
            <a:pPr>
              <a:buFont typeface="Arial" pitchFamily="34" charset="0"/>
              <a:buChar char="•"/>
            </a:pPr>
            <a:r>
              <a:rPr lang="en-US" sz="4000" b="1" dirty="0" smtClean="0">
                <a:solidFill>
                  <a:srgbClr val="C00000"/>
                </a:solidFill>
                <a:latin typeface="Aharoni" pitchFamily="2" charset="-79"/>
                <a:cs typeface="Aharoni" pitchFamily="2" charset="-79"/>
              </a:rPr>
              <a:t> </a:t>
            </a:r>
            <a:r>
              <a:rPr lang="en-US" sz="4000" b="1" dirty="0" smtClean="0">
                <a:solidFill>
                  <a:schemeClr val="accent4">
                    <a:lumMod val="75000"/>
                  </a:schemeClr>
                </a:solidFill>
                <a:latin typeface="Aharoni" pitchFamily="2" charset="-79"/>
                <a:cs typeface="Aharoni" pitchFamily="2" charset="-79"/>
              </a:rPr>
              <a:t>Principle of overt/active  </a:t>
            </a:r>
          </a:p>
          <a:p>
            <a:pPr>
              <a:buNone/>
            </a:pPr>
            <a:r>
              <a:rPr lang="en-US" sz="4000" b="1" dirty="0" smtClean="0">
                <a:solidFill>
                  <a:schemeClr val="accent4">
                    <a:lumMod val="75000"/>
                  </a:schemeClr>
                </a:solidFill>
                <a:latin typeface="Aharoni" pitchFamily="2" charset="-79"/>
                <a:cs typeface="Aharoni" pitchFamily="2" charset="-79"/>
              </a:rPr>
              <a:t> </a:t>
            </a:r>
            <a:r>
              <a:rPr lang="en-US" sz="4000" b="1" dirty="0" smtClean="0">
                <a:solidFill>
                  <a:schemeClr val="accent4">
                    <a:lumMod val="75000"/>
                  </a:schemeClr>
                </a:solidFill>
                <a:latin typeface="Aharoni" pitchFamily="2" charset="-79"/>
                <a:cs typeface="Aharoni" pitchFamily="2" charset="-79"/>
              </a:rPr>
              <a:t>  responding</a:t>
            </a:r>
          </a:p>
          <a:p>
            <a:pPr>
              <a:buFont typeface="Arial" pitchFamily="34" charset="0"/>
              <a:buChar char="•"/>
            </a:pPr>
            <a:r>
              <a:rPr lang="en-US" sz="4000" b="1" dirty="0" smtClean="0">
                <a:solidFill>
                  <a:schemeClr val="accent4">
                    <a:lumMod val="75000"/>
                  </a:schemeClr>
                </a:solidFill>
                <a:latin typeface="Aharoni" pitchFamily="2" charset="-79"/>
                <a:cs typeface="Aharoni" pitchFamily="2" charset="-79"/>
              </a:rPr>
              <a:t> </a:t>
            </a:r>
            <a:r>
              <a:rPr lang="en-US" sz="4000" b="1" dirty="0" smtClean="0">
                <a:solidFill>
                  <a:schemeClr val="accent4">
                    <a:lumMod val="75000"/>
                  </a:schemeClr>
                </a:solidFill>
                <a:latin typeface="Aharoni" pitchFamily="2" charset="-79"/>
                <a:cs typeface="Aharoni" pitchFamily="2" charset="-79"/>
              </a:rPr>
              <a:t>Principle of immediate feedback</a:t>
            </a:r>
          </a:p>
          <a:p>
            <a:pPr>
              <a:buFont typeface="Arial" pitchFamily="34" charset="0"/>
              <a:buChar char="•"/>
            </a:pPr>
            <a:r>
              <a:rPr lang="en-US" sz="4000" b="1" dirty="0" smtClean="0">
                <a:solidFill>
                  <a:schemeClr val="accent4">
                    <a:lumMod val="75000"/>
                  </a:schemeClr>
                </a:solidFill>
                <a:latin typeface="Aharoni" pitchFamily="2" charset="-79"/>
                <a:cs typeface="Aharoni" pitchFamily="2" charset="-79"/>
              </a:rPr>
              <a:t>Principle of sequence of subject matter</a:t>
            </a:r>
            <a:endParaRPr lang="en-US" sz="4000" dirty="0">
              <a:solidFill>
                <a:schemeClr val="accent4">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r>
              <a:rPr lang="en-US" sz="4000" b="1" dirty="0" smtClean="0">
                <a:solidFill>
                  <a:schemeClr val="accent4">
                    <a:lumMod val="75000"/>
                  </a:schemeClr>
                </a:solidFill>
              </a:rPr>
              <a:t> </a:t>
            </a:r>
            <a:r>
              <a:rPr lang="en-US" sz="4400" b="1" dirty="0" smtClean="0">
                <a:solidFill>
                  <a:schemeClr val="accent4">
                    <a:lumMod val="75000"/>
                  </a:schemeClr>
                </a:solidFill>
                <a:latin typeface="Aharoni" pitchFamily="2" charset="-79"/>
                <a:cs typeface="Aharoni" pitchFamily="2" charset="-79"/>
              </a:rPr>
              <a:t>Principle of types of  </a:t>
            </a:r>
          </a:p>
          <a:p>
            <a:pPr>
              <a:buNone/>
            </a:pPr>
            <a:r>
              <a:rPr lang="en-US" sz="4400" b="1" dirty="0" smtClean="0">
                <a:solidFill>
                  <a:schemeClr val="accent4">
                    <a:lumMod val="75000"/>
                  </a:schemeClr>
                </a:solidFill>
                <a:latin typeface="Aharoni" pitchFamily="2" charset="-79"/>
                <a:cs typeface="Aharoni" pitchFamily="2" charset="-79"/>
              </a:rPr>
              <a:t> </a:t>
            </a:r>
            <a:r>
              <a:rPr lang="en-US" sz="4400" b="1" dirty="0" smtClean="0">
                <a:solidFill>
                  <a:schemeClr val="accent4">
                    <a:lumMod val="75000"/>
                  </a:schemeClr>
                </a:solidFill>
                <a:latin typeface="Aharoni" pitchFamily="2" charset="-79"/>
                <a:cs typeface="Aharoni" pitchFamily="2" charset="-79"/>
              </a:rPr>
              <a:t>  responses</a:t>
            </a:r>
          </a:p>
          <a:p>
            <a:r>
              <a:rPr lang="en-US" sz="4400" b="1" dirty="0" smtClean="0">
                <a:solidFill>
                  <a:schemeClr val="accent4">
                    <a:lumMod val="75000"/>
                  </a:schemeClr>
                </a:solidFill>
                <a:latin typeface="Aharoni" pitchFamily="2" charset="-79"/>
                <a:cs typeface="Aharoni" pitchFamily="2" charset="-79"/>
              </a:rPr>
              <a:t> </a:t>
            </a:r>
            <a:r>
              <a:rPr lang="en-US" sz="4400" b="1" dirty="0" smtClean="0">
                <a:solidFill>
                  <a:schemeClr val="accent4">
                    <a:lumMod val="75000"/>
                  </a:schemeClr>
                </a:solidFill>
                <a:latin typeface="Aharoni" pitchFamily="2" charset="-79"/>
                <a:cs typeface="Aharoni" pitchFamily="2" charset="-79"/>
              </a:rPr>
              <a:t>Principle of error rate</a:t>
            </a:r>
          </a:p>
          <a:p>
            <a:r>
              <a:rPr lang="en-US" sz="4400" b="1" dirty="0" smtClean="0">
                <a:solidFill>
                  <a:schemeClr val="accent4">
                    <a:lumMod val="75000"/>
                  </a:schemeClr>
                </a:solidFill>
                <a:latin typeface="Aharoni" pitchFamily="2" charset="-79"/>
                <a:cs typeface="Aharoni" pitchFamily="2" charset="-79"/>
              </a:rPr>
              <a:t> </a:t>
            </a:r>
            <a:r>
              <a:rPr lang="en-US" sz="4400" b="1" dirty="0" smtClean="0">
                <a:solidFill>
                  <a:schemeClr val="accent4">
                    <a:lumMod val="75000"/>
                  </a:schemeClr>
                </a:solidFill>
                <a:latin typeface="Aharoni" pitchFamily="2" charset="-79"/>
                <a:cs typeface="Aharoni" pitchFamily="2" charset="-79"/>
              </a:rPr>
              <a:t>Principle of prompting and </a:t>
            </a:r>
          </a:p>
          <a:p>
            <a:pPr>
              <a:buNone/>
            </a:pPr>
            <a:r>
              <a:rPr lang="en-US" sz="4400" b="1" dirty="0" smtClean="0">
                <a:solidFill>
                  <a:schemeClr val="accent4">
                    <a:lumMod val="75000"/>
                  </a:schemeClr>
                </a:solidFill>
                <a:latin typeface="Aharoni" pitchFamily="2" charset="-79"/>
                <a:cs typeface="Aharoni" pitchFamily="2" charset="-79"/>
              </a:rPr>
              <a:t> </a:t>
            </a:r>
            <a:r>
              <a:rPr lang="en-US" sz="4400" b="1" dirty="0" smtClean="0">
                <a:solidFill>
                  <a:schemeClr val="accent4">
                    <a:lumMod val="75000"/>
                  </a:schemeClr>
                </a:solidFill>
                <a:latin typeface="Aharoni" pitchFamily="2" charset="-79"/>
                <a:cs typeface="Aharoni" pitchFamily="2" charset="-79"/>
              </a:rPr>
              <a:t>  confirmation</a:t>
            </a:r>
          </a:p>
          <a:p>
            <a:r>
              <a:rPr lang="en-US" sz="4400" b="1" dirty="0" smtClean="0">
                <a:solidFill>
                  <a:schemeClr val="accent4">
                    <a:lumMod val="75000"/>
                  </a:schemeClr>
                </a:solidFill>
                <a:latin typeface="Aharoni" pitchFamily="2" charset="-79"/>
                <a:cs typeface="Aharoni" pitchFamily="2" charset="-79"/>
              </a:rPr>
              <a:t> Principle of small step size</a:t>
            </a:r>
          </a:p>
          <a:p>
            <a:pPr>
              <a:buNone/>
            </a:pPr>
            <a:endParaRPr lang="en-US" sz="4400" dirty="0">
              <a:latin typeface="Aharoni" pitchFamily="2" charset="-79"/>
              <a:cs typeface="Aharoni" pitchFamily="2" charset="-79"/>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COLLEGE FILE\2.png"/>
          <p:cNvPicPr>
            <a:picLocks noGrp="1" noChangeAspect="1" noChangeArrowheads="1"/>
          </p:cNvPicPr>
          <p:nvPr>
            <p:ph idx="1"/>
          </p:nvPr>
        </p:nvPicPr>
        <p:blipFill>
          <a:blip r:embed="rId2"/>
          <a:srcRect/>
          <a:stretch>
            <a:fillRect/>
          </a:stretch>
        </p:blipFill>
        <p:spPr bwMode="auto">
          <a:xfrm>
            <a:off x="381000" y="685800"/>
            <a:ext cx="8534400" cy="5486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457200" y="838200"/>
            <a:ext cx="7239000" cy="5617536"/>
          </a:xfrm>
        </p:spPr>
        <p:txBody>
          <a:bodyPr>
            <a:normAutofit/>
          </a:bodyPr>
          <a:lstStyle/>
          <a:p>
            <a:pPr>
              <a:buNone/>
            </a:pPr>
            <a:endParaRPr lang="en-US" sz="5400" b="1" dirty="0" smtClean="0">
              <a:solidFill>
                <a:schemeClr val="tx2">
                  <a:lumMod val="75000"/>
                </a:schemeClr>
              </a:solidFill>
              <a:latin typeface="Arial Black" pitchFamily="34" charset="0"/>
            </a:endParaRP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chemeClr val="tx2">
                    <a:lumMod val="75000"/>
                  </a:schemeClr>
                </a:solidFill>
                <a:latin typeface="Arial Black" pitchFamily="34" charset="0"/>
              </a:rPr>
              <a:t>          THANKS</a:t>
            </a: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Autofit/>
          </a:bodyPr>
          <a:lstStyle/>
          <a:p>
            <a:pPr>
              <a:buNone/>
            </a:pPr>
            <a:r>
              <a:rPr lang="en-US" sz="2800" b="1" dirty="0" smtClean="0"/>
              <a:t>   </a:t>
            </a:r>
            <a:r>
              <a:rPr lang="en-US" sz="2800" b="1" dirty="0" smtClean="0">
                <a:solidFill>
                  <a:schemeClr val="accent6">
                    <a:lumMod val="50000"/>
                  </a:schemeClr>
                </a:solidFill>
              </a:rPr>
              <a:t>Programmed </a:t>
            </a:r>
            <a:r>
              <a:rPr lang="en-US" sz="2800" b="1" dirty="0" smtClean="0">
                <a:solidFill>
                  <a:schemeClr val="accent6">
                    <a:lumMod val="50000"/>
                  </a:schemeClr>
                </a:solidFill>
              </a:rPr>
              <a:t>instruction</a:t>
            </a:r>
            <a:r>
              <a:rPr lang="en-US" sz="2800" dirty="0" smtClean="0">
                <a:solidFill>
                  <a:schemeClr val="accent6">
                    <a:lumMod val="50000"/>
                  </a:schemeClr>
                </a:solidFill>
              </a:rPr>
              <a:t> is a method of presenting new subject matter to students through a graded sequence of controlled steps with corresponding activities. Students work through the programmed material at their own speed independently and assess their own comprehension after each step through exam questions or filling in a diagram. This method consists of a network of tests and statements which direct the student accordingly depending on their pattern of errors.</a:t>
            </a:r>
            <a:endParaRPr lang="en-US" sz="2800" dirty="0">
              <a:solidFill>
                <a:schemeClr val="accent6">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buNone/>
            </a:pPr>
            <a:r>
              <a:rPr lang="en-US" b="1" dirty="0" smtClean="0"/>
              <a:t>    </a:t>
            </a:r>
            <a:r>
              <a:rPr lang="en-US" sz="3200" b="1" dirty="0" smtClean="0">
                <a:solidFill>
                  <a:srgbClr val="C00000"/>
                </a:solidFill>
              </a:rPr>
              <a:t>Programmed </a:t>
            </a:r>
            <a:r>
              <a:rPr lang="en-US" sz="3200" b="1" dirty="0" smtClean="0">
                <a:solidFill>
                  <a:srgbClr val="C00000"/>
                </a:solidFill>
              </a:rPr>
              <a:t>instruction</a:t>
            </a:r>
            <a:r>
              <a:rPr lang="en-US" sz="3200" dirty="0" smtClean="0">
                <a:solidFill>
                  <a:srgbClr val="C00000"/>
                </a:solidFill>
              </a:rPr>
              <a:t> refers to two main methods of learning. The first was developed by Norman Crowder, where the instructor includes multiple choice test questions within the text and provides feedback for each of the non-correct alternative options when a student chooses them. The second was developed by B.F. Skinner and includes a schedule of reinforcement for activities placed in a specific, continuous order.</a:t>
            </a:r>
            <a:endParaRPr lang="en-US" sz="3200"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a:buNone/>
            </a:pPr>
            <a:r>
              <a:rPr lang="en-US" sz="3600" b="1" dirty="0" smtClean="0">
                <a:solidFill>
                  <a:srgbClr val="C00000"/>
                </a:solidFill>
              </a:rPr>
              <a:t>Susan Markle – </a:t>
            </a:r>
            <a:r>
              <a:rPr lang="en-US" sz="3200" b="1" dirty="0" smtClean="0">
                <a:solidFill>
                  <a:schemeClr val="accent3">
                    <a:lumMod val="50000"/>
                  </a:schemeClr>
                </a:solidFill>
              </a:rPr>
              <a:t>A method of desgning a reproducable sequence of instructional events a measurable and consistent effect on the behaviour of each and every acceptable students.</a:t>
            </a:r>
          </a:p>
          <a:p>
            <a:pPr>
              <a:buNone/>
            </a:pPr>
            <a:r>
              <a:rPr lang="en-US" sz="3600" b="1" dirty="0" smtClean="0">
                <a:solidFill>
                  <a:srgbClr val="C00000"/>
                </a:solidFill>
              </a:rPr>
              <a:t>Smith and Moore – </a:t>
            </a:r>
            <a:r>
              <a:rPr lang="en-US" sz="3200" b="1" dirty="0" smtClean="0">
                <a:solidFill>
                  <a:schemeClr val="accent3">
                    <a:lumMod val="50000"/>
                  </a:schemeClr>
                </a:solidFill>
              </a:rPr>
              <a:t>P</a:t>
            </a:r>
            <a:r>
              <a:rPr lang="en-US" sz="3200" b="1" dirty="0" smtClean="0">
                <a:solidFill>
                  <a:schemeClr val="accent3">
                    <a:lumMod val="50000"/>
                  </a:schemeClr>
                </a:solidFill>
              </a:rPr>
              <a:t>instruction is the prcess of arranging the material to be learned in to series of sequential steps, usually it moves the students from a familiar background into a complex and new set of concepts, principles and understanding.</a:t>
            </a:r>
            <a:endParaRPr lang="en-US" sz="3200" b="1" dirty="0">
              <a:solidFill>
                <a:schemeClr val="accent3">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533400" y="457200"/>
            <a:ext cx="7848600" cy="5791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COLLEGE FILE\2.jpg"/>
          <p:cNvPicPr>
            <a:picLocks noGrp="1" noChangeAspect="1" noChangeArrowheads="1"/>
          </p:cNvPicPr>
          <p:nvPr>
            <p:ph idx="1"/>
          </p:nvPr>
        </p:nvPicPr>
        <p:blipFill>
          <a:blip r:embed="rId2"/>
          <a:srcRect/>
          <a:stretch>
            <a:fillRect/>
          </a:stretch>
        </p:blipFill>
        <p:spPr bwMode="auto">
          <a:xfrm>
            <a:off x="457200" y="609600"/>
            <a:ext cx="8001000" cy="544353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COLLEGE FILE\3.jpg"/>
          <p:cNvPicPr>
            <a:picLocks noGrp="1" noChangeAspect="1" noChangeArrowheads="1"/>
          </p:cNvPicPr>
          <p:nvPr>
            <p:ph idx="1"/>
          </p:nvPr>
        </p:nvPicPr>
        <p:blipFill>
          <a:blip r:embed="rId2"/>
          <a:srcRect/>
          <a:stretch>
            <a:fillRect/>
          </a:stretch>
        </p:blipFill>
        <p:spPr bwMode="auto">
          <a:xfrm>
            <a:off x="609600" y="609601"/>
            <a:ext cx="7772399" cy="5715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pPr fontAlgn="base"/>
            <a:r>
              <a:rPr lang="en-US" sz="3500" b="1" dirty="0" smtClean="0">
                <a:solidFill>
                  <a:srgbClr val="C00000"/>
                </a:solidFill>
              </a:rPr>
              <a:t>Types of Programmed Instruction</a:t>
            </a:r>
          </a:p>
          <a:p>
            <a:pPr fontAlgn="base"/>
            <a:r>
              <a:rPr lang="en-US" dirty="0" smtClean="0">
                <a:solidFill>
                  <a:schemeClr val="accent6">
                    <a:lumMod val="50000"/>
                  </a:schemeClr>
                </a:solidFill>
              </a:rPr>
              <a:t>There are three types of this teaching strategy</a:t>
            </a:r>
          </a:p>
          <a:p>
            <a:pPr fontAlgn="base"/>
            <a:r>
              <a:rPr lang="en-US" b="1" dirty="0" smtClean="0">
                <a:solidFill>
                  <a:schemeClr val="accent6">
                    <a:lumMod val="50000"/>
                  </a:schemeClr>
                </a:solidFill>
              </a:rPr>
              <a:t>Linear Programming.</a:t>
            </a:r>
            <a:r>
              <a:rPr lang="en-US" dirty="0" smtClean="0">
                <a:solidFill>
                  <a:schemeClr val="accent6">
                    <a:lumMod val="50000"/>
                  </a:schemeClr>
                </a:solidFill>
              </a:rPr>
              <a:t> It is being used for teaching all subjects. In programed teaching strategy progressive chain elements are presented. Last step is at the mastery level. It is based on five fundamental principles.</a:t>
            </a:r>
          </a:p>
          <a:p>
            <a:pPr fontAlgn="base"/>
            <a:r>
              <a:rPr lang="en-US" dirty="0" smtClean="0">
                <a:solidFill>
                  <a:schemeClr val="accent6">
                    <a:lumMod val="50000"/>
                  </a:schemeClr>
                </a:solidFill>
              </a:rPr>
              <a:t>Small steps</a:t>
            </a:r>
          </a:p>
          <a:p>
            <a:pPr fontAlgn="base"/>
            <a:r>
              <a:rPr lang="en-US" dirty="0" smtClean="0">
                <a:solidFill>
                  <a:schemeClr val="accent6">
                    <a:lumMod val="50000"/>
                  </a:schemeClr>
                </a:solidFill>
              </a:rPr>
              <a:t>Active responding</a:t>
            </a:r>
          </a:p>
          <a:p>
            <a:pPr fontAlgn="base"/>
            <a:r>
              <a:rPr lang="en-US" dirty="0" smtClean="0">
                <a:solidFill>
                  <a:schemeClr val="accent6">
                    <a:lumMod val="50000"/>
                  </a:schemeClr>
                </a:solidFill>
              </a:rPr>
              <a:t>Immediate confirmation</a:t>
            </a:r>
          </a:p>
          <a:p>
            <a:pPr fontAlgn="base"/>
            <a:r>
              <a:rPr lang="en-US" dirty="0" smtClean="0">
                <a:solidFill>
                  <a:schemeClr val="accent6">
                    <a:lumMod val="50000"/>
                  </a:schemeClr>
                </a:solidFill>
              </a:rPr>
              <a:t>Self-pace</a:t>
            </a:r>
          </a:p>
          <a:p>
            <a:pPr fontAlgn="base"/>
            <a:r>
              <a:rPr lang="en-US" dirty="0" smtClean="0">
                <a:solidFill>
                  <a:schemeClr val="accent6">
                    <a:lumMod val="50000"/>
                  </a:schemeClr>
                </a:solidFill>
              </a:rPr>
              <a:t>Student testing</a:t>
            </a:r>
          </a:p>
          <a:p>
            <a:pPr fontAlgn="base"/>
            <a:r>
              <a:rPr lang="en-US" b="1" dirty="0" smtClean="0">
                <a:solidFill>
                  <a:schemeClr val="accent6">
                    <a:lumMod val="50000"/>
                  </a:schemeClr>
                </a:solidFill>
              </a:rPr>
              <a:t>Branched Programming.</a:t>
            </a:r>
            <a:r>
              <a:rPr lang="en-US" dirty="0" smtClean="0">
                <a:solidFill>
                  <a:schemeClr val="accent6">
                    <a:lumMod val="50000"/>
                  </a:schemeClr>
                </a:solidFill>
              </a:rPr>
              <a:t> It is generally used in mechanical fields.</a:t>
            </a:r>
          </a:p>
          <a:p>
            <a:pPr fontAlgn="base"/>
            <a:r>
              <a:rPr lang="en-US" b="1" dirty="0" smtClean="0">
                <a:solidFill>
                  <a:schemeClr val="accent6">
                    <a:lumMod val="50000"/>
                  </a:schemeClr>
                </a:solidFill>
              </a:rPr>
              <a:t>Mathematics.</a:t>
            </a:r>
            <a:r>
              <a:rPr lang="en-US" dirty="0" smtClean="0">
                <a:solidFill>
                  <a:schemeClr val="accent6">
                    <a:lumMod val="50000"/>
                  </a:schemeClr>
                </a:solidFill>
              </a:rPr>
              <a:t> Retrogressive chain of elements is presented. First step is the master level while the last step is the simplest element.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85800"/>
            <a:ext cx="8229600" cy="5638800"/>
          </a:xfrm>
        </p:spPr>
        <p:txBody>
          <a:bodyPr>
            <a:normAutofit fontScale="92500" lnSpcReduction="10000"/>
          </a:bodyPr>
          <a:lstStyle/>
          <a:p>
            <a:pPr>
              <a:buNone/>
            </a:pPr>
            <a:r>
              <a:rPr lang="en-US" sz="4400" b="1" dirty="0" smtClean="0">
                <a:solidFill>
                  <a:srgbClr val="C00000"/>
                </a:solidFill>
                <a:latin typeface="Aharoni" pitchFamily="2" charset="-79"/>
                <a:cs typeface="Aharoni" pitchFamily="2" charset="-79"/>
              </a:rPr>
              <a:t>   Principles of Programmed  </a:t>
            </a:r>
          </a:p>
          <a:p>
            <a:pPr>
              <a:buNone/>
            </a:pPr>
            <a:r>
              <a:rPr lang="en-US" sz="4400" b="1" dirty="0" smtClean="0">
                <a:solidFill>
                  <a:srgbClr val="C00000"/>
                </a:solidFill>
                <a:latin typeface="Aharoni" pitchFamily="2" charset="-79"/>
                <a:cs typeface="Aharoni" pitchFamily="2" charset="-79"/>
              </a:rPr>
              <a:t> </a:t>
            </a:r>
            <a:r>
              <a:rPr lang="en-US" sz="4400" b="1" dirty="0" smtClean="0">
                <a:solidFill>
                  <a:srgbClr val="C00000"/>
                </a:solidFill>
                <a:latin typeface="Aharoni" pitchFamily="2" charset="-79"/>
                <a:cs typeface="Aharoni" pitchFamily="2" charset="-79"/>
              </a:rPr>
              <a:t>            </a:t>
            </a:r>
            <a:r>
              <a:rPr lang="en-US" sz="4400" b="1" dirty="0" smtClean="0">
                <a:solidFill>
                  <a:srgbClr val="C00000"/>
                </a:solidFill>
                <a:latin typeface="Aharoni" pitchFamily="2" charset="-79"/>
                <a:cs typeface="Aharoni" pitchFamily="2" charset="-79"/>
              </a:rPr>
              <a:t>Instructions</a:t>
            </a:r>
          </a:p>
          <a:p>
            <a:pPr>
              <a:buNone/>
            </a:pPr>
            <a:r>
              <a:rPr lang="en-US" sz="4400" b="1" dirty="0" smtClean="0">
                <a:solidFill>
                  <a:srgbClr val="C00000"/>
                </a:solidFill>
                <a:latin typeface="Aharoni" pitchFamily="2" charset="-79"/>
                <a:cs typeface="Aharoni" pitchFamily="2" charset="-79"/>
              </a:rPr>
              <a:t>a) Fundaments principles of Programmed learning</a:t>
            </a:r>
          </a:p>
          <a:p>
            <a:pPr>
              <a:buFont typeface="Wingdings" pitchFamily="2" charset="2"/>
              <a:buChar char="§"/>
            </a:pPr>
            <a:r>
              <a:rPr lang="en-US" sz="3600" b="1" dirty="0" smtClean="0">
                <a:solidFill>
                  <a:schemeClr val="accent1">
                    <a:lumMod val="75000"/>
                  </a:schemeClr>
                </a:solidFill>
                <a:latin typeface="Aharoni" pitchFamily="2" charset="-79"/>
                <a:cs typeface="Aharoni" pitchFamily="2" charset="-79"/>
              </a:rPr>
              <a:t>Principle of active responding</a:t>
            </a:r>
          </a:p>
          <a:p>
            <a:pPr>
              <a:buFont typeface="Wingdings" pitchFamily="2" charset="2"/>
              <a:buChar char="§"/>
            </a:pPr>
            <a:r>
              <a:rPr lang="en-US" sz="3600" b="1" dirty="0" smtClean="0">
                <a:solidFill>
                  <a:schemeClr val="accent1">
                    <a:lumMod val="75000"/>
                  </a:schemeClr>
                </a:solidFill>
                <a:latin typeface="Aharoni" pitchFamily="2" charset="-79"/>
                <a:cs typeface="Aharoni" pitchFamily="2" charset="-79"/>
              </a:rPr>
              <a:t> </a:t>
            </a:r>
            <a:r>
              <a:rPr lang="en-US" sz="3600" b="1" dirty="0" smtClean="0">
                <a:solidFill>
                  <a:schemeClr val="accent1">
                    <a:lumMod val="75000"/>
                  </a:schemeClr>
                </a:solidFill>
                <a:latin typeface="Aharoni" pitchFamily="2" charset="-79"/>
                <a:cs typeface="Aharoni" pitchFamily="2" charset="-79"/>
              </a:rPr>
              <a:t>Principle of self-pacing</a:t>
            </a:r>
          </a:p>
          <a:p>
            <a:pPr>
              <a:buFont typeface="Wingdings" pitchFamily="2" charset="2"/>
              <a:buChar char="§"/>
            </a:pPr>
            <a:r>
              <a:rPr lang="en-US" sz="3600" b="1" dirty="0" smtClean="0">
                <a:solidFill>
                  <a:schemeClr val="accent1">
                    <a:lumMod val="75000"/>
                  </a:schemeClr>
                </a:solidFill>
                <a:latin typeface="Aharoni" pitchFamily="2" charset="-79"/>
                <a:cs typeface="Aharoni" pitchFamily="2" charset="-79"/>
              </a:rPr>
              <a:t> </a:t>
            </a:r>
            <a:r>
              <a:rPr lang="en-US" sz="3600" b="1" dirty="0" smtClean="0">
                <a:solidFill>
                  <a:schemeClr val="accent1">
                    <a:lumMod val="75000"/>
                  </a:schemeClr>
                </a:solidFill>
                <a:latin typeface="Aharoni" pitchFamily="2" charset="-79"/>
                <a:cs typeface="Aharoni" pitchFamily="2" charset="-79"/>
              </a:rPr>
              <a:t>Principle of small steps</a:t>
            </a:r>
          </a:p>
          <a:p>
            <a:pPr>
              <a:buFont typeface="Wingdings" pitchFamily="2" charset="2"/>
              <a:buChar char="§"/>
            </a:pPr>
            <a:r>
              <a:rPr lang="en-US" sz="3600" b="1" dirty="0" smtClean="0">
                <a:solidFill>
                  <a:schemeClr val="accent1">
                    <a:lumMod val="75000"/>
                  </a:schemeClr>
                </a:solidFill>
                <a:latin typeface="Aharoni" pitchFamily="2" charset="-79"/>
                <a:cs typeface="Aharoni" pitchFamily="2" charset="-79"/>
              </a:rPr>
              <a:t> </a:t>
            </a:r>
            <a:r>
              <a:rPr lang="en-US" sz="3600" b="1" dirty="0" smtClean="0">
                <a:solidFill>
                  <a:schemeClr val="accent1">
                    <a:lumMod val="75000"/>
                  </a:schemeClr>
                </a:solidFill>
                <a:latin typeface="Aharoni" pitchFamily="2" charset="-79"/>
                <a:cs typeface="Aharoni" pitchFamily="2" charset="-79"/>
              </a:rPr>
              <a:t>Principle of evaluation</a:t>
            </a:r>
          </a:p>
          <a:p>
            <a:pPr>
              <a:buFont typeface="Wingdings" pitchFamily="2" charset="2"/>
              <a:buChar char="§"/>
            </a:pPr>
            <a:r>
              <a:rPr lang="en-US" sz="3600" b="1" dirty="0" smtClean="0">
                <a:solidFill>
                  <a:schemeClr val="accent1">
                    <a:lumMod val="75000"/>
                  </a:schemeClr>
                </a:solidFill>
                <a:latin typeface="Aharoni" pitchFamily="2" charset="-79"/>
                <a:cs typeface="Aharoni" pitchFamily="2" charset="-79"/>
              </a:rPr>
              <a:t> </a:t>
            </a:r>
            <a:r>
              <a:rPr lang="en-US" sz="3600" b="1" dirty="0" smtClean="0">
                <a:solidFill>
                  <a:schemeClr val="accent1">
                    <a:lumMod val="75000"/>
                  </a:schemeClr>
                </a:solidFill>
                <a:latin typeface="Aharoni" pitchFamily="2" charset="-79"/>
                <a:cs typeface="Aharoni" pitchFamily="2" charset="-79"/>
              </a:rPr>
              <a:t>Principle of objective specification</a:t>
            </a:r>
            <a:endParaRPr lang="en-US" sz="4400" b="1" dirty="0">
              <a:solidFill>
                <a:schemeClr val="accent1">
                  <a:lumMod val="75000"/>
                </a:schemeClr>
              </a:solidFill>
              <a:latin typeface="Aharoni" pitchFamily="2" charset="-79"/>
              <a:cs typeface="Aharoni" pitchFamily="2" charset="-79"/>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1279</TotalTime>
  <Words>230</Words>
  <Application>Microsoft Office PowerPoint</Application>
  <PresentationFormat>On-screen Show (4:3)</PresentationFormat>
  <Paragraphs>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168</cp:revision>
  <dcterms:created xsi:type="dcterms:W3CDTF">2006-08-16T00:00:00Z</dcterms:created>
  <dcterms:modified xsi:type="dcterms:W3CDTF">2021-03-21T13:32:35Z</dcterms:modified>
</cp:coreProperties>
</file>