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13"/>
  </p:notesMasterIdLst>
  <p:sldIdLst>
    <p:sldId id="256" r:id="rId2"/>
    <p:sldId id="258" r:id="rId3"/>
    <p:sldId id="286" r:id="rId4"/>
    <p:sldId id="283" r:id="rId5"/>
    <p:sldId id="276" r:id="rId6"/>
    <p:sldId id="277" r:id="rId7"/>
    <p:sldId id="280" r:id="rId8"/>
    <p:sldId id="282" r:id="rId9"/>
    <p:sldId id="284" r:id="rId10"/>
    <p:sldId id="285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BE46F2-ABB7-477A-BB39-52CE2775A8B5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2EA6D9-A290-42B3-8F58-C9BAD58DA6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2EA6D9-A290-42B3-8F58-C9BAD58DA6D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81400" y="0"/>
            <a:ext cx="5562600" cy="3581400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rgbClr val="FFFF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SADBHAVNA COLLEGE OF    EDUCATION FOR WOMEN RAIKOT , JALALDIWAL, LUDHIANA</a:t>
            </a:r>
          </a:p>
          <a:p>
            <a:endParaRPr lang="en-US" sz="4400" b="1" dirty="0">
              <a:solidFill>
                <a:srgbClr val="002060"/>
              </a:solidFill>
              <a:latin typeface="Bookman Old Style" pitchFamily="18" charset="0"/>
              <a:ea typeface="Batang" pitchFamily="18" charset="-127"/>
              <a:cs typeface="Verdana" pitchFamily="34" charset="0"/>
            </a:endParaRPr>
          </a:p>
        </p:txBody>
      </p:sp>
      <p:pic>
        <p:nvPicPr>
          <p:cNvPr id="1026" name="Picture 2" descr="C:\Users\XTREME\Desktop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"/>
            <a:ext cx="3581400" cy="26670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838200" y="3810000"/>
            <a:ext cx="14478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 </a:t>
            </a:r>
          </a:p>
          <a:p>
            <a:r>
              <a:rPr lang="en-US" sz="28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TOPIC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3124200"/>
            <a:ext cx="647700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en-US" b="1" dirty="0" smtClean="0">
              <a:solidFill>
                <a:schemeClr val="accent6">
                  <a:lumMod val="9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>
              <a:buNone/>
            </a:pPr>
            <a:endParaRPr lang="en-US" sz="2800" b="1" dirty="0" smtClean="0">
              <a:solidFill>
                <a:schemeClr val="accent6">
                  <a:lumMod val="9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>
              <a:buNone/>
            </a:pPr>
            <a:endParaRPr lang="en-US" sz="2800" dirty="0" smtClean="0">
              <a:latin typeface="Aharoni" pitchFamily="2" charset="-79"/>
              <a:cs typeface="Aharoni" pitchFamily="2" charset="-79"/>
            </a:endParaRPr>
          </a:p>
          <a:p>
            <a:endParaRPr lang="en-US" sz="2800" dirty="0" smtClean="0"/>
          </a:p>
          <a:p>
            <a:r>
              <a:rPr lang="en-US" sz="2800" dirty="0" smtClean="0"/>
              <a:t> </a:t>
            </a: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REFLECTIVE TEACHING</a:t>
            </a:r>
            <a:endParaRPr lang="en-US" sz="2800" b="1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6291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6">
                    <a:lumMod val="25000"/>
                  </a:schemeClr>
                </a:solidFill>
              </a:rPr>
              <a:t>Learning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smtClean="0">
                <a:solidFill>
                  <a:schemeClr val="accent6">
                    <a:lumMod val="25000"/>
                  </a:schemeClr>
                </a:solidFill>
              </a:rPr>
              <a:t>the art and skill of reflection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>
                <a:solidFill>
                  <a:schemeClr val="accent6">
                    <a:lumMod val="25000"/>
                  </a:schemeClr>
                </a:solidFill>
              </a:rPr>
              <a:t>Planning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>
                <a:solidFill>
                  <a:schemeClr val="accent6">
                    <a:lumMod val="25000"/>
                  </a:schemeClr>
                </a:solidFill>
              </a:rPr>
              <a:t>Individual differences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>
                <a:solidFill>
                  <a:schemeClr val="accent6">
                    <a:lumMod val="25000"/>
                  </a:schemeClr>
                </a:solidFill>
              </a:rPr>
              <a:t>Reflective level learning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>
                <a:solidFill>
                  <a:schemeClr val="accent6">
                    <a:lumMod val="25000"/>
                  </a:schemeClr>
                </a:solidFill>
              </a:rPr>
              <a:t>Teaching learning environment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>
                <a:solidFill>
                  <a:schemeClr val="accent6">
                    <a:lumMod val="25000"/>
                  </a:schemeClr>
                </a:solidFill>
              </a:rPr>
              <a:t>Acquisition of learning skills at reflective skill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6">
                    <a:lumMod val="25000"/>
                  </a:schemeClr>
                </a:solidFill>
              </a:rPr>
              <a:t>Need to get them prepared well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>
                <a:solidFill>
                  <a:schemeClr val="accent6">
                    <a:lumMod val="25000"/>
                  </a:schemeClr>
                </a:solidFill>
              </a:rPr>
              <a:t>Mastery over subject matter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>
                <a:solidFill>
                  <a:schemeClr val="accent6">
                    <a:lumMod val="25000"/>
                  </a:schemeClr>
                </a:solidFill>
              </a:rPr>
              <a:t>Organising task at reflective level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6">
                    <a:lumMod val="25000"/>
                  </a:schemeClr>
                </a:solidFill>
              </a:rPr>
              <a:t>Observer and model</a:t>
            </a:r>
            <a:endParaRPr lang="en-US" dirty="0" smtClean="0">
              <a:solidFill>
                <a:schemeClr val="accent6">
                  <a:lumMod val="25000"/>
                </a:schemeClr>
              </a:solidFill>
            </a:endParaRPr>
          </a:p>
          <a:p>
            <a:pPr marL="571500" indent="-571500">
              <a:buFont typeface="Wingdings" pitchFamily="2" charset="2"/>
              <a:buChar char="Ø"/>
            </a:pP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AutoShape 4" descr="G:\ETT FEE OCTOBER 2020\AdobeStock_61769035_cup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8" name="AutoShape 6" descr="G:\ETT FEE OCTOBER 2020\AdobeStock_61769035_cup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80" name="AutoShape 8" descr="G:\ETT FEE OCTOBER 2020\AdobeStock_61769035_cup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838200"/>
            <a:ext cx="7239000" cy="5617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5400" b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</a:t>
            </a:r>
          </a:p>
          <a:p>
            <a:pPr>
              <a:buNone/>
            </a:pPr>
            <a:endParaRPr lang="en-US" sz="5400" b="1" dirty="0" smtClean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en-US" sz="5400" b="1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       </a:t>
            </a:r>
            <a:r>
              <a:rPr lang="en-US" sz="5400" b="1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THANKS</a:t>
            </a:r>
            <a:endParaRPr lang="en-US" sz="5400" b="1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13317" name="AutoShape 5" descr="G:\ETT FEE OCTOBER 2020\independent-selfreliant-confident-responsible-steps-260nw-749012803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19" name="AutoShape 7" descr="G:\ETT FEE OCTOBER 2020\independent-selfreliant-confident-responsible-steps-260nw-749012803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001000" cy="5846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800" dirty="0" smtClean="0">
                <a:latin typeface="Aharoni" pitchFamily="2" charset="-79"/>
                <a:cs typeface="Aharoni" pitchFamily="2" charset="-79"/>
              </a:rPr>
              <a:t> MEANING </a:t>
            </a:r>
            <a:r>
              <a:rPr lang="en-US" sz="4800" dirty="0" smtClean="0">
                <a:latin typeface="Aharoni" pitchFamily="2" charset="-79"/>
                <a:cs typeface="Aharoni" pitchFamily="2" charset="-79"/>
              </a:rPr>
              <a:t>OF REFLECTIVE TEACHING</a:t>
            </a:r>
            <a:r>
              <a:rPr lang="en-US" sz="6000" dirty="0" smtClean="0">
                <a:latin typeface="Aharoni" pitchFamily="2" charset="-79"/>
                <a:cs typeface="Aharoni" pitchFamily="2" charset="-79"/>
              </a:rPr>
              <a:t>/</a:t>
            </a:r>
            <a:r>
              <a:rPr lang="en-US" sz="4800" dirty="0" smtClean="0">
                <a:latin typeface="Aharoni" pitchFamily="2" charset="-79"/>
                <a:cs typeface="Aharoni" pitchFamily="2" charset="-79"/>
              </a:rPr>
              <a:t> THINKING</a:t>
            </a:r>
            <a:endParaRPr lang="en-US" sz="4800" dirty="0" smtClean="0">
              <a:latin typeface="Aharoni" pitchFamily="2" charset="-79"/>
              <a:cs typeface="Aharoni" pitchFamily="2" charset="-79"/>
            </a:endParaRPr>
          </a:p>
          <a:p>
            <a:endParaRPr lang="en-US" dirty="0" smtClean="0"/>
          </a:p>
          <a:p>
            <a:pPr>
              <a:buNone/>
            </a:pPr>
            <a:r>
              <a:rPr lang="en-US" sz="3200" dirty="0" smtClean="0">
                <a:solidFill>
                  <a:srgbClr val="002060"/>
                </a:solidFill>
              </a:rPr>
              <a:t>   Reflective thinking os the process of internally examining and exploring an issue of concern, triggered by an experience.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Reflection is the highest types of thinking. In this type of thinking, we make use of various concepts with a definite aim in view and link them together in a logical order.</a:t>
            </a:r>
            <a:endParaRPr lang="en-US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33431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Determines what information is needed for understanding the issue at hand.</a:t>
            </a:r>
          </a:p>
          <a:p>
            <a:r>
              <a:rPr lang="en-US" dirty="0" smtClean="0"/>
              <a:t>Accesses and gathers the avaliable information</a:t>
            </a:r>
            <a:endParaRPr lang="en-US" dirty="0" smtClean="0"/>
          </a:p>
          <a:p>
            <a:r>
              <a:rPr lang="en-US" dirty="0" smtClean="0"/>
              <a:t>Gathers the opinions of reliable sources in related fields.</a:t>
            </a:r>
            <a:endParaRPr lang="en-US" dirty="0" smtClean="0"/>
          </a:p>
          <a:p>
            <a:r>
              <a:rPr lang="en-US" dirty="0" smtClean="0"/>
              <a:t>Synthesises the information and opinions.</a:t>
            </a:r>
          </a:p>
          <a:p>
            <a:r>
              <a:rPr lang="en-US" dirty="0" smtClean="0"/>
              <a:t>Considers the synthesis from all perspectives and frames of reference.</a:t>
            </a:r>
          </a:p>
          <a:p>
            <a:r>
              <a:rPr lang="en-US" dirty="0" smtClean="0"/>
              <a:t>Creates some plausible temporary meaning that may be recognised and modified as one learns more relevant information and opinions.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305800" cy="607473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600" b="1" dirty="0" smtClean="0">
                <a:latin typeface="Aharoni" pitchFamily="2" charset="-79"/>
                <a:cs typeface="Aharoni" pitchFamily="2" charset="-79"/>
              </a:rPr>
              <a:t> DEFINITION OF </a:t>
            </a:r>
            <a:r>
              <a:rPr lang="en-US" sz="3600" b="1" dirty="0" smtClean="0">
                <a:latin typeface="Aharoni" pitchFamily="2" charset="-79"/>
                <a:cs typeface="Aharoni" pitchFamily="2" charset="-79"/>
              </a:rPr>
              <a:t>REFLECTIVE TEACHING</a:t>
            </a:r>
          </a:p>
          <a:p>
            <a:pPr>
              <a:buNone/>
            </a:pPr>
            <a:endParaRPr lang="en-US" sz="3600" b="1" dirty="0" smtClean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  <a:p>
            <a:pPr>
              <a:buNone/>
            </a:pPr>
            <a:r>
              <a:rPr lang="en-US" sz="3600" b="1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Yan Vurren and Botes – </a:t>
            </a:r>
            <a:r>
              <a:rPr lang="en-US" sz="3600" b="1" dirty="0" smtClean="0">
                <a:solidFill>
                  <a:srgbClr val="92D050"/>
                </a:solidFill>
                <a:latin typeface="Aharoni" pitchFamily="2" charset="-79"/>
                <a:cs typeface="Aharoni" pitchFamily="2" charset="-79"/>
              </a:rPr>
              <a:t>“Reflection is a cyclic, hierarchical and interactive construction process. It is initiated, extended and continued because of personal cognitive- affective interaction as well as with the interaction of social environment to realise reflective thinking, a level of internalisation on the cognitive and affective domain is required”</a:t>
            </a:r>
            <a:endParaRPr lang="en-US" sz="3600" b="1" dirty="0">
              <a:solidFill>
                <a:srgbClr val="92D050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86717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Antony Flew – </a:t>
            </a:r>
            <a:r>
              <a:rPr lang="en-US" dirty="0" smtClean="0">
                <a:solidFill>
                  <a:srgbClr val="92D050"/>
                </a:solidFill>
              </a:rPr>
              <a:t>“Reflective thinking or teaching is reflection on thinking itself, on the mind and its activities. More generally, it is thinking associated with self-conciousness, self-knowledge or self-reflection. It is based upon contemplation, meditation or ontrospection.”</a:t>
            </a: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Boyd and Fales – </a:t>
            </a:r>
            <a:r>
              <a:rPr lang="en-US" dirty="0" smtClean="0">
                <a:solidFill>
                  <a:srgbClr val="92D050"/>
                </a:solidFill>
              </a:rPr>
              <a:t>“Reflection/Reflective teaching is the process of creating and clarifying the meaning of experience (past or present) in terms pf self.</a:t>
            </a:r>
            <a:endParaRPr lang="en-US" dirty="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3343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5200" dirty="0" smtClean="0"/>
              <a:t>  </a:t>
            </a:r>
            <a:r>
              <a:rPr lang="en-US" sz="5200" dirty="0" smtClean="0">
                <a:solidFill>
                  <a:schemeClr val="accent6">
                    <a:lumMod val="90000"/>
                  </a:schemeClr>
                </a:solidFill>
              </a:rPr>
              <a:t>TYPES OF REFLECTIVE TEACHING</a:t>
            </a:r>
          </a:p>
          <a:p>
            <a:pPr>
              <a:buNone/>
            </a:pPr>
            <a:endParaRPr lang="en-US" dirty="0" smtClean="0">
              <a:solidFill>
                <a:schemeClr val="accent6">
                  <a:lumMod val="90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en-US" sz="4400" dirty="0" smtClean="0">
                <a:solidFill>
                  <a:schemeClr val="accent6">
                    <a:lumMod val="25000"/>
                  </a:schemeClr>
                </a:solidFill>
              </a:rPr>
              <a:t>Metacognition</a:t>
            </a:r>
          </a:p>
          <a:p>
            <a:pPr marL="514350" indent="-514350">
              <a:buAutoNum type="arabicPeriod"/>
            </a:pPr>
            <a:r>
              <a:rPr lang="en-US" sz="4400" dirty="0" smtClean="0">
                <a:solidFill>
                  <a:schemeClr val="accent6">
                    <a:lumMod val="25000"/>
                  </a:schemeClr>
                </a:solidFill>
              </a:rPr>
              <a:t>Consolidative reflection</a:t>
            </a:r>
          </a:p>
          <a:p>
            <a:pPr marL="514350" indent="-514350">
              <a:buAutoNum type="arabicPeriod"/>
            </a:pPr>
            <a:r>
              <a:rPr lang="en-US" sz="4400" dirty="0" smtClean="0">
                <a:solidFill>
                  <a:schemeClr val="accent6">
                    <a:lumMod val="25000"/>
                  </a:schemeClr>
                </a:solidFill>
              </a:rPr>
              <a:t>Active connection making</a:t>
            </a:r>
            <a:endParaRPr lang="en-US" sz="4400" dirty="0">
              <a:solidFill>
                <a:schemeClr val="accent6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3343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solidFill>
                  <a:srgbClr val="FFC000"/>
                </a:solidFill>
              </a:rPr>
              <a:t>Characteristics of Reflective Teaching</a:t>
            </a:r>
          </a:p>
          <a:p>
            <a:pPr>
              <a:buNone/>
            </a:pPr>
            <a:endParaRPr lang="en-US" dirty="0" smtClean="0">
              <a:solidFill>
                <a:srgbClr val="FFC000"/>
              </a:solidFill>
            </a:endParaRPr>
          </a:p>
          <a:p>
            <a:pPr marL="514350" indent="-514350">
              <a:buFont typeface="+mj-lt"/>
              <a:buAutoNum type="alphaLcPeriod"/>
            </a:pPr>
            <a:r>
              <a:rPr lang="en-US" sz="3600" dirty="0" smtClean="0">
                <a:solidFill>
                  <a:srgbClr val="00B0F0"/>
                </a:solidFill>
              </a:rPr>
              <a:t>Highest type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3600" dirty="0" smtClean="0">
                <a:solidFill>
                  <a:srgbClr val="00B0F0"/>
                </a:solidFill>
              </a:rPr>
              <a:t>Use of concepts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3600" dirty="0" smtClean="0">
                <a:solidFill>
                  <a:srgbClr val="00B0F0"/>
                </a:solidFill>
              </a:rPr>
              <a:t>Complex problems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3600" dirty="0" smtClean="0">
                <a:solidFill>
                  <a:srgbClr val="00B0F0"/>
                </a:solidFill>
              </a:rPr>
              <a:t>Reorganisation and new ways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3600" dirty="0" smtClean="0">
                <a:solidFill>
                  <a:srgbClr val="00B0F0"/>
                </a:solidFill>
              </a:rPr>
              <a:t>Logical approach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3600" dirty="0" smtClean="0">
                <a:solidFill>
                  <a:srgbClr val="00B0F0"/>
                </a:solidFill>
              </a:rPr>
              <a:t>Discovery of truth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3600" dirty="0" smtClean="0">
                <a:solidFill>
                  <a:srgbClr val="00B0F0"/>
                </a:solidFill>
              </a:rPr>
              <a:t>Hierarchical and interactive process</a:t>
            </a:r>
            <a:endParaRPr lang="en-US" sz="36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8229600" cy="452628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en-US" sz="3900" dirty="0" smtClean="0">
                <a:solidFill>
                  <a:srgbClr val="00B0F0"/>
                </a:solidFill>
              </a:rPr>
              <a:t>h. Initiated, extended and continued</a:t>
            </a:r>
          </a:p>
          <a:p>
            <a:pPr marL="571500" indent="-571500">
              <a:buNone/>
            </a:pPr>
            <a:r>
              <a:rPr lang="en-US" sz="3900" dirty="0" smtClean="0">
                <a:solidFill>
                  <a:srgbClr val="00B0F0"/>
                </a:solidFill>
              </a:rPr>
              <a:t>i. Integrated framework of knowledge</a:t>
            </a:r>
          </a:p>
          <a:p>
            <a:pPr marL="571500" indent="-571500">
              <a:buNone/>
            </a:pPr>
            <a:r>
              <a:rPr lang="en-US" sz="3900" dirty="0" smtClean="0">
                <a:solidFill>
                  <a:srgbClr val="00B0F0"/>
                </a:solidFill>
              </a:rPr>
              <a:t>j. Decision making and problem solving skills</a:t>
            </a:r>
          </a:p>
          <a:p>
            <a:pPr marL="571500" indent="-571500">
              <a:buNone/>
            </a:pPr>
            <a:r>
              <a:rPr lang="en-US" sz="3900" dirty="0" smtClean="0">
                <a:solidFill>
                  <a:srgbClr val="00B0F0"/>
                </a:solidFill>
              </a:rPr>
              <a:t>k. Reflection</a:t>
            </a:r>
          </a:p>
          <a:p>
            <a:pPr marL="571500" indent="-571500">
              <a:buNone/>
            </a:pPr>
            <a:r>
              <a:rPr lang="en-US" sz="3900" dirty="0" smtClean="0">
                <a:solidFill>
                  <a:srgbClr val="00B0F0"/>
                </a:solidFill>
              </a:rPr>
              <a:t>l.  Self-consciousness and self-direction</a:t>
            </a:r>
          </a:p>
          <a:p>
            <a:pPr marL="571500" indent="-571500">
              <a:buNone/>
            </a:pPr>
            <a:r>
              <a:rPr lang="en-US" sz="3900" dirty="0" smtClean="0">
                <a:solidFill>
                  <a:srgbClr val="00B0F0"/>
                </a:solidFill>
              </a:rPr>
              <a:t>m. Based on contemplation or introspection</a:t>
            </a:r>
          </a:p>
          <a:p>
            <a:pPr marL="571500" indent="-571500">
              <a:buNone/>
            </a:pPr>
            <a:r>
              <a:rPr lang="en-US" sz="3900" dirty="0" smtClean="0">
                <a:solidFill>
                  <a:srgbClr val="00B0F0"/>
                </a:solidFill>
              </a:rPr>
              <a:t>n.  Process of creating and clarifying</a:t>
            </a:r>
          </a:p>
          <a:p>
            <a:pPr marL="571500" indent="-571500">
              <a:buNone/>
            </a:pPr>
            <a:r>
              <a:rPr lang="en-US" sz="3900" dirty="0" smtClean="0">
                <a:solidFill>
                  <a:srgbClr val="00B0F0"/>
                </a:solidFill>
              </a:rPr>
              <a:t>o. Critical thinking process</a:t>
            </a:r>
          </a:p>
          <a:p>
            <a:pPr marL="571500" indent="-571500">
              <a:buNone/>
            </a:pPr>
            <a:endParaRPr lang="en-US" sz="3600" dirty="0" smtClean="0">
              <a:solidFill>
                <a:srgbClr val="FFC000"/>
              </a:solidFill>
            </a:endParaRPr>
          </a:p>
          <a:p>
            <a:pPr marL="571500" indent="-571500">
              <a:buNone/>
            </a:pPr>
            <a:endParaRPr lang="en-US" sz="3600" dirty="0" smtClean="0">
              <a:solidFill>
                <a:srgbClr val="FFC000"/>
              </a:solidFill>
            </a:endParaRPr>
          </a:p>
          <a:p>
            <a:pPr marL="514350" indent="-514350">
              <a:buNone/>
            </a:pP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7153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solidFill>
                  <a:srgbClr val="FFFF00"/>
                </a:solidFill>
              </a:rPr>
              <a:t>Strategies for Making Teachers Reflective Practitioners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6">
                    <a:lumMod val="25000"/>
                  </a:schemeClr>
                </a:solidFill>
              </a:rPr>
              <a:t>Providing adequate knowledge at pre-service and in-service stage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6">
                    <a:lumMod val="25000"/>
                  </a:schemeClr>
                </a:solidFill>
              </a:rPr>
              <a:t>Teaching at reflective level</a:t>
            </a:r>
          </a:p>
          <a:p>
            <a:pPr marL="857250" indent="-857250">
              <a:buFont typeface="+mj-lt"/>
              <a:buAutoNum type="romanLcPeriod"/>
            </a:pPr>
            <a:r>
              <a:rPr lang="en-US" dirty="0" smtClean="0">
                <a:solidFill>
                  <a:schemeClr val="accent6">
                    <a:lumMod val="25000"/>
                  </a:schemeClr>
                </a:solidFill>
              </a:rPr>
              <a:t>Creating situations</a:t>
            </a:r>
          </a:p>
          <a:p>
            <a:pPr marL="857250" indent="-857250">
              <a:buFont typeface="+mj-lt"/>
              <a:buAutoNum type="romanLcPeriod"/>
            </a:pPr>
            <a:r>
              <a:rPr lang="en-US" dirty="0" smtClean="0">
                <a:solidFill>
                  <a:schemeClr val="accent6">
                    <a:lumMod val="25000"/>
                  </a:schemeClr>
                </a:solidFill>
              </a:rPr>
              <a:t>Use of teacher-centred and subject-entred methods of teaching</a:t>
            </a:r>
          </a:p>
          <a:p>
            <a:pPr marL="857250" indent="-857250">
              <a:buFont typeface="+mj-lt"/>
              <a:buAutoNum type="romanLcPeriod"/>
            </a:pPr>
            <a:r>
              <a:rPr lang="en-US" dirty="0" smtClean="0">
                <a:solidFill>
                  <a:schemeClr val="accent6">
                    <a:lumMod val="25000"/>
                  </a:schemeClr>
                </a:solidFill>
              </a:rPr>
              <a:t>Role of facilitator and co-learner</a:t>
            </a:r>
          </a:p>
          <a:p>
            <a:pPr marL="857250" indent="-857250">
              <a:buFont typeface="+mj-lt"/>
              <a:buAutoNum type="romanLcPeriod"/>
            </a:pPr>
            <a:r>
              <a:rPr lang="en-US" dirty="0" smtClean="0">
                <a:solidFill>
                  <a:schemeClr val="accent6">
                    <a:lumMod val="25000"/>
                  </a:schemeClr>
                </a:solidFill>
              </a:rPr>
              <a:t>Encourage students to proceed independently on learning data</a:t>
            </a:r>
            <a:endParaRPr lang="en-US" dirty="0">
              <a:solidFill>
                <a:schemeClr val="accent6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826</TotalTime>
  <Words>448</Words>
  <Application>Microsoft Office PowerPoint</Application>
  <PresentationFormat>On-screen Show (4:3)</PresentationFormat>
  <Paragraphs>67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Foundry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God</cp:lastModifiedBy>
  <cp:revision>103</cp:revision>
  <dcterms:created xsi:type="dcterms:W3CDTF">2006-08-16T00:00:00Z</dcterms:created>
  <dcterms:modified xsi:type="dcterms:W3CDTF">2021-03-04T11:27:42Z</dcterms:modified>
</cp:coreProperties>
</file>