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256" r:id="rId2"/>
    <p:sldId id="258" r:id="rId3"/>
    <p:sldId id="286" r:id="rId4"/>
    <p:sldId id="283" r:id="rId5"/>
    <p:sldId id="276" r:id="rId6"/>
    <p:sldId id="277" r:id="rId7"/>
    <p:sldId id="280" r:id="rId8"/>
    <p:sldId id="282" r:id="rId9"/>
    <p:sldId id="284" r:id="rId10"/>
    <p:sldId id="28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46F2-ABB7-477A-BB39-52CE2775A8B5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EA6D9-A290-42B3-8F58-C9BAD58DA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A6D9-A290-42B3-8F58-C9BAD58DA6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0"/>
            <a:ext cx="5562600" cy="3581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   EDUCATION FOR WOMEN RAIKOT , JALALDIWAL, LUDHIANA</a:t>
            </a:r>
          </a:p>
          <a:p>
            <a:endParaRPr lang="en-US" sz="4400" b="1" dirty="0">
              <a:solidFill>
                <a:srgbClr val="00206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</p:txBody>
      </p:sp>
      <p:pic>
        <p:nvPicPr>
          <p:cNvPr id="1026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3581400" cy="2667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3810000"/>
            <a:ext cx="1447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124200"/>
            <a:ext cx="6477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 smtClean="0">
              <a:solidFill>
                <a:schemeClr val="accent6">
                  <a:lumMod val="9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2800" b="1" dirty="0" smtClean="0">
              <a:solidFill>
                <a:schemeClr val="accent6">
                  <a:lumMod val="9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REFLECTIVE TEACHING</a:t>
            </a:r>
            <a:endParaRPr lang="en-US" sz="28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9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Learning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the art and skill of reflection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Planning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Individual differences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Reflective level learning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Teaching learning environment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Acquisition of learning skills at reflective skill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Need to get them prepared well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Mastery over subject matter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Organising task at reflective level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Observer and model</a:t>
            </a:r>
            <a:endParaRPr lang="en-US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en-US" sz="5400" b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5400" b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  </a:t>
            </a:r>
            <a:r>
              <a:rPr lang="en-US" sz="5400" b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THANKS</a:t>
            </a:r>
            <a:endParaRPr lang="en-US" sz="54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317" name="AutoShape 5" descr="G:\ETT FEE OCTOBER 2020\independent-selfreliant-confident-responsible-steps-260nw-74901280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AutoShape 7" descr="G:\ETT FEE OCTOBER 2020\independent-selfreliant-confident-responsible-steps-260nw-74901280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01000" cy="5846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MEANING 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OF REFLECTIVE TEACHING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/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THINKING</a:t>
            </a:r>
            <a:endParaRPr lang="en-US" sz="4800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Reflective thinking os the process of internally examining and exploring an issue of concern, triggered by an experience.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Reflection is the highest types of thinking. In this type of thinking, we make use of various concepts with a definite aim in view and link them together in a logical order.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3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Determines what information is needed for understanding the issue at hand.</a:t>
            </a:r>
          </a:p>
          <a:p>
            <a:r>
              <a:rPr lang="en-US" dirty="0" smtClean="0"/>
              <a:t>Accesses and gathers the avaliable information</a:t>
            </a:r>
            <a:endParaRPr lang="en-US" dirty="0" smtClean="0"/>
          </a:p>
          <a:p>
            <a:r>
              <a:rPr lang="en-US" dirty="0" smtClean="0"/>
              <a:t>Gathers the opinions of reliable sources in related fields.</a:t>
            </a:r>
            <a:endParaRPr lang="en-US" dirty="0" smtClean="0"/>
          </a:p>
          <a:p>
            <a:r>
              <a:rPr lang="en-US" dirty="0" smtClean="0"/>
              <a:t>Synthesises the information and opinions.</a:t>
            </a:r>
          </a:p>
          <a:p>
            <a:r>
              <a:rPr lang="en-US" dirty="0" smtClean="0"/>
              <a:t>Considers the synthesis from all perspectives and frames of reference.</a:t>
            </a:r>
          </a:p>
          <a:p>
            <a:r>
              <a:rPr lang="en-US" dirty="0" smtClean="0"/>
              <a:t>Creates some plausible temporary meaning that may be recognised and modified as one learns more relevant information and opinions.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0747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DEFINITION OF </a:t>
            </a: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REFLECTIVE TEACHING</a:t>
            </a:r>
          </a:p>
          <a:p>
            <a:pPr>
              <a:buNone/>
            </a:pPr>
            <a:endParaRPr lang="en-US" sz="36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Yan Vurren and Botes – </a:t>
            </a:r>
            <a:r>
              <a:rPr lang="en-US" sz="3600" b="1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“Reflection is a cyclic, hierarchical and interactive construction process. It is initiated, extended and continued because of personal cognitive- affective interaction as well as with the interaction of social environment to realise reflective thinking, a level of internalisation on the cognitive and affective domain is required”</a:t>
            </a:r>
            <a:endParaRPr lang="en-US" sz="3600" b="1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71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Antony Flew – </a:t>
            </a:r>
            <a:r>
              <a:rPr lang="en-US" dirty="0" smtClean="0">
                <a:solidFill>
                  <a:srgbClr val="92D050"/>
                </a:solidFill>
              </a:rPr>
              <a:t>“Reflective thinking or teaching is reflection on thinking itself, on the mind and its activities. More generally, it is thinking associated with self-conciousness, self-knowledge or self-reflection. It is based upon contemplation, meditation or ontrospection.”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Boyd and Fales – </a:t>
            </a:r>
            <a:r>
              <a:rPr lang="en-US" dirty="0" smtClean="0">
                <a:solidFill>
                  <a:srgbClr val="92D050"/>
                </a:solidFill>
              </a:rPr>
              <a:t>“Reflection/Reflective teaching is the process of creating and clarifying the meaning of experience (past or present) in terms pf self.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3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200" dirty="0" smtClean="0"/>
              <a:t>  </a:t>
            </a:r>
            <a:r>
              <a:rPr lang="en-US" sz="5200" dirty="0" smtClean="0">
                <a:solidFill>
                  <a:schemeClr val="accent6">
                    <a:lumMod val="90000"/>
                  </a:schemeClr>
                </a:solidFill>
              </a:rPr>
              <a:t>TYPES OF REFLECTIVE TEACHING</a:t>
            </a:r>
          </a:p>
          <a:p>
            <a:pPr>
              <a:buNone/>
            </a:pPr>
            <a:endParaRPr lang="en-US" dirty="0" smtClean="0">
              <a:solidFill>
                <a:schemeClr val="accent6">
                  <a:lumMod val="9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chemeClr val="accent6">
                    <a:lumMod val="25000"/>
                  </a:schemeClr>
                </a:solidFill>
              </a:rPr>
              <a:t>Metacognition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chemeClr val="accent6">
                    <a:lumMod val="25000"/>
                  </a:schemeClr>
                </a:solidFill>
              </a:rPr>
              <a:t>Consolidative reflection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chemeClr val="accent6">
                    <a:lumMod val="25000"/>
                  </a:schemeClr>
                </a:solidFill>
              </a:rPr>
              <a:t>Active connection making</a:t>
            </a:r>
            <a:endParaRPr lang="en-US" sz="4400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3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Characteristics of Reflective Teaching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>
                <a:solidFill>
                  <a:srgbClr val="00B0F0"/>
                </a:solidFill>
              </a:rPr>
              <a:t>Highest type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>
                <a:solidFill>
                  <a:srgbClr val="00B0F0"/>
                </a:solidFill>
              </a:rPr>
              <a:t>Use of concepts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>
                <a:solidFill>
                  <a:srgbClr val="00B0F0"/>
                </a:solidFill>
              </a:rPr>
              <a:t>Complex problems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>
                <a:solidFill>
                  <a:srgbClr val="00B0F0"/>
                </a:solidFill>
              </a:rPr>
              <a:t>Reorganisation and new ways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>
                <a:solidFill>
                  <a:srgbClr val="00B0F0"/>
                </a:solidFill>
              </a:rPr>
              <a:t>Logical approach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>
                <a:solidFill>
                  <a:srgbClr val="00B0F0"/>
                </a:solidFill>
              </a:rPr>
              <a:t>Discovery of truth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>
                <a:solidFill>
                  <a:srgbClr val="00B0F0"/>
                </a:solidFill>
              </a:rPr>
              <a:t>Hierarchical and interactive process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62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900" dirty="0" smtClean="0">
                <a:solidFill>
                  <a:srgbClr val="00B0F0"/>
                </a:solidFill>
              </a:rPr>
              <a:t>h. Initiated, extended and continued</a:t>
            </a:r>
          </a:p>
          <a:p>
            <a:pPr marL="571500" indent="-571500">
              <a:buNone/>
            </a:pPr>
            <a:r>
              <a:rPr lang="en-US" sz="3900" dirty="0" smtClean="0">
                <a:solidFill>
                  <a:srgbClr val="00B0F0"/>
                </a:solidFill>
              </a:rPr>
              <a:t>i. Integrated framework of knowledge</a:t>
            </a:r>
          </a:p>
          <a:p>
            <a:pPr marL="571500" indent="-571500">
              <a:buNone/>
            </a:pPr>
            <a:r>
              <a:rPr lang="en-US" sz="3900" dirty="0" smtClean="0">
                <a:solidFill>
                  <a:srgbClr val="00B0F0"/>
                </a:solidFill>
              </a:rPr>
              <a:t>j. Decision making and problem solving skills</a:t>
            </a:r>
          </a:p>
          <a:p>
            <a:pPr marL="571500" indent="-571500">
              <a:buNone/>
            </a:pPr>
            <a:r>
              <a:rPr lang="en-US" sz="3900" dirty="0" smtClean="0">
                <a:solidFill>
                  <a:srgbClr val="00B0F0"/>
                </a:solidFill>
              </a:rPr>
              <a:t>k. Reflection</a:t>
            </a:r>
          </a:p>
          <a:p>
            <a:pPr marL="571500" indent="-571500">
              <a:buNone/>
            </a:pPr>
            <a:r>
              <a:rPr lang="en-US" sz="3900" dirty="0" smtClean="0">
                <a:solidFill>
                  <a:srgbClr val="00B0F0"/>
                </a:solidFill>
              </a:rPr>
              <a:t>l.  Self-consciousness and self-direction</a:t>
            </a:r>
          </a:p>
          <a:p>
            <a:pPr marL="571500" indent="-571500">
              <a:buNone/>
            </a:pPr>
            <a:r>
              <a:rPr lang="en-US" sz="3900" dirty="0" smtClean="0">
                <a:solidFill>
                  <a:srgbClr val="00B0F0"/>
                </a:solidFill>
              </a:rPr>
              <a:t>m. Based on contemplation or introspection</a:t>
            </a:r>
          </a:p>
          <a:p>
            <a:pPr marL="571500" indent="-571500">
              <a:buNone/>
            </a:pPr>
            <a:r>
              <a:rPr lang="en-US" sz="3900" dirty="0" smtClean="0">
                <a:solidFill>
                  <a:srgbClr val="00B0F0"/>
                </a:solidFill>
              </a:rPr>
              <a:t>n.  Process of creating and clarifying</a:t>
            </a:r>
          </a:p>
          <a:p>
            <a:pPr marL="571500" indent="-571500">
              <a:buNone/>
            </a:pPr>
            <a:r>
              <a:rPr lang="en-US" sz="3900" dirty="0" smtClean="0">
                <a:solidFill>
                  <a:srgbClr val="00B0F0"/>
                </a:solidFill>
              </a:rPr>
              <a:t>o. Critical thinking process</a:t>
            </a:r>
          </a:p>
          <a:p>
            <a:pPr marL="571500" indent="-571500">
              <a:buNone/>
            </a:pPr>
            <a:endParaRPr lang="en-US" sz="3600" dirty="0" smtClean="0">
              <a:solidFill>
                <a:srgbClr val="FFC000"/>
              </a:solidFill>
            </a:endParaRPr>
          </a:p>
          <a:p>
            <a:pPr marL="571500" indent="-571500">
              <a:buNone/>
            </a:pPr>
            <a:endParaRPr lang="en-US" sz="3600" dirty="0" smtClean="0">
              <a:solidFill>
                <a:srgbClr val="FFC000"/>
              </a:solidFill>
            </a:endParaRPr>
          </a:p>
          <a:p>
            <a:pPr marL="514350" indent="-51435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3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Strategies for Making Teachers Reflective Practitioners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Providing adequate knowledge at pre-service and in-service stage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Teaching at reflective level</a:t>
            </a:r>
          </a:p>
          <a:p>
            <a:pPr marL="857250" indent="-85725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Creating situations</a:t>
            </a:r>
          </a:p>
          <a:p>
            <a:pPr marL="857250" indent="-85725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Use of teacher-centred and subject-entred methods of teaching</a:t>
            </a:r>
          </a:p>
          <a:p>
            <a:pPr marL="857250" indent="-85725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Role of facilitator and co-learner</a:t>
            </a:r>
          </a:p>
          <a:p>
            <a:pPr marL="857250" indent="-857250">
              <a:buFont typeface="+mj-lt"/>
              <a:buAutoNum type="romanLcPeriod"/>
            </a:pPr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Encourage students to proceed independently on learning data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826</TotalTime>
  <Words>448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God</cp:lastModifiedBy>
  <cp:revision>103</cp:revision>
  <dcterms:created xsi:type="dcterms:W3CDTF">2006-08-16T00:00:00Z</dcterms:created>
  <dcterms:modified xsi:type="dcterms:W3CDTF">2021-03-04T11:27:42Z</dcterms:modified>
</cp:coreProperties>
</file>