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17"/>
  </p:notesMasterIdLst>
  <p:sldIdLst>
    <p:sldId id="256" r:id="rId2"/>
    <p:sldId id="353" r:id="rId3"/>
    <p:sldId id="354" r:id="rId4"/>
    <p:sldId id="347" r:id="rId5"/>
    <p:sldId id="350" r:id="rId6"/>
    <p:sldId id="341" r:id="rId7"/>
    <p:sldId id="351" r:id="rId8"/>
    <p:sldId id="352" r:id="rId9"/>
    <p:sldId id="348" r:id="rId10"/>
    <p:sldId id="349" r:id="rId11"/>
    <p:sldId id="345" r:id="rId12"/>
    <p:sldId id="346" r:id="rId13"/>
    <p:sldId id="340" r:id="rId14"/>
    <p:sldId id="343" r:id="rId15"/>
    <p:sldId id="26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5620"/>
    <p:restoredTop sz="94660"/>
  </p:normalViewPr>
  <p:slideViewPr>
    <p:cSldViewPr>
      <p:cViewPr varScale="1">
        <p:scale>
          <a:sx n="68" d="100"/>
          <a:sy n="68" d="100"/>
        </p:scale>
        <p:origin x="-121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BE46F2-ABB7-477A-BB39-52CE2775A8B5}" type="datetimeFigureOut">
              <a:rPr lang="en-US" smtClean="0"/>
              <a:pPr/>
              <a:t>3/24/2021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2EA6D9-A290-42B3-8F58-C9BAD58DA6D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82EA6D9-A290-42B3-8F58-C9BAD58DA6DE}"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3/24/2021</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3/24/2021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3/24/2021</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3/24/2021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3/24/2021</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3/24/2021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3/24/2021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3/24/2021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3/24/2021</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3/24/2021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3/24/2021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3/24/2021</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876800" y="304800"/>
            <a:ext cx="3886200" cy="5029200"/>
          </a:xfrm>
        </p:spPr>
        <p:txBody>
          <a:bodyPr>
            <a:noAutofit/>
          </a:bodyPr>
          <a:lstStyle/>
          <a:p>
            <a:r>
              <a:rPr lang="en-US" sz="4000" b="1" dirty="0" smtClean="0">
                <a:solidFill>
                  <a:srgbClr val="92D050"/>
                </a:solidFill>
                <a:latin typeface="Bookman Old Style" pitchFamily="18" charset="0"/>
                <a:ea typeface="Batang" pitchFamily="18" charset="-127"/>
                <a:cs typeface="Verdana" pitchFamily="34" charset="0"/>
              </a:rPr>
              <a:t>SADBHAVNA COLLEGE OF    EDUCATION FOR  WOMEN RAIKOT , JALALDIWAL, LUDHIANA</a:t>
            </a:r>
          </a:p>
          <a:p>
            <a:endParaRPr lang="en-US" sz="4400" b="1" dirty="0">
              <a:solidFill>
                <a:srgbClr val="002060"/>
              </a:solidFill>
              <a:latin typeface="Bookman Old Style" pitchFamily="18" charset="0"/>
              <a:ea typeface="Batang" pitchFamily="18" charset="-127"/>
              <a:cs typeface="Verdana" pitchFamily="34" charset="0"/>
            </a:endParaRPr>
          </a:p>
        </p:txBody>
      </p:sp>
      <p:pic>
        <p:nvPicPr>
          <p:cNvPr id="1026" name="Picture 2" descr="C:\Users\XTREME\Desktop\download.jpg"/>
          <p:cNvPicPr>
            <a:picLocks noChangeAspect="1" noChangeArrowheads="1"/>
          </p:cNvPicPr>
          <p:nvPr/>
        </p:nvPicPr>
        <p:blipFill>
          <a:blip r:embed="rId3"/>
          <a:srcRect/>
          <a:stretch>
            <a:fillRect/>
          </a:stretch>
        </p:blipFill>
        <p:spPr bwMode="auto">
          <a:xfrm>
            <a:off x="304800" y="0"/>
            <a:ext cx="4191000" cy="3581400"/>
          </a:xfrm>
          <a:prstGeom prst="rect">
            <a:avLst/>
          </a:prstGeom>
          <a:noFill/>
        </p:spPr>
      </p:pic>
      <p:sp>
        <p:nvSpPr>
          <p:cNvPr id="4" name="Rectangle 3"/>
          <p:cNvSpPr/>
          <p:nvPr/>
        </p:nvSpPr>
        <p:spPr>
          <a:xfrm>
            <a:off x="838200" y="3505200"/>
            <a:ext cx="2895600" cy="1477328"/>
          </a:xfrm>
          <a:prstGeom prst="rect">
            <a:avLst/>
          </a:prstGeom>
        </p:spPr>
        <p:txBody>
          <a:bodyPr wrap="square">
            <a:spAutoFit/>
          </a:bodyPr>
          <a:lstStyle/>
          <a:p>
            <a:r>
              <a:rPr lang="en-US" dirty="0" smtClean="0">
                <a:solidFill>
                  <a:srgbClr val="00B050"/>
                </a:solidFill>
                <a:latin typeface="Aharoni" pitchFamily="2" charset="-79"/>
                <a:cs typeface="Aharoni" pitchFamily="2" charset="-79"/>
              </a:rPr>
              <a:t> </a:t>
            </a:r>
            <a:endParaRPr lang="en-US" sz="3600" dirty="0" smtClean="0">
              <a:solidFill>
                <a:srgbClr val="002060"/>
              </a:solidFill>
              <a:latin typeface="Aharoni" pitchFamily="2" charset="-79"/>
              <a:cs typeface="Aharoni" pitchFamily="2" charset="-79"/>
            </a:endParaRPr>
          </a:p>
          <a:p>
            <a:endParaRPr lang="en-US" sz="3600" dirty="0" smtClean="0">
              <a:solidFill>
                <a:srgbClr val="FFFF00"/>
              </a:solidFill>
              <a:latin typeface="Aharoni" pitchFamily="2" charset="-79"/>
              <a:cs typeface="Aharoni" pitchFamily="2" charset="-79"/>
            </a:endParaRPr>
          </a:p>
          <a:p>
            <a:r>
              <a:rPr lang="en-US" sz="3600" dirty="0" smtClean="0">
                <a:solidFill>
                  <a:srgbClr val="FFFF00"/>
                </a:solidFill>
                <a:latin typeface="Aharoni" pitchFamily="2" charset="-79"/>
                <a:cs typeface="Aharoni" pitchFamily="2" charset="-79"/>
              </a:rPr>
              <a:t>TOPIC</a:t>
            </a:r>
            <a:endParaRPr lang="en-US" sz="3600" dirty="0">
              <a:solidFill>
                <a:srgbClr val="FFFF00"/>
              </a:solidFill>
            </a:endParaRPr>
          </a:p>
        </p:txBody>
      </p:sp>
      <p:sp>
        <p:nvSpPr>
          <p:cNvPr id="5" name="Rectangle 4"/>
          <p:cNvSpPr/>
          <p:nvPr/>
        </p:nvSpPr>
        <p:spPr>
          <a:xfrm>
            <a:off x="0" y="4572000"/>
            <a:ext cx="6781800" cy="1323439"/>
          </a:xfrm>
          <a:prstGeom prst="rect">
            <a:avLst/>
          </a:prstGeom>
          <a:ln>
            <a:solidFill>
              <a:schemeClr val="accent1"/>
            </a:solidFill>
          </a:ln>
        </p:spPr>
        <p:txBody>
          <a:bodyPr wrap="square">
            <a:spAutoFit/>
          </a:bodyPr>
          <a:lstStyle/>
          <a:p>
            <a:endParaRPr lang="en-US" sz="4000" b="1" dirty="0" smtClean="0">
              <a:solidFill>
                <a:srgbClr val="FF0000"/>
              </a:solidFill>
              <a:latin typeface="Aharoni" pitchFamily="2" charset="-79"/>
              <a:cs typeface="Aharoni" pitchFamily="2" charset="-79"/>
            </a:endParaRPr>
          </a:p>
          <a:p>
            <a:r>
              <a:rPr lang="en-US" sz="4000" b="1" dirty="0" smtClean="0">
                <a:solidFill>
                  <a:srgbClr val="FF0000"/>
                </a:solidFill>
                <a:latin typeface="Aharoni" pitchFamily="2" charset="-79"/>
                <a:cs typeface="Aharoni" pitchFamily="2" charset="-79"/>
              </a:rPr>
              <a:t>  </a:t>
            </a:r>
            <a:r>
              <a:rPr lang="en-US" sz="4000" b="1" dirty="0" smtClean="0">
                <a:latin typeface="Aharoni" pitchFamily="2" charset="-79"/>
                <a:cs typeface="Aharoni" pitchFamily="2" charset="-79"/>
              </a:rPr>
              <a:t> </a:t>
            </a:r>
            <a:r>
              <a:rPr lang="en-US" sz="4000" b="1" dirty="0" smtClean="0">
                <a:latin typeface="Aharoni" pitchFamily="2" charset="-79"/>
                <a:cs typeface="Aharoni" pitchFamily="2" charset="-79"/>
              </a:rPr>
              <a:t>Mathetics</a:t>
            </a:r>
            <a:r>
              <a:rPr lang="en-US" sz="4000" b="1" dirty="0" smtClean="0">
                <a:latin typeface="Aharoni" pitchFamily="2" charset="-79"/>
                <a:cs typeface="Aharoni" pitchFamily="2" charset="-79"/>
              </a:rPr>
              <a:t> </a:t>
            </a:r>
            <a:r>
              <a:rPr lang="en-US" sz="4000" b="1" dirty="0" smtClean="0">
                <a:latin typeface="Aharoni" pitchFamily="2" charset="-79"/>
                <a:cs typeface="Aharoni" pitchFamily="2" charset="-79"/>
              </a:rPr>
              <a:t>Programme</a:t>
            </a:r>
            <a:endParaRPr lang="en-US" sz="2800" b="1" dirty="0" smtClean="0">
              <a:latin typeface="Aharoni" pitchFamily="2" charset="-79"/>
              <a:cs typeface="Aharoni" pitchFamily="2" charset="-79"/>
            </a:endParaRPr>
          </a:p>
        </p:txBody>
      </p:sp>
    </p:spTree>
  </p:cSld>
  <p:clrMapOvr>
    <a:masterClrMapping/>
  </p:clrMapOvr>
  <p:transition>
    <p:pull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G:\COLLEGE FILE\4.jpg"/>
          <p:cNvPicPr>
            <a:picLocks noGrp="1" noChangeAspect="1" noChangeArrowheads="1"/>
          </p:cNvPicPr>
          <p:nvPr>
            <p:ph idx="1"/>
          </p:nvPr>
        </p:nvPicPr>
        <p:blipFill>
          <a:blip r:embed="rId2"/>
          <a:srcRect/>
          <a:stretch>
            <a:fillRect/>
          </a:stretch>
        </p:blipFill>
        <p:spPr bwMode="auto">
          <a:xfrm>
            <a:off x="228600" y="228600"/>
            <a:ext cx="7924800" cy="6227763"/>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62917"/>
          </a:xfrm>
        </p:spPr>
        <p:txBody>
          <a:bodyPr>
            <a:normAutofit/>
          </a:bodyPr>
          <a:lstStyle/>
          <a:p>
            <a:pPr>
              <a:buNone/>
            </a:pPr>
            <a:r>
              <a:rPr lang="en-US" sz="4000" b="1" dirty="0" smtClean="0"/>
              <a:t>      </a:t>
            </a:r>
            <a:r>
              <a:rPr lang="en-US" sz="4000" b="1" dirty="0" smtClean="0">
                <a:solidFill>
                  <a:srgbClr val="7030A0"/>
                </a:solidFill>
              </a:rPr>
              <a:t>Rationate of Mathetics</a:t>
            </a:r>
          </a:p>
          <a:p>
            <a:pPr>
              <a:buNone/>
            </a:pPr>
            <a:endParaRPr lang="en-US" sz="4000" b="1" dirty="0" smtClean="0">
              <a:solidFill>
                <a:srgbClr val="7030A0"/>
              </a:solidFill>
            </a:endParaRPr>
          </a:p>
          <a:p>
            <a:r>
              <a:rPr lang="en-US" sz="4000" b="1" dirty="0" smtClean="0">
                <a:solidFill>
                  <a:srgbClr val="7030A0"/>
                </a:solidFill>
              </a:rPr>
              <a:t>  </a:t>
            </a:r>
            <a:r>
              <a:rPr lang="en-US" sz="3600" b="1" dirty="0" smtClean="0">
                <a:solidFill>
                  <a:schemeClr val="tx2">
                    <a:lumMod val="75000"/>
                  </a:schemeClr>
                </a:solidFill>
              </a:rPr>
              <a:t>Reinforcement </a:t>
            </a:r>
          </a:p>
          <a:p>
            <a:pPr>
              <a:buNone/>
            </a:pPr>
            <a:endParaRPr lang="en-US" sz="3600" b="1" dirty="0" smtClean="0">
              <a:solidFill>
                <a:schemeClr val="tx2">
                  <a:lumMod val="75000"/>
                </a:schemeClr>
              </a:solidFill>
            </a:endParaRPr>
          </a:p>
          <a:p>
            <a:r>
              <a:rPr lang="en-US" sz="3600" b="1" dirty="0" smtClean="0">
                <a:solidFill>
                  <a:schemeClr val="tx2">
                    <a:lumMod val="75000"/>
                  </a:schemeClr>
                </a:solidFill>
              </a:rPr>
              <a:t> </a:t>
            </a:r>
            <a:r>
              <a:rPr lang="en-US" sz="3600" b="1" dirty="0" smtClean="0">
                <a:solidFill>
                  <a:schemeClr val="tx2">
                    <a:lumMod val="75000"/>
                  </a:schemeClr>
                </a:solidFill>
              </a:rPr>
              <a:t> Types of behaviour</a:t>
            </a:r>
          </a:p>
          <a:p>
            <a:pPr>
              <a:buNone/>
            </a:pPr>
            <a:endParaRPr lang="en-US" sz="3600" b="1" dirty="0" smtClean="0">
              <a:solidFill>
                <a:schemeClr val="tx2">
                  <a:lumMod val="75000"/>
                </a:schemeClr>
              </a:solidFill>
            </a:endParaRPr>
          </a:p>
          <a:p>
            <a:r>
              <a:rPr lang="en-US" sz="3600" b="1" dirty="0" smtClean="0">
                <a:solidFill>
                  <a:schemeClr val="tx2">
                    <a:lumMod val="75000"/>
                  </a:schemeClr>
                </a:solidFill>
              </a:rPr>
              <a:t> </a:t>
            </a:r>
            <a:r>
              <a:rPr lang="en-US" sz="3600" b="1" dirty="0" smtClean="0">
                <a:solidFill>
                  <a:schemeClr val="tx2">
                    <a:lumMod val="75000"/>
                  </a:schemeClr>
                </a:solidFill>
              </a:rPr>
              <a:t> Emphasis on range of stimuli</a:t>
            </a:r>
          </a:p>
          <a:p>
            <a:pPr>
              <a:buNone/>
            </a:pPr>
            <a:endParaRPr lang="en-US" sz="3600" b="1" dirty="0">
              <a:solidFill>
                <a:srgbClr val="7030A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715317"/>
          </a:xfrm>
        </p:spPr>
        <p:txBody>
          <a:bodyPr>
            <a:normAutofit lnSpcReduction="10000"/>
          </a:bodyPr>
          <a:lstStyle/>
          <a:p>
            <a:pPr>
              <a:buNone/>
            </a:pPr>
            <a:r>
              <a:rPr lang="en-US" sz="4400" dirty="0" smtClean="0"/>
              <a:t>    </a:t>
            </a:r>
            <a:r>
              <a:rPr lang="en-US" sz="4400" b="1" dirty="0" smtClean="0"/>
              <a:t>Features of Mathematics</a:t>
            </a:r>
          </a:p>
          <a:p>
            <a:pPr>
              <a:buFont typeface="Wingdings" pitchFamily="2" charset="2"/>
              <a:buChar char="§"/>
            </a:pPr>
            <a:r>
              <a:rPr lang="en-US" sz="4400" b="1" dirty="0" smtClean="0"/>
              <a:t> </a:t>
            </a:r>
            <a:r>
              <a:rPr lang="en-US" sz="4400" b="1" dirty="0" smtClean="0"/>
              <a:t>  </a:t>
            </a:r>
            <a:r>
              <a:rPr lang="en-US" sz="3200" b="1" dirty="0" smtClean="0">
                <a:solidFill>
                  <a:schemeClr val="accent6">
                    <a:lumMod val="50000"/>
                  </a:schemeClr>
                </a:solidFill>
              </a:rPr>
              <a:t>Analysis</a:t>
            </a:r>
          </a:p>
          <a:p>
            <a:pPr>
              <a:buFont typeface="Wingdings" pitchFamily="2" charset="2"/>
              <a:buChar char="§"/>
            </a:pPr>
            <a:r>
              <a:rPr lang="en-US" sz="3200" b="1" dirty="0" smtClean="0">
                <a:solidFill>
                  <a:schemeClr val="accent6">
                    <a:lumMod val="50000"/>
                  </a:schemeClr>
                </a:solidFill>
              </a:rPr>
              <a:t> </a:t>
            </a:r>
            <a:r>
              <a:rPr lang="en-US" sz="3200" b="1" dirty="0" smtClean="0">
                <a:solidFill>
                  <a:schemeClr val="accent6">
                    <a:lumMod val="50000"/>
                  </a:schemeClr>
                </a:solidFill>
              </a:rPr>
              <a:t>   Exercise</a:t>
            </a:r>
          </a:p>
          <a:p>
            <a:pPr>
              <a:buFont typeface="Wingdings" pitchFamily="2" charset="2"/>
              <a:buChar char="§"/>
            </a:pPr>
            <a:r>
              <a:rPr lang="en-US" sz="3200" b="1" dirty="0" smtClean="0">
                <a:solidFill>
                  <a:schemeClr val="accent6">
                    <a:lumMod val="50000"/>
                  </a:schemeClr>
                </a:solidFill>
              </a:rPr>
              <a:t> </a:t>
            </a:r>
            <a:r>
              <a:rPr lang="en-US" sz="3200" b="1" dirty="0" smtClean="0">
                <a:solidFill>
                  <a:schemeClr val="accent6">
                    <a:lumMod val="50000"/>
                  </a:schemeClr>
                </a:solidFill>
              </a:rPr>
              <a:t>   Reinforcement</a:t>
            </a:r>
          </a:p>
          <a:p>
            <a:pPr>
              <a:buFont typeface="Wingdings" pitchFamily="2" charset="2"/>
              <a:buChar char="§"/>
            </a:pPr>
            <a:r>
              <a:rPr lang="en-US" sz="3200" b="1" dirty="0" smtClean="0">
                <a:solidFill>
                  <a:schemeClr val="accent6">
                    <a:lumMod val="50000"/>
                  </a:schemeClr>
                </a:solidFill>
              </a:rPr>
              <a:t>    Steps in chaning</a:t>
            </a:r>
          </a:p>
          <a:p>
            <a:pPr marL="857250" indent="-857250">
              <a:buAutoNum type="romanLcParenR"/>
            </a:pPr>
            <a:r>
              <a:rPr lang="en-US" sz="3200" b="1" dirty="0" smtClean="0">
                <a:solidFill>
                  <a:schemeClr val="accent6">
                    <a:lumMod val="50000"/>
                  </a:schemeClr>
                </a:solidFill>
              </a:rPr>
              <a:t>Demonstrate</a:t>
            </a:r>
          </a:p>
          <a:p>
            <a:pPr marL="857250" indent="-857250">
              <a:buAutoNum type="romanLcParenR"/>
            </a:pPr>
            <a:r>
              <a:rPr lang="en-US" sz="3200" b="1" dirty="0" smtClean="0">
                <a:solidFill>
                  <a:schemeClr val="accent6">
                    <a:lumMod val="50000"/>
                  </a:schemeClr>
                </a:solidFill>
              </a:rPr>
              <a:t>Prompt</a:t>
            </a:r>
          </a:p>
          <a:p>
            <a:pPr marL="857250" indent="-857250">
              <a:buAutoNum type="romanLcParenR"/>
            </a:pPr>
            <a:r>
              <a:rPr lang="en-US" sz="3200" b="1" dirty="0" smtClean="0">
                <a:solidFill>
                  <a:schemeClr val="accent6">
                    <a:lumMod val="50000"/>
                  </a:schemeClr>
                </a:solidFill>
              </a:rPr>
              <a:t>Release</a:t>
            </a:r>
          </a:p>
          <a:p>
            <a:pPr marL="857250" indent="-857250">
              <a:buFont typeface="Wingdings" pitchFamily="2" charset="2"/>
              <a:buChar char="§"/>
            </a:pPr>
            <a:r>
              <a:rPr lang="en-US" sz="3200" b="1" dirty="0" smtClean="0">
                <a:solidFill>
                  <a:schemeClr val="accent6">
                    <a:lumMod val="50000"/>
                  </a:schemeClr>
                </a:solidFill>
              </a:rPr>
              <a:t>Individual variations</a:t>
            </a:r>
          </a:p>
          <a:p>
            <a:pPr marL="857250" indent="-857250">
              <a:buFont typeface="Wingdings" pitchFamily="2" charset="2"/>
              <a:buChar char="§"/>
            </a:pPr>
            <a:r>
              <a:rPr lang="en-US" sz="3200" b="1" dirty="0" smtClean="0">
                <a:solidFill>
                  <a:schemeClr val="accent6">
                    <a:lumMod val="50000"/>
                  </a:schemeClr>
                </a:solidFill>
              </a:rPr>
              <a:t>Equal weightage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62917"/>
          </a:xfrm>
        </p:spPr>
        <p:txBody>
          <a:bodyPr>
            <a:normAutofit/>
          </a:bodyPr>
          <a:lstStyle/>
          <a:p>
            <a:pPr>
              <a:buNone/>
            </a:pPr>
            <a:r>
              <a:rPr lang="en-US" sz="3600" b="1" dirty="0" smtClean="0">
                <a:solidFill>
                  <a:schemeClr val="accent6">
                    <a:lumMod val="50000"/>
                  </a:schemeClr>
                </a:solidFill>
              </a:rPr>
              <a:t>       Advantages of Mathematics</a:t>
            </a:r>
          </a:p>
          <a:p>
            <a:pPr>
              <a:buFont typeface="Wingdings" pitchFamily="2" charset="2"/>
              <a:buChar char="ü"/>
            </a:pPr>
            <a:r>
              <a:rPr lang="en-US" sz="3600" b="1" dirty="0" smtClean="0">
                <a:solidFill>
                  <a:schemeClr val="accent6">
                    <a:lumMod val="50000"/>
                  </a:schemeClr>
                </a:solidFill>
              </a:rPr>
              <a:t> </a:t>
            </a:r>
            <a:r>
              <a:rPr lang="en-US" sz="3000" b="1" dirty="0" smtClean="0">
                <a:solidFill>
                  <a:schemeClr val="tx2"/>
                </a:solidFill>
              </a:rPr>
              <a:t>Meaningful and valid</a:t>
            </a:r>
          </a:p>
          <a:p>
            <a:pPr>
              <a:buFont typeface="Wingdings" pitchFamily="2" charset="2"/>
              <a:buChar char="ü"/>
            </a:pPr>
            <a:r>
              <a:rPr lang="en-US" sz="3000" b="1" dirty="0" smtClean="0">
                <a:solidFill>
                  <a:schemeClr val="tx2"/>
                </a:solidFill>
              </a:rPr>
              <a:t> </a:t>
            </a:r>
            <a:r>
              <a:rPr lang="en-US" sz="3000" b="1" dirty="0" smtClean="0">
                <a:solidFill>
                  <a:schemeClr val="tx2"/>
                </a:solidFill>
              </a:rPr>
              <a:t>Comprehensible and easy</a:t>
            </a:r>
          </a:p>
          <a:p>
            <a:pPr>
              <a:buFont typeface="Wingdings" pitchFamily="2" charset="2"/>
              <a:buChar char="ü"/>
            </a:pPr>
            <a:r>
              <a:rPr lang="en-US" sz="3000" b="1" dirty="0" smtClean="0">
                <a:solidFill>
                  <a:schemeClr val="tx2"/>
                </a:solidFill>
              </a:rPr>
              <a:t> </a:t>
            </a:r>
            <a:r>
              <a:rPr lang="en-US" sz="3000" b="1" dirty="0" smtClean="0">
                <a:solidFill>
                  <a:schemeClr val="tx2"/>
                </a:solidFill>
              </a:rPr>
              <a:t>A set sequence</a:t>
            </a:r>
          </a:p>
          <a:p>
            <a:pPr>
              <a:buFont typeface="Wingdings" pitchFamily="2" charset="2"/>
              <a:buChar char="ü"/>
            </a:pPr>
            <a:r>
              <a:rPr lang="en-US" sz="3000" b="1" dirty="0" smtClean="0">
                <a:solidFill>
                  <a:schemeClr val="tx2"/>
                </a:solidFill>
              </a:rPr>
              <a:t> </a:t>
            </a:r>
            <a:r>
              <a:rPr lang="en-US" sz="3000" b="1" dirty="0" smtClean="0">
                <a:solidFill>
                  <a:schemeClr val="tx2"/>
                </a:solidFill>
              </a:rPr>
              <a:t>No repetition</a:t>
            </a:r>
          </a:p>
          <a:p>
            <a:pPr>
              <a:buFont typeface="Wingdings" pitchFamily="2" charset="2"/>
              <a:buChar char="ü"/>
            </a:pPr>
            <a:r>
              <a:rPr lang="en-US" sz="3000" b="1" dirty="0" smtClean="0">
                <a:solidFill>
                  <a:schemeClr val="tx2"/>
                </a:solidFill>
              </a:rPr>
              <a:t> </a:t>
            </a:r>
            <a:r>
              <a:rPr lang="en-US" sz="3000" b="1" dirty="0" smtClean="0">
                <a:solidFill>
                  <a:schemeClr val="tx2"/>
                </a:solidFill>
              </a:rPr>
              <a:t>Reinforcement</a:t>
            </a:r>
          </a:p>
          <a:p>
            <a:pPr>
              <a:buFont typeface="Wingdings" pitchFamily="2" charset="2"/>
              <a:buChar char="ü"/>
            </a:pPr>
            <a:r>
              <a:rPr lang="en-US" sz="3000" b="1" dirty="0" smtClean="0">
                <a:solidFill>
                  <a:schemeClr val="tx2"/>
                </a:solidFill>
              </a:rPr>
              <a:t> </a:t>
            </a:r>
            <a:r>
              <a:rPr lang="en-US" sz="3000" b="1" dirty="0" smtClean="0">
                <a:solidFill>
                  <a:schemeClr val="tx2"/>
                </a:solidFill>
              </a:rPr>
              <a:t>Covert responding</a:t>
            </a:r>
          </a:p>
          <a:p>
            <a:pPr>
              <a:buFont typeface="Wingdings" pitchFamily="2" charset="2"/>
              <a:buChar char="ü"/>
            </a:pPr>
            <a:r>
              <a:rPr lang="en-US" sz="3000" b="1" dirty="0" smtClean="0">
                <a:solidFill>
                  <a:schemeClr val="tx2"/>
                </a:solidFill>
              </a:rPr>
              <a:t> </a:t>
            </a:r>
            <a:r>
              <a:rPr lang="en-US" sz="3000" b="1" dirty="0" smtClean="0">
                <a:solidFill>
                  <a:schemeClr val="tx2"/>
                </a:solidFill>
              </a:rPr>
              <a:t>Wide range</a:t>
            </a:r>
          </a:p>
          <a:p>
            <a:pPr>
              <a:buFont typeface="Wingdings" pitchFamily="2" charset="2"/>
              <a:buChar char="ü"/>
            </a:pPr>
            <a:r>
              <a:rPr lang="en-US" sz="3000" b="1" dirty="0" smtClean="0">
                <a:solidFill>
                  <a:schemeClr val="tx2"/>
                </a:solidFill>
              </a:rPr>
              <a:t> </a:t>
            </a:r>
            <a:r>
              <a:rPr lang="en-US" sz="3000" b="1" dirty="0" smtClean="0">
                <a:solidFill>
                  <a:schemeClr val="tx2"/>
                </a:solidFill>
              </a:rPr>
              <a:t>Best suited areas</a:t>
            </a:r>
          </a:p>
          <a:p>
            <a:pPr>
              <a:buFont typeface="Wingdings" pitchFamily="2" charset="2"/>
              <a:buChar char="ü"/>
            </a:pPr>
            <a:r>
              <a:rPr lang="en-US" sz="3000" b="1" dirty="0" smtClean="0">
                <a:solidFill>
                  <a:schemeClr val="tx2"/>
                </a:solidFill>
              </a:rPr>
              <a:t>Complete training system</a:t>
            </a:r>
            <a:endParaRPr lang="en-US" sz="3000" b="1" dirty="0">
              <a:solidFill>
                <a:schemeClr val="tx2"/>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62917"/>
          </a:xfrm>
        </p:spPr>
        <p:txBody>
          <a:bodyPr>
            <a:normAutofit fontScale="70000" lnSpcReduction="20000"/>
          </a:bodyPr>
          <a:lstStyle/>
          <a:p>
            <a:pPr>
              <a:buNone/>
            </a:pPr>
            <a:r>
              <a:rPr lang="en-US" sz="4400" b="1" dirty="0" smtClean="0"/>
              <a:t>   </a:t>
            </a:r>
            <a:r>
              <a:rPr lang="en-US" sz="6300" b="1" dirty="0" smtClean="0">
                <a:solidFill>
                  <a:srgbClr val="C00000"/>
                </a:solidFill>
              </a:rPr>
              <a:t>Limitations of Mathematics</a:t>
            </a:r>
          </a:p>
          <a:p>
            <a:pPr>
              <a:buNone/>
            </a:pPr>
            <a:endParaRPr lang="en-US" sz="6300" b="1" dirty="0" smtClean="0">
              <a:solidFill>
                <a:srgbClr val="C00000"/>
              </a:solidFill>
            </a:endParaRPr>
          </a:p>
          <a:p>
            <a:pPr>
              <a:buFont typeface="Courier New" pitchFamily="49" charset="0"/>
              <a:buChar char="o"/>
            </a:pPr>
            <a:r>
              <a:rPr lang="en-US" sz="4000" b="1" dirty="0" smtClean="0">
                <a:solidFill>
                  <a:schemeClr val="accent2">
                    <a:lumMod val="50000"/>
                  </a:schemeClr>
                </a:solidFill>
              </a:rPr>
              <a:t> Limited use</a:t>
            </a:r>
          </a:p>
          <a:p>
            <a:pPr>
              <a:buFont typeface="Courier New" pitchFamily="49" charset="0"/>
              <a:buChar char="o"/>
            </a:pPr>
            <a:r>
              <a:rPr lang="en-US" sz="4000" b="1" dirty="0" smtClean="0">
                <a:solidFill>
                  <a:schemeClr val="accent2">
                    <a:lumMod val="50000"/>
                  </a:schemeClr>
                </a:solidFill>
              </a:rPr>
              <a:t> </a:t>
            </a:r>
            <a:r>
              <a:rPr lang="en-US" sz="4000" b="1" dirty="0" smtClean="0">
                <a:solidFill>
                  <a:schemeClr val="accent2">
                    <a:lumMod val="50000"/>
                  </a:schemeClr>
                </a:solidFill>
              </a:rPr>
              <a:t>Inadequate</a:t>
            </a:r>
          </a:p>
          <a:p>
            <a:pPr>
              <a:buFont typeface="Courier New" pitchFamily="49" charset="0"/>
              <a:buChar char="o"/>
            </a:pPr>
            <a:r>
              <a:rPr lang="en-US" sz="4000" b="1" dirty="0" smtClean="0">
                <a:solidFill>
                  <a:schemeClr val="accent2">
                    <a:lumMod val="50000"/>
                  </a:schemeClr>
                </a:solidFill>
              </a:rPr>
              <a:t> Provision of individual differences</a:t>
            </a:r>
          </a:p>
          <a:p>
            <a:pPr>
              <a:buFont typeface="Courier New" pitchFamily="49" charset="0"/>
              <a:buChar char="o"/>
            </a:pPr>
            <a:r>
              <a:rPr lang="en-US" sz="4000" b="1" dirty="0" smtClean="0">
                <a:solidFill>
                  <a:schemeClr val="accent2">
                    <a:lumMod val="50000"/>
                  </a:schemeClr>
                </a:solidFill>
              </a:rPr>
              <a:t> No freedom</a:t>
            </a:r>
          </a:p>
          <a:p>
            <a:pPr>
              <a:buFont typeface="Courier New" pitchFamily="49" charset="0"/>
              <a:buChar char="o"/>
            </a:pPr>
            <a:r>
              <a:rPr lang="en-US" sz="4000" b="1" dirty="0" smtClean="0">
                <a:solidFill>
                  <a:schemeClr val="accent2">
                    <a:lumMod val="50000"/>
                  </a:schemeClr>
                </a:solidFill>
              </a:rPr>
              <a:t> </a:t>
            </a:r>
            <a:r>
              <a:rPr lang="en-US" sz="4000" b="1" dirty="0" smtClean="0">
                <a:solidFill>
                  <a:schemeClr val="accent2">
                    <a:lumMod val="50000"/>
                  </a:schemeClr>
                </a:solidFill>
              </a:rPr>
              <a:t>Technicality</a:t>
            </a:r>
          </a:p>
          <a:p>
            <a:pPr>
              <a:buFont typeface="Courier New" pitchFamily="49" charset="0"/>
              <a:buChar char="o"/>
            </a:pPr>
            <a:r>
              <a:rPr lang="en-US" sz="4000" b="1" dirty="0" smtClean="0">
                <a:solidFill>
                  <a:schemeClr val="accent2">
                    <a:lumMod val="50000"/>
                  </a:schemeClr>
                </a:solidFill>
              </a:rPr>
              <a:t> </a:t>
            </a:r>
            <a:r>
              <a:rPr lang="en-US" sz="4000" b="1" dirty="0" smtClean="0">
                <a:solidFill>
                  <a:schemeClr val="accent2">
                    <a:lumMod val="50000"/>
                  </a:schemeClr>
                </a:solidFill>
              </a:rPr>
              <a:t>Difficulty in constructing response</a:t>
            </a:r>
          </a:p>
          <a:p>
            <a:pPr>
              <a:buFont typeface="Courier New" pitchFamily="49" charset="0"/>
              <a:buChar char="o"/>
            </a:pPr>
            <a:r>
              <a:rPr lang="en-US" sz="4000" b="1" dirty="0" smtClean="0">
                <a:solidFill>
                  <a:schemeClr val="accent2">
                    <a:lumMod val="50000"/>
                  </a:schemeClr>
                </a:solidFill>
              </a:rPr>
              <a:t> </a:t>
            </a:r>
            <a:r>
              <a:rPr lang="en-US" sz="4000" b="1" dirty="0" smtClean="0">
                <a:solidFill>
                  <a:schemeClr val="accent2">
                    <a:lumMod val="50000"/>
                  </a:schemeClr>
                </a:solidFill>
              </a:rPr>
              <a:t>Difficulty in analysis</a:t>
            </a:r>
          </a:p>
          <a:p>
            <a:pPr>
              <a:buFont typeface="Courier New" pitchFamily="49" charset="0"/>
              <a:buChar char="o"/>
            </a:pPr>
            <a:r>
              <a:rPr lang="en-US" sz="4000" b="1" dirty="0" smtClean="0">
                <a:solidFill>
                  <a:schemeClr val="accent2">
                    <a:lumMod val="50000"/>
                  </a:schemeClr>
                </a:solidFill>
              </a:rPr>
              <a:t> </a:t>
            </a:r>
            <a:r>
              <a:rPr lang="en-US" sz="4000" b="1" dirty="0" smtClean="0">
                <a:solidFill>
                  <a:schemeClr val="accent2">
                    <a:lumMod val="50000"/>
                  </a:schemeClr>
                </a:solidFill>
              </a:rPr>
              <a:t>No remedial help</a:t>
            </a:r>
          </a:p>
          <a:p>
            <a:pPr>
              <a:buFont typeface="Courier New" pitchFamily="49" charset="0"/>
              <a:buChar char="o"/>
            </a:pPr>
            <a:r>
              <a:rPr lang="en-US" sz="4000" b="1" dirty="0" smtClean="0">
                <a:solidFill>
                  <a:schemeClr val="accent2">
                    <a:lumMod val="50000"/>
                  </a:schemeClr>
                </a:solidFill>
              </a:rPr>
              <a:t> </a:t>
            </a:r>
            <a:r>
              <a:rPr lang="en-US" sz="4000" b="1" dirty="0" smtClean="0">
                <a:solidFill>
                  <a:schemeClr val="accent2">
                    <a:lumMod val="50000"/>
                  </a:schemeClr>
                </a:solidFill>
              </a:rPr>
              <a:t>Not useful for higher learning objectives</a:t>
            </a:r>
          </a:p>
          <a:p>
            <a:pPr>
              <a:buFont typeface="Courier New" pitchFamily="49" charset="0"/>
              <a:buChar char="o"/>
            </a:pPr>
            <a:r>
              <a:rPr lang="en-US" sz="4000" b="1" dirty="0" smtClean="0">
                <a:solidFill>
                  <a:schemeClr val="accent2">
                    <a:lumMod val="50000"/>
                  </a:schemeClr>
                </a:solidFill>
              </a:rPr>
              <a:t> </a:t>
            </a:r>
            <a:r>
              <a:rPr lang="en-US" sz="4000" b="1" dirty="0" smtClean="0">
                <a:solidFill>
                  <a:schemeClr val="accent2">
                    <a:lumMod val="50000"/>
                  </a:schemeClr>
                </a:solidFill>
              </a:rPr>
              <a:t>Costly</a:t>
            </a:r>
          </a:p>
          <a:p>
            <a:pPr>
              <a:buFont typeface="Courier New" pitchFamily="49" charset="0"/>
              <a:buChar char="o"/>
            </a:pPr>
            <a:endParaRPr lang="en-US" sz="4000" b="1" dirty="0" smtClean="0">
              <a:solidFill>
                <a:schemeClr val="accent2">
                  <a:lumMod val="50000"/>
                </a:schemeClr>
              </a:solidFill>
            </a:endParaRPr>
          </a:p>
          <a:p>
            <a:pPr>
              <a:buNone/>
            </a:pPr>
            <a:endParaRPr lang="en-US" sz="4400" b="1" dirty="0">
              <a:solidFill>
                <a:srgbClr val="C0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AutoShape 4" descr="G:\ETT FEE OCTOBER 2020\AdobeStock_61769035_cup.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8" name="AutoShape 6" descr="G:\ETT FEE OCTOBER 2020\AdobeStock_61769035_cup.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0" name="AutoShape 8" descr="G:\ETT FEE OCTOBER 2020\AdobeStock_61769035_cup.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Content Placeholder 10"/>
          <p:cNvSpPr>
            <a:spLocks noGrp="1"/>
          </p:cNvSpPr>
          <p:nvPr>
            <p:ph idx="1"/>
          </p:nvPr>
        </p:nvSpPr>
        <p:spPr>
          <a:xfrm>
            <a:off x="457200" y="838200"/>
            <a:ext cx="7239000" cy="5617536"/>
          </a:xfrm>
        </p:spPr>
        <p:txBody>
          <a:bodyPr>
            <a:normAutofit/>
          </a:bodyPr>
          <a:lstStyle/>
          <a:p>
            <a:pPr>
              <a:buNone/>
            </a:pPr>
            <a:endParaRPr lang="en-US" sz="5400" b="1" dirty="0" smtClean="0">
              <a:solidFill>
                <a:schemeClr val="tx2">
                  <a:lumMod val="75000"/>
                </a:schemeClr>
              </a:solidFill>
              <a:latin typeface="Arial Black" pitchFamily="34" charset="0"/>
            </a:endParaRPr>
          </a:p>
          <a:p>
            <a:pPr>
              <a:buNone/>
            </a:pPr>
            <a:endParaRPr lang="en-US" sz="5400" b="1" dirty="0" smtClean="0">
              <a:solidFill>
                <a:schemeClr val="tx2">
                  <a:lumMod val="75000"/>
                </a:schemeClr>
              </a:solidFill>
              <a:latin typeface="Arial Black" pitchFamily="34" charset="0"/>
            </a:endParaRPr>
          </a:p>
          <a:p>
            <a:pPr>
              <a:buNone/>
            </a:pPr>
            <a:r>
              <a:rPr lang="en-US" sz="5400" b="1" dirty="0" smtClean="0">
                <a:solidFill>
                  <a:schemeClr val="tx2">
                    <a:lumMod val="75000"/>
                  </a:schemeClr>
                </a:solidFill>
                <a:latin typeface="Arial Black" pitchFamily="34" charset="0"/>
              </a:rPr>
              <a:t>          THANKS</a:t>
            </a:r>
          </a:p>
        </p:txBody>
      </p:sp>
      <p:sp>
        <p:nvSpPr>
          <p:cNvPr id="13317" name="AutoShape 5" descr="G:\ETT FEE OCTOBER 2020\independent-selfreliant-confident-responsible-steps-260nw-749012803.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3319" name="AutoShape 7" descr="G:\ETT FEE OCTOBER 2020\independent-selfreliant-confident-responsible-steps-260nw-749012803.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COLLEGE FILE\1.jpg"/>
          <p:cNvPicPr>
            <a:picLocks noGrp="1" noChangeAspect="1" noChangeArrowheads="1"/>
          </p:cNvPicPr>
          <p:nvPr>
            <p:ph idx="1"/>
          </p:nvPr>
        </p:nvPicPr>
        <p:blipFill>
          <a:blip r:embed="rId2"/>
          <a:srcRect/>
          <a:stretch>
            <a:fillRect/>
          </a:stretch>
        </p:blipFill>
        <p:spPr bwMode="auto">
          <a:xfrm>
            <a:off x="609600" y="381000"/>
            <a:ext cx="7620000" cy="593328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7239000" cy="5388936"/>
          </a:xfrm>
        </p:spPr>
        <p:txBody>
          <a:bodyPr>
            <a:normAutofit/>
          </a:bodyPr>
          <a:lstStyle/>
          <a:p>
            <a:pPr>
              <a:buNone/>
            </a:pPr>
            <a:r>
              <a:rPr lang="en-US" sz="3600" b="1" dirty="0" smtClean="0">
                <a:solidFill>
                  <a:srgbClr val="C00000"/>
                </a:solidFill>
              </a:rPr>
              <a:t>   </a:t>
            </a:r>
            <a:r>
              <a:rPr lang="en-US" sz="3600" b="1" dirty="0" smtClean="0">
                <a:solidFill>
                  <a:srgbClr val="002060"/>
                </a:solidFill>
              </a:rPr>
              <a:t>Mathetics is the systematic application of reinforcement theory to the analysis and reconstruction and those complex behaviour repertories usually known as subject matter mastery of knowledge and skill</a:t>
            </a:r>
            <a:endParaRPr lang="en-US" sz="3600" b="1" dirty="0">
              <a:solidFill>
                <a:srgbClr val="00206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239000" cy="5998536"/>
          </a:xfrm>
        </p:spPr>
        <p:txBody>
          <a:bodyPr>
            <a:normAutofit lnSpcReduction="10000"/>
          </a:bodyPr>
          <a:lstStyle/>
          <a:p>
            <a:pPr>
              <a:buNone/>
            </a:pPr>
            <a:r>
              <a:rPr lang="en-US" sz="3600" b="1" dirty="0" smtClean="0">
                <a:latin typeface="Aharoni" pitchFamily="2" charset="-79"/>
                <a:cs typeface="Aharoni" pitchFamily="2" charset="-79"/>
              </a:rPr>
              <a:t>                </a:t>
            </a:r>
            <a:r>
              <a:rPr lang="en-US" sz="3600" b="1" dirty="0" smtClean="0">
                <a:solidFill>
                  <a:srgbClr val="0070C0"/>
                </a:solidFill>
                <a:latin typeface="Aharoni" pitchFamily="2" charset="-79"/>
                <a:cs typeface="Aharoni" pitchFamily="2" charset="-79"/>
              </a:rPr>
              <a:t>Definitions</a:t>
            </a:r>
          </a:p>
          <a:p>
            <a:pPr>
              <a:buNone/>
            </a:pPr>
            <a:r>
              <a:rPr lang="en-US" dirty="0" smtClean="0"/>
              <a:t> </a:t>
            </a:r>
            <a:r>
              <a:rPr lang="en-US" dirty="0" smtClean="0"/>
              <a:t>  </a:t>
            </a:r>
          </a:p>
          <a:p>
            <a:pPr>
              <a:buNone/>
            </a:pPr>
            <a:r>
              <a:rPr lang="en-US" sz="3200" dirty="0" smtClean="0">
                <a:solidFill>
                  <a:schemeClr val="accent1"/>
                </a:solidFill>
              </a:rPr>
              <a:t> </a:t>
            </a:r>
            <a:r>
              <a:rPr lang="en-US" sz="3200" dirty="0" smtClean="0">
                <a:solidFill>
                  <a:schemeClr val="accent1"/>
                </a:solidFill>
              </a:rPr>
              <a:t>  Mathetics </a:t>
            </a:r>
            <a:r>
              <a:rPr lang="en-US" sz="3200" dirty="0" smtClean="0">
                <a:solidFill>
                  <a:schemeClr val="accent1"/>
                </a:solidFill>
              </a:rPr>
              <a:t>is the science of learning. The term was coined by John Amos Comenius (1592-1670) in his work Spicilegium didacticum, published in 1680. He understood Mathetics as the opposite of didactics, the science of teaching. Mathetics considers and uses findings of current interest from pedagogical psychology, neurophysiology and information technology.</a:t>
            </a:r>
            <a:endParaRPr lang="en-US" sz="3200" dirty="0">
              <a:solidFill>
                <a:schemeClr val="accen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685800" y="533400"/>
            <a:ext cx="7391400" cy="56388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381000" y="533400"/>
            <a:ext cx="7543800" cy="5922963"/>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239000" cy="5922336"/>
          </a:xfrm>
        </p:spPr>
        <p:txBody>
          <a:bodyPr>
            <a:normAutofit lnSpcReduction="10000"/>
          </a:bodyPr>
          <a:lstStyle/>
          <a:p>
            <a:pPr>
              <a:buNone/>
            </a:pPr>
            <a:r>
              <a:rPr lang="en-US" sz="4000" b="1" dirty="0" smtClean="0">
                <a:latin typeface="Aharoni" pitchFamily="2" charset="-79"/>
                <a:cs typeface="Aharoni" pitchFamily="2" charset="-79"/>
              </a:rPr>
              <a:t>   Assumptions of Mathetics</a:t>
            </a:r>
          </a:p>
          <a:p>
            <a:pPr>
              <a:buFont typeface="Arial" pitchFamily="34" charset="0"/>
              <a:buChar char="•"/>
            </a:pPr>
            <a:r>
              <a:rPr lang="en-US" sz="3200" b="1" dirty="0" smtClean="0">
                <a:solidFill>
                  <a:schemeClr val="accent5">
                    <a:lumMod val="50000"/>
                  </a:schemeClr>
                </a:solidFill>
                <a:latin typeface="Aharoni" pitchFamily="2" charset="-79"/>
                <a:cs typeface="Aharoni" pitchFamily="2" charset="-79"/>
              </a:rPr>
              <a:t>Defining optimum route</a:t>
            </a:r>
          </a:p>
          <a:p>
            <a:pPr>
              <a:buFont typeface="Arial" pitchFamily="34" charset="0"/>
              <a:buChar char="•"/>
            </a:pPr>
            <a:r>
              <a:rPr lang="en-US" sz="3200" b="1" dirty="0" smtClean="0">
                <a:solidFill>
                  <a:schemeClr val="accent5">
                    <a:lumMod val="50000"/>
                  </a:schemeClr>
                </a:solidFill>
                <a:latin typeface="Aharoni" pitchFamily="2" charset="-79"/>
                <a:cs typeface="Aharoni" pitchFamily="2" charset="-79"/>
              </a:rPr>
              <a:t>Mastry step</a:t>
            </a:r>
          </a:p>
          <a:p>
            <a:pPr>
              <a:buFont typeface="Arial" pitchFamily="34" charset="0"/>
              <a:buChar char="•"/>
            </a:pPr>
            <a:r>
              <a:rPr lang="en-US" sz="3200" b="1" dirty="0" smtClean="0">
                <a:solidFill>
                  <a:schemeClr val="accent5">
                    <a:lumMod val="50000"/>
                  </a:schemeClr>
                </a:solidFill>
                <a:latin typeface="Aharoni" pitchFamily="2" charset="-79"/>
                <a:cs typeface="Aharoni" pitchFamily="2" charset="-79"/>
              </a:rPr>
              <a:t>Motivation</a:t>
            </a:r>
          </a:p>
          <a:p>
            <a:pPr>
              <a:buFont typeface="Arial" pitchFamily="34" charset="0"/>
              <a:buChar char="•"/>
            </a:pPr>
            <a:r>
              <a:rPr lang="en-US" sz="3200" b="1" dirty="0" smtClean="0">
                <a:solidFill>
                  <a:schemeClr val="accent5">
                    <a:lumMod val="50000"/>
                  </a:schemeClr>
                </a:solidFill>
                <a:latin typeface="Aharoni" pitchFamily="2" charset="-79"/>
                <a:cs typeface="Aharoni" pitchFamily="2" charset="-79"/>
              </a:rPr>
              <a:t>Stimulus and responses</a:t>
            </a:r>
          </a:p>
          <a:p>
            <a:pPr>
              <a:buFont typeface="Arial" pitchFamily="34" charset="0"/>
              <a:buChar char="•"/>
            </a:pPr>
            <a:r>
              <a:rPr lang="en-US" sz="3200" b="1" dirty="0" smtClean="0">
                <a:solidFill>
                  <a:schemeClr val="accent5">
                    <a:lumMod val="50000"/>
                  </a:schemeClr>
                </a:solidFill>
                <a:latin typeface="Aharoni" pitchFamily="2" charset="-79"/>
                <a:cs typeface="Aharoni" pitchFamily="2" charset="-79"/>
              </a:rPr>
              <a:t>Discrimination and generalisatiopn</a:t>
            </a:r>
          </a:p>
          <a:p>
            <a:pPr>
              <a:buFont typeface="Arial" pitchFamily="34" charset="0"/>
              <a:buChar char="•"/>
            </a:pPr>
            <a:r>
              <a:rPr lang="en-US" sz="3200" b="1" dirty="0" smtClean="0">
                <a:solidFill>
                  <a:schemeClr val="accent5">
                    <a:lumMod val="50000"/>
                  </a:schemeClr>
                </a:solidFill>
                <a:latin typeface="Aharoni" pitchFamily="2" charset="-79"/>
                <a:cs typeface="Aharoni" pitchFamily="2" charset="-79"/>
              </a:rPr>
              <a:t>Demonstration and prompting</a:t>
            </a:r>
          </a:p>
          <a:p>
            <a:pPr>
              <a:buFont typeface="Arial" pitchFamily="34" charset="0"/>
              <a:buChar char="•"/>
            </a:pPr>
            <a:r>
              <a:rPr lang="en-US" sz="3200" b="1" dirty="0" smtClean="0">
                <a:solidFill>
                  <a:schemeClr val="accent5">
                    <a:lumMod val="50000"/>
                  </a:schemeClr>
                </a:solidFill>
                <a:latin typeface="Aharoni" pitchFamily="2" charset="-79"/>
                <a:cs typeface="Aharoni" pitchFamily="2" charset="-79"/>
              </a:rPr>
              <a:t>Reverse contiguity</a:t>
            </a:r>
          </a:p>
          <a:p>
            <a:pPr>
              <a:buFont typeface="Arial" pitchFamily="34" charset="0"/>
              <a:buChar char="•"/>
            </a:pPr>
            <a:r>
              <a:rPr lang="en-US" sz="3200" b="1" dirty="0" smtClean="0">
                <a:solidFill>
                  <a:schemeClr val="accent5">
                    <a:lumMod val="50000"/>
                  </a:schemeClr>
                </a:solidFill>
                <a:latin typeface="Aharoni" pitchFamily="2" charset="-79"/>
                <a:cs typeface="Aharoni" pitchFamily="2" charset="-79"/>
              </a:rPr>
              <a:t>Principles</a:t>
            </a:r>
          </a:p>
          <a:p>
            <a:pPr>
              <a:buFont typeface="Arial" pitchFamily="34" charset="0"/>
              <a:buChar char="•"/>
            </a:pPr>
            <a:r>
              <a:rPr lang="en-US" sz="3200" b="1" dirty="0" smtClean="0">
                <a:solidFill>
                  <a:schemeClr val="accent5">
                    <a:lumMod val="50000"/>
                  </a:schemeClr>
                </a:solidFill>
                <a:latin typeface="Aharoni" pitchFamily="2" charset="-79"/>
                <a:cs typeface="Aharoni" pitchFamily="2" charset="-79"/>
              </a:rPr>
              <a:t>Repertory</a:t>
            </a:r>
          </a:p>
          <a:p>
            <a:pPr>
              <a:buFont typeface="Arial" pitchFamily="34" charset="0"/>
              <a:buChar char="•"/>
            </a:pPr>
            <a:r>
              <a:rPr lang="en-US" sz="3200" b="1" dirty="0" smtClean="0">
                <a:solidFill>
                  <a:schemeClr val="accent5">
                    <a:lumMod val="50000"/>
                  </a:schemeClr>
                </a:solidFill>
                <a:latin typeface="Aharoni" pitchFamily="2" charset="-79"/>
                <a:cs typeface="Aharoni" pitchFamily="2" charset="-79"/>
              </a:rPr>
              <a:t>Difference in repertories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descr="G:\COLLEGE FILE\4.jpg"/>
          <p:cNvPicPr>
            <a:picLocks noGrp="1" noChangeAspect="1" noChangeArrowheads="1"/>
          </p:cNvPicPr>
          <p:nvPr>
            <p:ph idx="1"/>
          </p:nvPr>
        </p:nvPicPr>
        <p:blipFill>
          <a:blip r:embed="rId2"/>
          <a:srcRect/>
          <a:stretch>
            <a:fillRect/>
          </a:stretch>
        </p:blipFill>
        <p:spPr bwMode="auto">
          <a:xfrm>
            <a:off x="381000" y="457200"/>
            <a:ext cx="7848600" cy="6085681"/>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7239000" cy="5693736"/>
          </a:xfrm>
        </p:spPr>
        <p:txBody>
          <a:bodyPr>
            <a:normAutofit/>
          </a:bodyPr>
          <a:lstStyle/>
          <a:p>
            <a:pPr>
              <a:buNone/>
            </a:pPr>
            <a:r>
              <a:rPr lang="en-US" dirty="0" smtClean="0"/>
              <a:t>  </a:t>
            </a:r>
            <a:r>
              <a:rPr lang="en-US" sz="4400" b="1" dirty="0" smtClean="0">
                <a:solidFill>
                  <a:srgbClr val="FF0000"/>
                </a:solidFill>
              </a:rPr>
              <a:t>Principles of Mathemtics</a:t>
            </a:r>
          </a:p>
          <a:p>
            <a:pPr>
              <a:buNone/>
            </a:pPr>
            <a:endParaRPr lang="en-US" sz="4400" b="1" dirty="0" smtClean="0">
              <a:solidFill>
                <a:srgbClr val="FF0000"/>
              </a:solidFill>
            </a:endParaRPr>
          </a:p>
          <a:p>
            <a:pPr>
              <a:buFont typeface="Courier New" pitchFamily="49" charset="0"/>
              <a:buChar char="o"/>
            </a:pPr>
            <a:r>
              <a:rPr lang="en-US" sz="3200" b="1" dirty="0" smtClean="0">
                <a:solidFill>
                  <a:schemeClr val="accent4">
                    <a:lumMod val="50000"/>
                  </a:schemeClr>
                </a:solidFill>
              </a:rPr>
              <a:t>Principle of chaining</a:t>
            </a:r>
          </a:p>
          <a:p>
            <a:pPr>
              <a:buNone/>
            </a:pPr>
            <a:endParaRPr lang="en-US" sz="3200" b="1" dirty="0" smtClean="0">
              <a:solidFill>
                <a:schemeClr val="accent4">
                  <a:lumMod val="50000"/>
                </a:schemeClr>
              </a:solidFill>
            </a:endParaRPr>
          </a:p>
          <a:p>
            <a:pPr>
              <a:buFont typeface="Courier New" pitchFamily="49" charset="0"/>
              <a:buChar char="o"/>
            </a:pPr>
            <a:r>
              <a:rPr lang="en-US" sz="3200" b="1" dirty="0" smtClean="0">
                <a:solidFill>
                  <a:schemeClr val="accent4">
                    <a:lumMod val="50000"/>
                  </a:schemeClr>
                </a:solidFill>
              </a:rPr>
              <a:t>Principle of </a:t>
            </a:r>
            <a:r>
              <a:rPr lang="en-US" sz="3200" b="1" dirty="0" smtClean="0">
                <a:solidFill>
                  <a:schemeClr val="accent4">
                    <a:lumMod val="50000"/>
                  </a:schemeClr>
                </a:solidFill>
              </a:rPr>
              <a:t>discrimination</a:t>
            </a:r>
          </a:p>
          <a:p>
            <a:pPr>
              <a:buNone/>
            </a:pPr>
            <a:endParaRPr lang="en-US" sz="3200" b="1" dirty="0" smtClean="0">
              <a:solidFill>
                <a:schemeClr val="accent4">
                  <a:lumMod val="50000"/>
                </a:schemeClr>
              </a:solidFill>
            </a:endParaRPr>
          </a:p>
          <a:p>
            <a:pPr>
              <a:buFont typeface="Courier New" pitchFamily="49" charset="0"/>
              <a:buChar char="o"/>
            </a:pPr>
            <a:r>
              <a:rPr lang="en-US" sz="3200" b="1" dirty="0" smtClean="0">
                <a:solidFill>
                  <a:schemeClr val="accent4">
                    <a:lumMod val="50000"/>
                  </a:schemeClr>
                </a:solidFill>
              </a:rPr>
              <a:t>Principle of </a:t>
            </a:r>
            <a:r>
              <a:rPr lang="en-US" sz="3200" b="1" dirty="0" smtClean="0">
                <a:solidFill>
                  <a:schemeClr val="accent4">
                    <a:lumMod val="50000"/>
                  </a:schemeClr>
                </a:solidFill>
              </a:rPr>
              <a:t>generalisation</a:t>
            </a:r>
            <a:endParaRPr lang="en-US" sz="3200" b="1" dirty="0" smtClean="0">
              <a:solidFill>
                <a:schemeClr val="accent4">
                  <a:lumMod val="50000"/>
                </a:schemeClr>
              </a:solidFill>
            </a:endParaRPr>
          </a:p>
          <a:p>
            <a:pPr>
              <a:buNone/>
            </a:pPr>
            <a:endParaRPr lang="en-US" sz="4400" b="1" dirty="0">
              <a:solidFill>
                <a:schemeClr val="accent4">
                  <a:lumMod val="50000"/>
                </a:schemeClr>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1417</TotalTime>
  <Words>206</Words>
  <Application>Microsoft Office PowerPoint</Application>
  <PresentationFormat>On-screen Show (4:3)</PresentationFormat>
  <Paragraphs>71</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Opulent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XTREME</dc:creator>
  <cp:lastModifiedBy>God</cp:lastModifiedBy>
  <cp:revision>187</cp:revision>
  <dcterms:created xsi:type="dcterms:W3CDTF">2006-08-16T00:00:00Z</dcterms:created>
  <dcterms:modified xsi:type="dcterms:W3CDTF">2021-03-24T17:17:01Z</dcterms:modified>
</cp:coreProperties>
</file>