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23"/>
  </p:notesMasterIdLst>
  <p:sldIdLst>
    <p:sldId id="256" r:id="rId2"/>
    <p:sldId id="347" r:id="rId3"/>
    <p:sldId id="350" r:id="rId4"/>
    <p:sldId id="341" r:id="rId5"/>
    <p:sldId id="351" r:id="rId6"/>
    <p:sldId id="352" r:id="rId7"/>
    <p:sldId id="348" r:id="rId8"/>
    <p:sldId id="349" r:id="rId9"/>
    <p:sldId id="329" r:id="rId10"/>
    <p:sldId id="344" r:id="rId11"/>
    <p:sldId id="345" r:id="rId12"/>
    <p:sldId id="346" r:id="rId13"/>
    <p:sldId id="339" r:id="rId14"/>
    <p:sldId id="337" r:id="rId15"/>
    <p:sldId id="340" r:id="rId16"/>
    <p:sldId id="353" r:id="rId17"/>
    <p:sldId id="343" r:id="rId18"/>
    <p:sldId id="328" r:id="rId19"/>
    <p:sldId id="331" r:id="rId20"/>
    <p:sldId id="333" r:id="rId21"/>
    <p:sldId id="26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p:cViewPr varScale="1">
        <p:scale>
          <a:sx n="68" d="100"/>
          <a:sy n="68" d="100"/>
        </p:scale>
        <p:origin x="-121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BE46F2-ABB7-477A-BB39-52CE2775A8B5}" type="datetimeFigureOut">
              <a:rPr lang="en-US" smtClean="0"/>
              <a:pPr/>
              <a:t>3/24/2021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2EA6D9-A290-42B3-8F58-C9BAD58DA6D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2EA6D9-A290-42B3-8F58-C9BAD58DA6DE}"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3/24/2021</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3/24/2021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3/24/2021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3/24/2021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3/24/2021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3/24/2021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3/24/2021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3/24/2021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3/24/2021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3/24/2021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3/24/2021</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3/24/2021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6800" y="304800"/>
            <a:ext cx="3886200" cy="5029200"/>
          </a:xfrm>
        </p:spPr>
        <p:txBody>
          <a:bodyPr>
            <a:noAutofit/>
          </a:bodyPr>
          <a:lstStyle/>
          <a:p>
            <a:r>
              <a:rPr lang="en-US" sz="4000" b="1" dirty="0" smtClean="0">
                <a:solidFill>
                  <a:srgbClr val="92D050"/>
                </a:solidFill>
                <a:latin typeface="Bookman Old Style" pitchFamily="18" charset="0"/>
                <a:ea typeface="Batang" pitchFamily="18" charset="-127"/>
                <a:cs typeface="Verdana" pitchFamily="34" charset="0"/>
              </a:rPr>
              <a:t>SADBHAVNA COLLEGE OF    EDUCATION FOR  WOMEN RAIKOT , JALALDIWAL, LUDHIANA</a:t>
            </a:r>
          </a:p>
          <a:p>
            <a:endParaRPr lang="en-US" sz="4400" b="1" dirty="0">
              <a:solidFill>
                <a:srgbClr val="002060"/>
              </a:solidFill>
              <a:latin typeface="Bookman Old Style" pitchFamily="18" charset="0"/>
              <a:ea typeface="Batang" pitchFamily="18" charset="-127"/>
              <a:cs typeface="Verdana" pitchFamily="34" charset="0"/>
            </a:endParaRPr>
          </a:p>
        </p:txBody>
      </p:sp>
      <p:pic>
        <p:nvPicPr>
          <p:cNvPr id="1026" name="Picture 2" descr="C:\Users\XTREME\Desktop\download.jpg"/>
          <p:cNvPicPr>
            <a:picLocks noChangeAspect="1" noChangeArrowheads="1"/>
          </p:cNvPicPr>
          <p:nvPr/>
        </p:nvPicPr>
        <p:blipFill>
          <a:blip r:embed="rId3"/>
          <a:srcRect/>
          <a:stretch>
            <a:fillRect/>
          </a:stretch>
        </p:blipFill>
        <p:spPr bwMode="auto">
          <a:xfrm>
            <a:off x="304800" y="0"/>
            <a:ext cx="4191000" cy="3581400"/>
          </a:xfrm>
          <a:prstGeom prst="rect">
            <a:avLst/>
          </a:prstGeom>
          <a:noFill/>
        </p:spPr>
      </p:pic>
      <p:sp>
        <p:nvSpPr>
          <p:cNvPr id="4" name="Rectangle 3"/>
          <p:cNvSpPr/>
          <p:nvPr/>
        </p:nvSpPr>
        <p:spPr>
          <a:xfrm>
            <a:off x="838200" y="3505200"/>
            <a:ext cx="2895600" cy="1477328"/>
          </a:xfrm>
          <a:prstGeom prst="rect">
            <a:avLst/>
          </a:prstGeom>
        </p:spPr>
        <p:txBody>
          <a:bodyPr wrap="square">
            <a:spAutoFit/>
          </a:bodyPr>
          <a:lstStyle/>
          <a:p>
            <a:r>
              <a:rPr lang="en-US" dirty="0" smtClean="0">
                <a:solidFill>
                  <a:srgbClr val="00B050"/>
                </a:solidFill>
                <a:latin typeface="Aharoni" pitchFamily="2" charset="-79"/>
                <a:cs typeface="Aharoni" pitchFamily="2" charset="-79"/>
              </a:rPr>
              <a:t> </a:t>
            </a:r>
            <a:endParaRPr lang="en-US" sz="3600" dirty="0" smtClean="0">
              <a:solidFill>
                <a:srgbClr val="002060"/>
              </a:solidFill>
              <a:latin typeface="Aharoni" pitchFamily="2" charset="-79"/>
              <a:cs typeface="Aharoni" pitchFamily="2" charset="-79"/>
            </a:endParaRPr>
          </a:p>
          <a:p>
            <a:endParaRPr lang="en-US" sz="3600" dirty="0" smtClean="0">
              <a:solidFill>
                <a:srgbClr val="FFFF00"/>
              </a:solidFill>
              <a:latin typeface="Aharoni" pitchFamily="2" charset="-79"/>
              <a:cs typeface="Aharoni" pitchFamily="2" charset="-79"/>
            </a:endParaRPr>
          </a:p>
          <a:p>
            <a:r>
              <a:rPr lang="en-US" sz="3600" dirty="0" smtClean="0">
                <a:solidFill>
                  <a:srgbClr val="FFFF00"/>
                </a:solidFill>
                <a:latin typeface="Aharoni" pitchFamily="2" charset="-79"/>
                <a:cs typeface="Aharoni" pitchFamily="2" charset="-79"/>
              </a:rPr>
              <a:t>TOPIC</a:t>
            </a:r>
            <a:endParaRPr lang="en-US" sz="3600" dirty="0">
              <a:solidFill>
                <a:srgbClr val="FFFF00"/>
              </a:solidFill>
            </a:endParaRPr>
          </a:p>
        </p:txBody>
      </p:sp>
      <p:sp>
        <p:nvSpPr>
          <p:cNvPr id="5" name="Rectangle 4"/>
          <p:cNvSpPr/>
          <p:nvPr/>
        </p:nvSpPr>
        <p:spPr>
          <a:xfrm>
            <a:off x="0" y="4572000"/>
            <a:ext cx="6781800" cy="1323439"/>
          </a:xfrm>
          <a:prstGeom prst="rect">
            <a:avLst/>
          </a:prstGeom>
        </p:spPr>
        <p:txBody>
          <a:bodyPr wrap="square">
            <a:spAutoFit/>
          </a:bodyPr>
          <a:lstStyle/>
          <a:p>
            <a:endParaRPr lang="en-US" sz="4000" b="1" dirty="0" smtClean="0">
              <a:solidFill>
                <a:srgbClr val="FF0000"/>
              </a:solidFill>
              <a:latin typeface="Aharoni" pitchFamily="2" charset="-79"/>
              <a:cs typeface="Aharoni" pitchFamily="2" charset="-79"/>
            </a:endParaRPr>
          </a:p>
          <a:p>
            <a:r>
              <a:rPr lang="en-US" sz="4000" b="1" dirty="0" smtClean="0">
                <a:solidFill>
                  <a:srgbClr val="FF0000"/>
                </a:solidFill>
                <a:latin typeface="Aharoni" pitchFamily="2" charset="-79"/>
                <a:cs typeface="Aharoni" pitchFamily="2" charset="-79"/>
              </a:rPr>
              <a:t>   Branching Programme</a:t>
            </a:r>
            <a:endParaRPr lang="en-US" sz="2800" b="1" dirty="0" smtClean="0">
              <a:solidFill>
                <a:srgbClr val="FF0000"/>
              </a:solidFill>
              <a:latin typeface="Aharoni" pitchFamily="2" charset="-79"/>
              <a:cs typeface="Aharoni" pitchFamily="2" charset="-79"/>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86717"/>
          </a:xfrm>
        </p:spPr>
        <p:txBody>
          <a:bodyPr>
            <a:normAutofit fontScale="85000" lnSpcReduction="20000"/>
          </a:bodyPr>
          <a:lstStyle/>
          <a:p>
            <a:r>
              <a:rPr lang="en-US" b="1" dirty="0" smtClean="0">
                <a:solidFill>
                  <a:schemeClr val="accent6">
                    <a:lumMod val="20000"/>
                    <a:lumOff val="80000"/>
                  </a:schemeClr>
                </a:solidFill>
              </a:rPr>
              <a:t>CHARACTERISTICS OF BRANCHING PROGRAMMING </a:t>
            </a:r>
          </a:p>
          <a:p>
            <a:endParaRPr lang="en-US" dirty="0" smtClean="0"/>
          </a:p>
          <a:p>
            <a:r>
              <a:rPr lang="en-US" dirty="0" smtClean="0">
                <a:solidFill>
                  <a:schemeClr val="accent1">
                    <a:lumMod val="20000"/>
                    <a:lumOff val="80000"/>
                  </a:schemeClr>
                </a:solidFill>
              </a:rPr>
              <a:t>1. Branching programming than linear programming compared to each text frame comes more teaching materials. </a:t>
            </a:r>
          </a:p>
          <a:p>
            <a:r>
              <a:rPr lang="en-US" dirty="0" smtClean="0">
                <a:solidFill>
                  <a:schemeClr val="accent1">
                    <a:lumMod val="20000"/>
                    <a:lumOff val="80000"/>
                  </a:schemeClr>
                </a:solidFill>
              </a:rPr>
              <a:t>2. Needs of students at various positions have the freedom to reach the final position. </a:t>
            </a:r>
          </a:p>
          <a:p>
            <a:r>
              <a:rPr lang="en-US" dirty="0" smtClean="0">
                <a:solidFill>
                  <a:schemeClr val="accent1">
                    <a:lumMod val="20000"/>
                    <a:lumOff val="80000"/>
                  </a:schemeClr>
                </a:solidFill>
              </a:rPr>
              <a:t>3. Programming it is controlled by the students. </a:t>
            </a:r>
          </a:p>
          <a:p>
            <a:r>
              <a:rPr lang="en-US" dirty="0" smtClean="0">
                <a:solidFill>
                  <a:schemeClr val="accent1">
                    <a:lumMod val="20000"/>
                    <a:lumOff val="80000"/>
                  </a:schemeClr>
                </a:solidFill>
              </a:rPr>
              <a:t>4. It serves psychological as well as social motivation to the learners.</a:t>
            </a:r>
          </a:p>
          <a:p>
            <a:r>
              <a:rPr lang="en-US" dirty="0" smtClean="0">
                <a:solidFill>
                  <a:schemeClr val="accent1">
                    <a:lumMod val="20000"/>
                    <a:lumOff val="80000"/>
                  </a:schemeClr>
                </a:solidFill>
              </a:rPr>
              <a:t> 5. It can be used for conceptual as well as descriptive content of teaching. </a:t>
            </a:r>
          </a:p>
          <a:p>
            <a:r>
              <a:rPr lang="en-US" dirty="0" smtClean="0">
                <a:solidFill>
                  <a:schemeClr val="accent1">
                    <a:lumMod val="20000"/>
                    <a:lumOff val="80000"/>
                  </a:schemeClr>
                </a:solidFill>
              </a:rPr>
              <a:t>6. This programming based on student’s potential errors that emphasizes teaching materials.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62917"/>
          </a:xfrm>
        </p:spPr>
        <p:txBody>
          <a:bodyPr>
            <a:normAutofit/>
          </a:bodyPr>
          <a:lstStyle/>
          <a:p>
            <a:r>
              <a:rPr lang="en-US" dirty="0" smtClean="0">
                <a:solidFill>
                  <a:schemeClr val="accent5">
                    <a:lumMod val="60000"/>
                    <a:lumOff val="40000"/>
                  </a:schemeClr>
                </a:solidFill>
              </a:rPr>
              <a:t>7. Incorrect response, the student is given the opportunity to correct it. He then reaches to the next step until he could not answer his first major post. </a:t>
            </a:r>
          </a:p>
          <a:p>
            <a:r>
              <a:rPr lang="en-US" dirty="0" smtClean="0">
                <a:solidFill>
                  <a:schemeClr val="accent5">
                    <a:lumMod val="60000"/>
                    <a:lumOff val="40000"/>
                  </a:schemeClr>
                </a:solidFill>
              </a:rPr>
              <a:t>8. Each frame has to make it very clear and big. </a:t>
            </a:r>
          </a:p>
          <a:p>
            <a:r>
              <a:rPr lang="en-US" dirty="0" smtClean="0">
                <a:solidFill>
                  <a:schemeClr val="accent5">
                    <a:lumMod val="60000"/>
                    <a:lumOff val="40000"/>
                  </a:schemeClr>
                </a:solidFill>
              </a:rPr>
              <a:t>9. The strategy plays an important role in the development of student’s reasoning power. </a:t>
            </a:r>
          </a:p>
          <a:p>
            <a:r>
              <a:rPr lang="en-US" dirty="0" smtClean="0">
                <a:solidFill>
                  <a:schemeClr val="accent5">
                    <a:lumMod val="60000"/>
                    <a:lumOff val="40000"/>
                  </a:schemeClr>
                </a:solidFill>
              </a:rPr>
              <a:t>10. The student - centered strategy. </a:t>
            </a:r>
          </a:p>
          <a:p>
            <a:r>
              <a:rPr lang="en-US" dirty="0" smtClean="0">
                <a:solidFill>
                  <a:schemeClr val="accent5">
                    <a:lumMod val="60000"/>
                    <a:lumOff val="40000"/>
                  </a:schemeClr>
                </a:solidFill>
              </a:rPr>
              <a:t>11. The strategy is based on traditional tutorial method. It gives emphasis to difficulties and needs of each and every learner.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715317"/>
          </a:xfrm>
        </p:spPr>
        <p:txBody>
          <a:bodyPr>
            <a:normAutofit/>
          </a:bodyPr>
          <a:lstStyle/>
          <a:p>
            <a:r>
              <a:rPr lang="en-US" dirty="0" smtClean="0">
                <a:solidFill>
                  <a:schemeClr val="accent2">
                    <a:lumMod val="20000"/>
                    <a:lumOff val="80000"/>
                  </a:schemeClr>
                </a:solidFill>
              </a:rPr>
              <a:t>12. This initiative remains equal interest in learning the subject. </a:t>
            </a:r>
          </a:p>
          <a:p>
            <a:r>
              <a:rPr lang="en-US" dirty="0" smtClean="0">
                <a:solidFill>
                  <a:schemeClr val="accent2">
                    <a:lumMod val="20000"/>
                    <a:lumOff val="80000"/>
                  </a:schemeClr>
                </a:solidFill>
              </a:rPr>
              <a:t>13. These mistakes could not impede the learning process because it assumes that the initiatives it has learned from the mistakes and the mistakes to fix the system is organized. </a:t>
            </a:r>
          </a:p>
          <a:p>
            <a:r>
              <a:rPr lang="en-US" dirty="0" smtClean="0">
                <a:solidFill>
                  <a:schemeClr val="accent2">
                    <a:lumMod val="20000"/>
                    <a:lumOff val="80000"/>
                  </a:schemeClr>
                </a:solidFill>
              </a:rPr>
              <a:t>14. By initiatives such materials, books and teaching - machines both are useful. </a:t>
            </a:r>
          </a:p>
          <a:p>
            <a:r>
              <a:rPr lang="en-US" dirty="0" smtClean="0">
                <a:solidFill>
                  <a:schemeClr val="accent2">
                    <a:lumMod val="20000"/>
                    <a:lumOff val="80000"/>
                  </a:schemeClr>
                </a:solidFill>
              </a:rPr>
              <a:t>15. The differentiation potential of initiative, creativity and problem - solution is helpful in the development of qualifications.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553200"/>
          </a:xfrm>
        </p:spPr>
        <p:txBody>
          <a:bodyPr>
            <a:normAutofit fontScale="25000" lnSpcReduction="20000"/>
          </a:bodyPr>
          <a:lstStyle/>
          <a:p>
            <a:pPr fontAlgn="base">
              <a:buNone/>
            </a:pPr>
            <a:r>
              <a:rPr lang="en-US" sz="12800" b="1" dirty="0" smtClean="0">
                <a:solidFill>
                  <a:srgbClr val="FFFF00"/>
                </a:solidFill>
                <a:latin typeface="Aharoni" pitchFamily="2" charset="-79"/>
                <a:cs typeface="Aharoni" pitchFamily="2" charset="-79"/>
              </a:rPr>
              <a:t>         </a:t>
            </a:r>
            <a:r>
              <a:rPr lang="en-US" sz="12800" b="1" dirty="0" smtClean="0">
                <a:solidFill>
                  <a:srgbClr val="FFC000"/>
                </a:solidFill>
                <a:latin typeface="Aharoni" pitchFamily="2" charset="-79"/>
                <a:cs typeface="Aharoni" pitchFamily="2" charset="-79"/>
              </a:rPr>
              <a:t>Features of Branching programme</a:t>
            </a:r>
          </a:p>
          <a:p>
            <a:pPr fontAlgn="base">
              <a:buNone/>
            </a:pPr>
            <a:endParaRPr lang="en-US" dirty="0" smtClean="0">
              <a:solidFill>
                <a:srgbClr val="FFFF00"/>
              </a:solidFill>
            </a:endParaRPr>
          </a:p>
          <a:p>
            <a:pPr fontAlgn="base"/>
            <a:r>
              <a:rPr lang="en-US" sz="8600" b="1" dirty="0" smtClean="0">
                <a:solidFill>
                  <a:srgbClr val="FFFF00"/>
                </a:solidFill>
              </a:rPr>
              <a:t>1) Material in a frame is larger; much information is presented at each step. A step may consist of two or more paragraphs and sometimes a full page.</a:t>
            </a:r>
          </a:p>
          <a:p>
            <a:pPr fontAlgn="base">
              <a:buNone/>
            </a:pPr>
            <a:endParaRPr lang="en-US" sz="8600" b="1" dirty="0" smtClean="0">
              <a:solidFill>
                <a:srgbClr val="FFFF00"/>
              </a:solidFill>
            </a:endParaRPr>
          </a:p>
          <a:p>
            <a:pPr fontAlgn="base"/>
            <a:r>
              <a:rPr lang="en-US" sz="8600" b="1" dirty="0" smtClean="0">
                <a:solidFill>
                  <a:srgbClr val="FFFF00"/>
                </a:solidFill>
              </a:rPr>
              <a:t>2) The method of student response is different than that of linear model; student has to make choice out of several choices. Multiple-choice question are asked. Each response to the question is keyed to different pages. If the learner selects correct response, his response is confirmed and in case he selects wrong response, then he routed to material which explains as to why he is wrong.</a:t>
            </a:r>
          </a:p>
          <a:p>
            <a:pPr fontAlgn="base">
              <a:buNone/>
            </a:pPr>
            <a:endParaRPr lang="en-US" sz="8600" b="1" dirty="0" smtClean="0">
              <a:solidFill>
                <a:srgbClr val="FFFF00"/>
              </a:solidFill>
            </a:endParaRPr>
          </a:p>
          <a:p>
            <a:pPr fontAlgn="base"/>
            <a:r>
              <a:rPr lang="en-US" sz="8600" b="1" dirty="0" smtClean="0">
                <a:solidFill>
                  <a:srgbClr val="FFFF00"/>
                </a:solidFill>
              </a:rPr>
              <a:t>3) Crowder holds that teaching is communication and so he concentrates his attention upon the improvement of communication.</a:t>
            </a:r>
          </a:p>
          <a:p>
            <a:pPr fontAlgn="base">
              <a:buNone/>
            </a:pPr>
            <a:endParaRPr lang="en-US" sz="8600" b="1" dirty="0" smtClean="0">
              <a:solidFill>
                <a:srgbClr val="FFFF00"/>
              </a:solidFill>
            </a:endParaRPr>
          </a:p>
          <a:p>
            <a:pPr fontAlgn="base"/>
            <a:r>
              <a:rPr lang="en-US" sz="8600" b="1" dirty="0" smtClean="0">
                <a:solidFill>
                  <a:srgbClr val="FFFF00"/>
                </a:solidFill>
              </a:rPr>
              <a:t>4) Learner has freedom to choose his own path of action according to the background of subject matter. The learner controls the exact sequence that he will follow.</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86717"/>
          </a:xfrm>
        </p:spPr>
        <p:txBody>
          <a:bodyPr>
            <a:normAutofit fontScale="92500" lnSpcReduction="10000"/>
          </a:bodyPr>
          <a:lstStyle/>
          <a:p>
            <a:pPr fontAlgn="base"/>
            <a:r>
              <a:rPr lang="en-US" dirty="0" smtClean="0">
                <a:solidFill>
                  <a:schemeClr val="accent6">
                    <a:lumMod val="20000"/>
                    <a:lumOff val="80000"/>
                  </a:schemeClr>
                </a:solidFill>
              </a:rPr>
              <a:t>5) The programmer has ample opportunity to exploit the literary style.</a:t>
            </a:r>
          </a:p>
          <a:p>
            <a:pPr fontAlgn="base">
              <a:buNone/>
            </a:pPr>
            <a:endParaRPr lang="en-US" dirty="0" smtClean="0">
              <a:solidFill>
                <a:schemeClr val="accent6">
                  <a:lumMod val="20000"/>
                  <a:lumOff val="80000"/>
                </a:schemeClr>
              </a:solidFill>
            </a:endParaRPr>
          </a:p>
          <a:p>
            <a:pPr fontAlgn="base"/>
            <a:r>
              <a:rPr lang="en-US" dirty="0" smtClean="0">
                <a:solidFill>
                  <a:schemeClr val="accent6">
                    <a:lumMod val="20000"/>
                    <a:lumOff val="80000"/>
                  </a:schemeClr>
                </a:solidFill>
              </a:rPr>
              <a:t>6) Student is more alert and concentrates on the subject matter more carefully.</a:t>
            </a:r>
          </a:p>
          <a:p>
            <a:pPr fontAlgn="base">
              <a:buNone/>
            </a:pPr>
            <a:endParaRPr lang="en-US" dirty="0" smtClean="0">
              <a:solidFill>
                <a:schemeClr val="accent6">
                  <a:lumMod val="20000"/>
                  <a:lumOff val="80000"/>
                </a:schemeClr>
              </a:solidFill>
            </a:endParaRPr>
          </a:p>
          <a:p>
            <a:pPr fontAlgn="base"/>
            <a:r>
              <a:rPr lang="en-US" dirty="0" smtClean="0">
                <a:solidFill>
                  <a:schemeClr val="accent6">
                    <a:lumMod val="20000"/>
                    <a:lumOff val="80000"/>
                  </a:schemeClr>
                </a:solidFill>
              </a:rPr>
              <a:t>7) Detection and concentration of errors is important. Crowder holds that making error is basic to learning. He permits 20 percent errors in his model. In such a model first the errors are detected and then corrected. The learner knows why he is wrong. Crowder says that it is impractical to eliminate errors in the process of learning</a:t>
            </a:r>
          </a:p>
          <a:p>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62917"/>
          </a:xfrm>
        </p:spPr>
        <p:txBody>
          <a:bodyPr>
            <a:normAutofit lnSpcReduction="10000"/>
          </a:bodyPr>
          <a:lstStyle/>
          <a:p>
            <a:pPr fontAlgn="base"/>
            <a:r>
              <a:rPr lang="en-US" dirty="0" smtClean="0">
                <a:solidFill>
                  <a:schemeClr val="accent4"/>
                </a:solidFill>
              </a:rPr>
              <a:t>9) Intrinsic programmed material when presented in a book form, the book is called scrambled book because the pages do not follow in a normal sequence.</a:t>
            </a:r>
          </a:p>
          <a:p>
            <a:pPr fontAlgn="base">
              <a:buNone/>
            </a:pPr>
            <a:endParaRPr lang="en-US" dirty="0" smtClean="0">
              <a:solidFill>
                <a:schemeClr val="accent4"/>
              </a:solidFill>
            </a:endParaRPr>
          </a:p>
          <a:p>
            <a:pPr fontAlgn="base"/>
            <a:r>
              <a:rPr lang="en-US" dirty="0" smtClean="0">
                <a:solidFill>
                  <a:schemeClr val="accent4"/>
                </a:solidFill>
              </a:rPr>
              <a:t>10)It is very useful to concept learning or where the material is given I larger steps.</a:t>
            </a:r>
          </a:p>
          <a:p>
            <a:pPr fontAlgn="base">
              <a:buNone/>
            </a:pPr>
            <a:endParaRPr lang="en-US" dirty="0" smtClean="0">
              <a:solidFill>
                <a:schemeClr val="accent4"/>
              </a:solidFill>
            </a:endParaRPr>
          </a:p>
          <a:p>
            <a:pPr fontAlgn="base"/>
            <a:r>
              <a:rPr lang="en-US" dirty="0" smtClean="0">
                <a:solidFill>
                  <a:schemeClr val="accent4"/>
                </a:solidFill>
              </a:rPr>
              <a:t>11)The role of active response is not central in intrinsic theory. Intrinsic programme offer less guidance to learner as to what material in the frame is important.</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04800"/>
            <a:ext cx="7772400" cy="6050760"/>
          </a:xfrm>
        </p:spPr>
        <p:txBody>
          <a:bodyPr>
            <a:normAutofit fontScale="62500" lnSpcReduction="20000"/>
          </a:bodyPr>
          <a:lstStyle/>
          <a:p>
            <a:pPr>
              <a:buNone/>
            </a:pPr>
            <a:r>
              <a:rPr lang="en-US" sz="5100" b="1" dirty="0" smtClean="0">
                <a:latin typeface="Aharoni" pitchFamily="2" charset="-79"/>
                <a:cs typeface="Aharoni" pitchFamily="2" charset="-79"/>
              </a:rPr>
              <a:t>Development </a:t>
            </a:r>
            <a:r>
              <a:rPr lang="en-US" sz="5100" b="1" dirty="0" smtClean="0">
                <a:latin typeface="Aharoni" pitchFamily="2" charset="-79"/>
                <a:cs typeface="Aharoni" pitchFamily="2" charset="-79"/>
              </a:rPr>
              <a:t>of Branching </a:t>
            </a:r>
            <a:r>
              <a:rPr lang="en-US" sz="5100" b="1" dirty="0" smtClean="0">
                <a:latin typeface="Aharoni" pitchFamily="2" charset="-79"/>
                <a:cs typeface="Aharoni" pitchFamily="2" charset="-79"/>
              </a:rPr>
              <a:t>Programme</a:t>
            </a:r>
          </a:p>
          <a:p>
            <a:pPr>
              <a:buNone/>
            </a:pPr>
            <a:endParaRPr lang="en-US" dirty="0" smtClean="0"/>
          </a:p>
          <a:p>
            <a:r>
              <a:rPr lang="en-US" dirty="0" smtClean="0"/>
              <a:t>The following steps are used in the development of a branching programme</a:t>
            </a:r>
            <a:r>
              <a:rPr lang="en-US" dirty="0" smtClean="0"/>
              <a:t>:</a:t>
            </a:r>
          </a:p>
          <a:p>
            <a:endParaRPr lang="en-US" dirty="0" smtClean="0"/>
          </a:p>
          <a:p>
            <a:r>
              <a:rPr lang="en-US" dirty="0" smtClean="0"/>
              <a:t> (a) </a:t>
            </a:r>
            <a:r>
              <a:rPr lang="en-US" dirty="0" smtClean="0"/>
              <a:t>  Selection </a:t>
            </a:r>
            <a:r>
              <a:rPr lang="en-US" dirty="0" smtClean="0"/>
              <a:t>of a topic </a:t>
            </a:r>
          </a:p>
          <a:p>
            <a:r>
              <a:rPr lang="en-US" dirty="0" smtClean="0"/>
              <a:t>(b) </a:t>
            </a:r>
            <a:r>
              <a:rPr lang="en-US" dirty="0" smtClean="0"/>
              <a:t>  Assumptions </a:t>
            </a:r>
            <a:r>
              <a:rPr lang="en-US" dirty="0" smtClean="0"/>
              <a:t>about learners</a:t>
            </a:r>
          </a:p>
          <a:p>
            <a:r>
              <a:rPr lang="en-US" dirty="0" smtClean="0"/>
              <a:t>i. </a:t>
            </a:r>
            <a:r>
              <a:rPr lang="en-US" dirty="0" smtClean="0"/>
              <a:t>     Entering </a:t>
            </a:r>
            <a:r>
              <a:rPr lang="en-US" dirty="0" smtClean="0"/>
              <a:t>behavior </a:t>
            </a:r>
          </a:p>
          <a:p>
            <a:r>
              <a:rPr lang="en-US" dirty="0" smtClean="0"/>
              <a:t>ii. </a:t>
            </a:r>
            <a:r>
              <a:rPr lang="en-US" dirty="0" smtClean="0"/>
              <a:t>    Terminal </a:t>
            </a:r>
            <a:r>
              <a:rPr lang="en-US" dirty="0" smtClean="0"/>
              <a:t>behavior </a:t>
            </a:r>
          </a:p>
          <a:p>
            <a:r>
              <a:rPr lang="en-US" dirty="0" smtClean="0"/>
              <a:t>(c) </a:t>
            </a:r>
            <a:r>
              <a:rPr lang="en-US" dirty="0" smtClean="0"/>
              <a:t>  Content </a:t>
            </a:r>
            <a:r>
              <a:rPr lang="en-US" dirty="0" smtClean="0"/>
              <a:t>analysis (preparing flow chart) </a:t>
            </a:r>
          </a:p>
          <a:p>
            <a:r>
              <a:rPr lang="en-US" dirty="0" smtClean="0"/>
              <a:t>(d</a:t>
            </a:r>
            <a:r>
              <a:rPr lang="en-US" dirty="0" smtClean="0"/>
              <a:t>)   </a:t>
            </a:r>
            <a:r>
              <a:rPr lang="en-US" dirty="0" smtClean="0"/>
              <a:t>Preparing criterion test </a:t>
            </a:r>
          </a:p>
          <a:p>
            <a:r>
              <a:rPr lang="en-US" dirty="0" smtClean="0"/>
              <a:t>(e) </a:t>
            </a:r>
            <a:r>
              <a:rPr lang="en-US" dirty="0" smtClean="0"/>
              <a:t>  Writing </a:t>
            </a:r>
            <a:r>
              <a:rPr lang="en-US" dirty="0" smtClean="0"/>
              <a:t>programme frames</a:t>
            </a:r>
          </a:p>
          <a:p>
            <a:r>
              <a:rPr lang="en-US" dirty="0" smtClean="0"/>
              <a:t> (f</a:t>
            </a:r>
            <a:r>
              <a:rPr lang="en-US" dirty="0" smtClean="0"/>
              <a:t>)   </a:t>
            </a:r>
            <a:r>
              <a:rPr lang="en-US" dirty="0" smtClean="0"/>
              <a:t>Try out</a:t>
            </a:r>
          </a:p>
          <a:p>
            <a:r>
              <a:rPr lang="en-US" dirty="0" smtClean="0"/>
              <a:t>i. </a:t>
            </a:r>
            <a:r>
              <a:rPr lang="en-US" dirty="0" smtClean="0"/>
              <a:t>     Individual </a:t>
            </a:r>
            <a:r>
              <a:rPr lang="en-US" dirty="0" smtClean="0"/>
              <a:t>try out</a:t>
            </a:r>
          </a:p>
          <a:p>
            <a:r>
              <a:rPr lang="en-US" dirty="0" smtClean="0"/>
              <a:t>ii. </a:t>
            </a:r>
            <a:r>
              <a:rPr lang="en-US" dirty="0" smtClean="0"/>
              <a:t>   Group </a:t>
            </a:r>
            <a:r>
              <a:rPr lang="en-US" dirty="0" smtClean="0"/>
              <a:t>try out</a:t>
            </a:r>
          </a:p>
          <a:p>
            <a:r>
              <a:rPr lang="en-US" dirty="0" smtClean="0"/>
              <a:t> (f) </a:t>
            </a:r>
            <a:r>
              <a:rPr lang="en-US" dirty="0" smtClean="0"/>
              <a:t> Home </a:t>
            </a:r>
            <a:r>
              <a:rPr lang="en-US" dirty="0" smtClean="0"/>
              <a:t>assignment</a:t>
            </a:r>
          </a:p>
          <a:p>
            <a:r>
              <a:rPr lang="en-US" dirty="0" smtClean="0"/>
              <a:t> (g</a:t>
            </a:r>
            <a:r>
              <a:rPr lang="en-US" dirty="0" smtClean="0"/>
              <a:t>)  </a:t>
            </a:r>
            <a:r>
              <a:rPr lang="en-US" dirty="0" smtClean="0"/>
              <a:t>Evaluation or validation of the programme.</a:t>
            </a:r>
          </a:p>
          <a:p>
            <a:r>
              <a:rPr lang="en-US" dirty="0" smtClean="0"/>
              <a:t>(h) </a:t>
            </a:r>
            <a:r>
              <a:rPr lang="en-US" dirty="0" smtClean="0"/>
              <a:t>  Preparation </a:t>
            </a:r>
            <a:r>
              <a:rPr lang="en-US" dirty="0" smtClean="0"/>
              <a:t>of manual</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62917"/>
          </a:xfrm>
        </p:spPr>
        <p:txBody>
          <a:bodyPr>
            <a:normAutofit fontScale="85000" lnSpcReduction="10000"/>
          </a:bodyPr>
          <a:lstStyle/>
          <a:p>
            <a:r>
              <a:rPr lang="en-US" b="1" dirty="0" smtClean="0">
                <a:solidFill>
                  <a:srgbClr val="FFFF00"/>
                </a:solidFill>
              </a:rPr>
              <a:t>LIMITATIONS</a:t>
            </a:r>
            <a:r>
              <a:rPr lang="en-US" b="1" dirty="0" smtClean="0"/>
              <a:t> </a:t>
            </a:r>
            <a:r>
              <a:rPr lang="en-US" b="1" dirty="0" smtClean="0">
                <a:solidFill>
                  <a:srgbClr val="FFFF00"/>
                </a:solidFill>
              </a:rPr>
              <a:t>OF BRANCHING PROGRAMMING</a:t>
            </a:r>
          </a:p>
          <a:p>
            <a:endParaRPr lang="en-US" dirty="0" smtClean="0"/>
          </a:p>
          <a:p>
            <a:r>
              <a:rPr lang="en-US" dirty="0" smtClean="0"/>
              <a:t> </a:t>
            </a:r>
            <a:r>
              <a:rPr lang="en-US" dirty="0" smtClean="0">
                <a:solidFill>
                  <a:schemeClr val="accent2">
                    <a:lumMod val="60000"/>
                    <a:lumOff val="40000"/>
                  </a:schemeClr>
                </a:solidFill>
              </a:rPr>
              <a:t>1. The students take little interest to use scrambled text books because they are used to follow the sequence of pages in their study. </a:t>
            </a:r>
          </a:p>
          <a:p>
            <a:r>
              <a:rPr lang="en-US" dirty="0" smtClean="0">
                <a:solidFill>
                  <a:schemeClr val="accent2">
                    <a:lumMod val="60000"/>
                    <a:lumOff val="40000"/>
                  </a:schemeClr>
                </a:solidFill>
              </a:rPr>
              <a:t>2. When learner selects wrong response he has to move on the same material of the home page for choosing the correct response. This reduces the probability of important in learning difficulties. </a:t>
            </a:r>
          </a:p>
          <a:p>
            <a:r>
              <a:rPr lang="en-US" dirty="0" smtClean="0">
                <a:solidFill>
                  <a:schemeClr val="accent2">
                    <a:lumMod val="60000"/>
                    <a:lumOff val="40000"/>
                  </a:schemeClr>
                </a:solidFill>
              </a:rPr>
              <a:t>3. The learner has to select a response from given multiple choice alternatives. He can select his response by guessing without comprehending the concepts. Therefore, it will help in diagnosing the learning difficulties. There is no check for the guessing.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86717"/>
          </a:xfrm>
        </p:spPr>
        <p:txBody>
          <a:bodyPr>
            <a:normAutofit/>
          </a:bodyPr>
          <a:lstStyle/>
          <a:p>
            <a:r>
              <a:rPr lang="en-US" dirty="0" smtClean="0">
                <a:solidFill>
                  <a:schemeClr val="accent2">
                    <a:lumMod val="60000"/>
                    <a:lumOff val="40000"/>
                  </a:schemeClr>
                </a:solidFill>
              </a:rPr>
              <a:t>4. It has no sound theoretical formulations or theory.</a:t>
            </a:r>
          </a:p>
          <a:p>
            <a:r>
              <a:rPr lang="en-US" dirty="0" smtClean="0">
                <a:solidFill>
                  <a:schemeClr val="accent2">
                    <a:lumMod val="60000"/>
                    <a:lumOff val="40000"/>
                  </a:schemeClr>
                </a:solidFill>
              </a:rPr>
              <a:t> 5. It cannot be used for preparing instructional material in every school subject. </a:t>
            </a:r>
          </a:p>
          <a:p>
            <a:r>
              <a:rPr lang="en-US" dirty="0" smtClean="0">
                <a:solidFill>
                  <a:schemeClr val="accent2">
                    <a:lumMod val="60000"/>
                    <a:lumOff val="40000"/>
                  </a:schemeClr>
                </a:solidFill>
              </a:rPr>
              <a:t>6. Even whole content of a subject cannot be presented through this strategy. </a:t>
            </a:r>
          </a:p>
          <a:p>
            <a:r>
              <a:rPr lang="en-US" dirty="0" smtClean="0">
                <a:solidFill>
                  <a:schemeClr val="accent2">
                    <a:lumMod val="60000"/>
                    <a:lumOff val="40000"/>
                  </a:schemeClr>
                </a:solidFill>
              </a:rPr>
              <a:t>7. It is relatively expensive initiatives. </a:t>
            </a:r>
          </a:p>
          <a:p>
            <a:r>
              <a:rPr lang="en-US" dirty="0" smtClean="0">
                <a:solidFill>
                  <a:schemeClr val="accent2">
                    <a:lumMod val="60000"/>
                    <a:lumOff val="40000"/>
                  </a:schemeClr>
                </a:solidFill>
              </a:rPr>
              <a:t>8. It is more useful for higher classes. </a:t>
            </a:r>
          </a:p>
          <a:p>
            <a:r>
              <a:rPr lang="en-US" dirty="0" smtClean="0">
                <a:solidFill>
                  <a:schemeClr val="accent2">
                    <a:lumMod val="60000"/>
                    <a:lumOff val="40000"/>
                  </a:schemeClr>
                </a:solidFill>
              </a:rPr>
              <a:t>9. The initiative for the creation of skilled and trained and qualified teachers are required.</a:t>
            </a:r>
          </a:p>
          <a:p>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838200" y="304800"/>
            <a:ext cx="7772400" cy="62484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4" descr="G:\ETT FEE OCTOBER 2020\AdobeStock_61769035_cu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G:\ETT FEE OCTOBER 2020\AdobeStock_61769035_cu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0" name="AutoShape 8" descr="G:\ETT FEE OCTOBER 2020\AdobeStock_61769035_cu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Content Placeholder 10"/>
          <p:cNvSpPr>
            <a:spLocks noGrp="1"/>
          </p:cNvSpPr>
          <p:nvPr>
            <p:ph idx="1"/>
          </p:nvPr>
        </p:nvSpPr>
        <p:spPr>
          <a:xfrm>
            <a:off x="457200" y="838200"/>
            <a:ext cx="7239000" cy="5617536"/>
          </a:xfrm>
        </p:spPr>
        <p:txBody>
          <a:bodyPr>
            <a:normAutofit/>
          </a:bodyPr>
          <a:lstStyle/>
          <a:p>
            <a:pPr>
              <a:buNone/>
            </a:pPr>
            <a:endParaRPr lang="en-US" sz="5400" b="1" dirty="0" smtClean="0">
              <a:solidFill>
                <a:schemeClr val="tx2">
                  <a:lumMod val="75000"/>
                </a:schemeClr>
              </a:solidFill>
              <a:latin typeface="Arial Black" pitchFamily="34" charset="0"/>
            </a:endParaRPr>
          </a:p>
          <a:p>
            <a:pPr>
              <a:buNone/>
            </a:pPr>
            <a:endParaRPr lang="en-US" sz="5400" b="1" dirty="0" smtClean="0">
              <a:solidFill>
                <a:schemeClr val="tx2">
                  <a:lumMod val="75000"/>
                </a:schemeClr>
              </a:solidFill>
              <a:latin typeface="Arial Black" pitchFamily="34" charset="0"/>
            </a:endParaRPr>
          </a:p>
          <a:p>
            <a:pPr>
              <a:buNone/>
            </a:pPr>
            <a:r>
              <a:rPr lang="en-US" sz="5400" b="1" dirty="0" smtClean="0">
                <a:solidFill>
                  <a:schemeClr val="tx2">
                    <a:lumMod val="75000"/>
                  </a:schemeClr>
                </a:solidFill>
                <a:latin typeface="Arial Black" pitchFamily="34" charset="0"/>
              </a:rPr>
              <a:t>          THANKS</a:t>
            </a:r>
          </a:p>
        </p:txBody>
      </p:sp>
      <p:sp>
        <p:nvSpPr>
          <p:cNvPr id="13317" name="AutoShape 5" descr="G:\ETT FEE OCTOBER 2020\independent-selfreliant-confident-responsible-steps-260nw-749012803.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9" name="AutoShape 7" descr="G:\ETT FEE OCTOBER 2020\independent-selfreliant-confident-responsible-steps-260nw-749012803.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685800" y="381000"/>
            <a:ext cx="8153400" cy="5970587"/>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533400" y="381000"/>
            <a:ext cx="8305799" cy="62484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685800" y="609600"/>
            <a:ext cx="8153400" cy="5741987"/>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685800" y="609600"/>
            <a:ext cx="7848600" cy="5741987"/>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914400" y="533400"/>
            <a:ext cx="7534275" cy="5818187"/>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914400" y="457200"/>
            <a:ext cx="7543800" cy="5894387"/>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Autofit/>
          </a:bodyPr>
          <a:lstStyle/>
          <a:p>
            <a:pPr>
              <a:buNone/>
            </a:pPr>
            <a:r>
              <a:rPr lang="en-US" sz="2800" b="1" dirty="0" smtClean="0">
                <a:solidFill>
                  <a:srgbClr val="7030A0"/>
                </a:solidFill>
                <a:latin typeface="Aharoni" pitchFamily="2" charset="-79"/>
                <a:cs typeface="Aharoni" pitchFamily="2" charset="-79"/>
              </a:rPr>
              <a:t>   </a:t>
            </a:r>
            <a:endParaRPr lang="en-US" sz="2800" b="1" dirty="0">
              <a:latin typeface="Aharoni" pitchFamily="2" charset="-79"/>
              <a:cs typeface="Aharoni" pitchFamily="2" charset="-79"/>
            </a:endParaRPr>
          </a:p>
        </p:txBody>
      </p:sp>
      <p:sp>
        <p:nvSpPr>
          <p:cNvPr id="4" name="Rectangle 3"/>
          <p:cNvSpPr/>
          <p:nvPr/>
        </p:nvSpPr>
        <p:spPr>
          <a:xfrm>
            <a:off x="685800" y="228600"/>
            <a:ext cx="7924800" cy="6370975"/>
          </a:xfrm>
          <a:prstGeom prst="rect">
            <a:avLst/>
          </a:prstGeom>
        </p:spPr>
        <p:txBody>
          <a:bodyPr wrap="square">
            <a:spAutoFit/>
          </a:bodyPr>
          <a:lstStyle/>
          <a:p>
            <a:r>
              <a:rPr lang="en-US" dirty="0" smtClean="0">
                <a:solidFill>
                  <a:srgbClr val="FFFF00"/>
                </a:solidFill>
              </a:rPr>
              <a:t>   </a:t>
            </a:r>
            <a:r>
              <a:rPr lang="en-US" sz="2400" b="1" dirty="0" smtClean="0">
                <a:solidFill>
                  <a:srgbClr val="FFFF00"/>
                </a:solidFill>
              </a:rPr>
              <a:t>FUNDAMENTAL PRINCIPLES OF BRANCHING  </a:t>
            </a:r>
          </a:p>
          <a:p>
            <a:r>
              <a:rPr lang="en-US" sz="2400" b="1" dirty="0" smtClean="0">
                <a:solidFill>
                  <a:srgbClr val="FFFF00"/>
                </a:solidFill>
              </a:rPr>
              <a:t>  PROGRAMMING </a:t>
            </a:r>
            <a:endParaRPr lang="en-US" dirty="0" smtClean="0">
              <a:solidFill>
                <a:srgbClr val="FFFF00"/>
              </a:solidFill>
            </a:endParaRPr>
          </a:p>
          <a:p>
            <a:endParaRPr lang="en-US" sz="2000" dirty="0" smtClean="0"/>
          </a:p>
          <a:p>
            <a:r>
              <a:rPr lang="en-US" sz="2000" dirty="0" smtClean="0">
                <a:solidFill>
                  <a:srgbClr val="92D050"/>
                </a:solidFill>
              </a:rPr>
              <a:t>1. Principles of Exposition - The learner should perceive the whole phenomena which should be so exposed to him. It means a student learns better if the whole concept is presented to him. The complete information is provided on home page. It serves two purposes:</a:t>
            </a:r>
          </a:p>
          <a:p>
            <a:endParaRPr lang="en-US" sz="2000" dirty="0" smtClean="0">
              <a:solidFill>
                <a:srgbClr val="92D050"/>
              </a:solidFill>
            </a:endParaRPr>
          </a:p>
          <a:p>
            <a:r>
              <a:rPr lang="en-US" sz="2000" dirty="0" smtClean="0">
                <a:solidFill>
                  <a:srgbClr val="92D050"/>
                </a:solidFill>
              </a:rPr>
              <a:t> 2. Teaching and Diagnosis - Principles of Diagnosis The principle refers to identity the weakness of learner. After exposition it is assessed whether he could learn the concept or not. If he could not learn what are the causes for it. A multiple -choice format is used to diagnose the weakness of learners.</a:t>
            </a:r>
          </a:p>
          <a:p>
            <a:endParaRPr lang="en-US" sz="2000" dirty="0" smtClean="0">
              <a:solidFill>
                <a:srgbClr val="92D050"/>
              </a:solidFill>
            </a:endParaRPr>
          </a:p>
          <a:p>
            <a:r>
              <a:rPr lang="en-US" sz="2000" dirty="0" smtClean="0">
                <a:solidFill>
                  <a:srgbClr val="92D050"/>
                </a:solidFill>
              </a:rPr>
              <a:t> 3. The principle of Remediation - The diagnosis provides the basis for remediation . The medial instruction are provided on Wrong Page. If learner choose wrong alternatives, he has to move to a Wrong Page. Where remedial instruction is provided to him and directed to return to Home page. He is asked to choose the right response. It is known as a principle of remediation. </a:t>
            </a:r>
            <a:endParaRPr lang="en-US" sz="2000" dirty="0">
              <a:solidFill>
                <a:srgbClr val="92D05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1368</TotalTime>
  <Words>1095</Words>
  <Application>Microsoft Office PowerPoint</Application>
  <PresentationFormat>On-screen Show (4:3)</PresentationFormat>
  <Paragraphs>83</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Metro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XTREME</dc:creator>
  <cp:lastModifiedBy>God</cp:lastModifiedBy>
  <cp:revision>182</cp:revision>
  <dcterms:created xsi:type="dcterms:W3CDTF">2006-08-16T00:00:00Z</dcterms:created>
  <dcterms:modified xsi:type="dcterms:W3CDTF">2021-03-24T16:14:38Z</dcterms:modified>
</cp:coreProperties>
</file>