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A4A021-6BE8-4DD0-B745-4A18F95C7A1A}" type="datetimeFigureOut">
              <a:rPr lang="en-US" smtClean="0"/>
              <a:pPr/>
              <a:t>4/7/2021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1408A65-9B19-4BC0-AD39-F41824EB34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A4A021-6BE8-4DD0-B745-4A18F95C7A1A}" type="datetimeFigureOut">
              <a:rPr lang="en-US" smtClean="0"/>
              <a:pPr/>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08A65-9B19-4BC0-AD39-F41824EB34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A4A021-6BE8-4DD0-B745-4A18F95C7A1A}" type="datetimeFigureOut">
              <a:rPr lang="en-US" smtClean="0"/>
              <a:pPr/>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08A65-9B19-4BC0-AD39-F41824EB34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A4A021-6BE8-4DD0-B745-4A18F95C7A1A}" type="datetimeFigureOut">
              <a:rPr lang="en-US" smtClean="0"/>
              <a:pPr/>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08A65-9B19-4BC0-AD39-F41824EB34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A4A021-6BE8-4DD0-B745-4A18F95C7A1A}" type="datetimeFigureOut">
              <a:rPr lang="en-US" smtClean="0"/>
              <a:pPr/>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08A65-9B19-4BC0-AD39-F41824EB34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A4A021-6BE8-4DD0-B745-4A18F95C7A1A}" type="datetimeFigureOut">
              <a:rPr lang="en-US" smtClean="0"/>
              <a:pPr/>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08A65-9B19-4BC0-AD39-F41824EB34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A4A021-6BE8-4DD0-B745-4A18F95C7A1A}" type="datetimeFigureOut">
              <a:rPr lang="en-US" smtClean="0"/>
              <a:pPr/>
              <a:t>4/7/2021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408A65-9B19-4BC0-AD39-F41824EB34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A4A021-6BE8-4DD0-B745-4A18F95C7A1A}" type="datetimeFigureOut">
              <a:rPr lang="en-US" smtClean="0"/>
              <a:pPr/>
              <a:t>4/7/2021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408A65-9B19-4BC0-AD39-F41824EB34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A4A021-6BE8-4DD0-B745-4A18F95C7A1A}" type="datetimeFigureOut">
              <a:rPr lang="en-US" smtClean="0"/>
              <a:pPr/>
              <a:t>4/7/2021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408A65-9B19-4BC0-AD39-F41824EB34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A4A021-6BE8-4DD0-B745-4A18F95C7A1A}" type="datetimeFigureOut">
              <a:rPr lang="en-US" smtClean="0"/>
              <a:pPr/>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08A65-9B19-4BC0-AD39-F41824EB34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A4A021-6BE8-4DD0-B745-4A18F95C7A1A}" type="datetimeFigureOut">
              <a:rPr lang="en-US" smtClean="0"/>
              <a:pPr/>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1408A65-9B19-4BC0-AD39-F41824EB349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A4A021-6BE8-4DD0-B745-4A18F95C7A1A}" type="datetimeFigureOut">
              <a:rPr lang="en-US" smtClean="0"/>
              <a:pPr/>
              <a:t>4/7/2021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408A65-9B19-4BC0-AD39-F41824EB349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ge.slidesharecdn.com/cooperativelearning-160527115716/95/cooperative-learning-4-638.jpg?cb=146435025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Pedagogy of Social Studies</a:t>
            </a:r>
            <a:endParaRPr lang="en-US" dirty="0"/>
          </a:p>
        </p:txBody>
      </p:sp>
      <p:sp>
        <p:nvSpPr>
          <p:cNvPr id="3" name="Subtitle 2"/>
          <p:cNvSpPr>
            <a:spLocks noGrp="1"/>
          </p:cNvSpPr>
          <p:nvPr>
            <p:ph type="subTitle" idx="1"/>
          </p:nvPr>
        </p:nvSpPr>
        <p:spPr>
          <a:xfrm>
            <a:off x="1371600" y="3886200"/>
            <a:ext cx="6400800" cy="2057400"/>
          </a:xfrm>
        </p:spPr>
        <p:txBody>
          <a:bodyPr/>
          <a:lstStyle/>
          <a:p>
            <a:r>
              <a:rPr lang="en-US" dirty="0" smtClean="0"/>
              <a:t>Topic: Cooperative Learning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Cooperative learning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Cooperative learning is defined as “ small groups of learners working together as a team to solve a problem ,complete a task, or accomplish a common goal</a:t>
            </a:r>
            <a:r>
              <a:rPr lang="en-US" dirty="0" smtClean="0"/>
              <a:t>”. </a:t>
            </a:r>
          </a:p>
          <a:p>
            <a:r>
              <a:rPr lang="en-US" dirty="0" smtClean="0"/>
              <a:t>Cooperative </a:t>
            </a:r>
            <a:r>
              <a:rPr lang="en-US" dirty="0"/>
              <a:t>learning is a successful teaching strategy in which small teams, each with students of different levels of ability ,use a variety of learning activities to improve their understanding of a subject ,each member of a team is responsible not only for learning what is taught but also for helping teammates learn, thus creating an atmosphere of achievement .students work through the assignment until all group members successfully understand and complete 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Teacher</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a:t>1- Before the lesson: </a:t>
            </a:r>
            <a:endParaRPr lang="en-US" dirty="0" smtClean="0"/>
          </a:p>
          <a:p>
            <a:r>
              <a:rPr lang="en-US" dirty="0" smtClean="0"/>
              <a:t>• </a:t>
            </a:r>
            <a:r>
              <a:rPr lang="en-US" dirty="0"/>
              <a:t>Make sure the learning objectives are clear. </a:t>
            </a:r>
            <a:endParaRPr lang="en-US" dirty="0" smtClean="0"/>
          </a:p>
          <a:p>
            <a:r>
              <a:rPr lang="en-US" dirty="0" smtClean="0"/>
              <a:t>• </a:t>
            </a:r>
            <a:r>
              <a:rPr lang="en-US" dirty="0"/>
              <a:t>Decide on group size and membership. </a:t>
            </a:r>
            <a:endParaRPr lang="en-US" dirty="0" smtClean="0"/>
          </a:p>
          <a:p>
            <a:r>
              <a:rPr lang="en-US" dirty="0" smtClean="0"/>
              <a:t>• </a:t>
            </a:r>
            <a:r>
              <a:rPr lang="en-US" dirty="0"/>
              <a:t>Determine the materials necessary for the group . </a:t>
            </a:r>
            <a:endParaRPr lang="en-US" dirty="0" smtClean="0"/>
          </a:p>
          <a:p>
            <a:pPr>
              <a:buNone/>
            </a:pPr>
            <a:r>
              <a:rPr lang="en-US" dirty="0" smtClean="0"/>
              <a:t>2- </a:t>
            </a:r>
            <a:r>
              <a:rPr lang="en-US" dirty="0"/>
              <a:t>developing students’ social skills</a:t>
            </a:r>
            <a:r>
              <a:rPr lang="en-US" dirty="0" smtClean="0"/>
              <a:t>:</a:t>
            </a:r>
          </a:p>
          <a:p>
            <a:pPr>
              <a:buNone/>
            </a:pPr>
            <a:r>
              <a:rPr lang="en-US" dirty="0" smtClean="0"/>
              <a:t>• </a:t>
            </a:r>
            <a:r>
              <a:rPr lang="en-US" dirty="0"/>
              <a:t>Set rules for cooperating and ensure that they are implemented such as : </a:t>
            </a:r>
            <a:endParaRPr lang="en-US" dirty="0" smtClean="0"/>
          </a:p>
          <a:p>
            <a:pPr>
              <a:buNone/>
            </a:pPr>
            <a:r>
              <a:rPr lang="en-US" dirty="0" smtClean="0"/>
              <a:t>• </a:t>
            </a:r>
            <a:r>
              <a:rPr lang="en-US" dirty="0"/>
              <a:t>Work quietly together on team assignment </a:t>
            </a:r>
            <a:endParaRPr lang="en-US" dirty="0" smtClean="0"/>
          </a:p>
          <a:p>
            <a:pPr>
              <a:buNone/>
            </a:pPr>
            <a:r>
              <a:rPr lang="en-US" dirty="0" smtClean="0"/>
              <a:t>• </a:t>
            </a:r>
            <a:r>
              <a:rPr lang="en-US" dirty="0"/>
              <a:t>Ask for explanation not answers . </a:t>
            </a:r>
            <a:endParaRPr lang="en-US" dirty="0" smtClean="0"/>
          </a:p>
          <a:p>
            <a:pPr>
              <a:buNone/>
            </a:pPr>
            <a:r>
              <a:rPr lang="en-US" dirty="0" smtClean="0"/>
              <a:t>• </a:t>
            </a:r>
            <a:r>
              <a:rPr lang="en-US" dirty="0"/>
              <a:t>Listen carefully to teammate ‘ questions. </a:t>
            </a:r>
            <a:endParaRPr lang="en-US" dirty="0" smtClean="0"/>
          </a:p>
          <a:p>
            <a:pPr>
              <a:buNone/>
            </a:pPr>
            <a:r>
              <a:rPr lang="en-US" dirty="0" smtClean="0"/>
              <a:t>• </a:t>
            </a:r>
            <a:r>
              <a:rPr lang="en-US" dirty="0"/>
              <a:t>Ask teammates for help if you need it. </a:t>
            </a:r>
            <a:endParaRPr lang="en-US" dirty="0" smtClean="0"/>
          </a:p>
          <a:p>
            <a:pPr>
              <a:buNone/>
            </a:pPr>
            <a:r>
              <a:rPr lang="en-US" dirty="0" smtClean="0"/>
              <a:t>• </a:t>
            </a:r>
            <a:r>
              <a:rPr lang="en-US" dirty="0"/>
              <a:t>Help each other stay on task . </a:t>
            </a:r>
            <a:endParaRPr lang="en-US" dirty="0" smtClean="0"/>
          </a:p>
          <a:p>
            <a:pPr>
              <a:buNone/>
            </a:pPr>
            <a:r>
              <a:rPr lang="en-US" dirty="0" smtClean="0"/>
              <a:t>• </a:t>
            </a:r>
            <a:r>
              <a:rPr lang="en-US" dirty="0"/>
              <a:t>Ask the teacher for help only if you have asked everyone on your team and discovered they cannot help.</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pPr>
              <a:buNone/>
            </a:pPr>
            <a:r>
              <a:rPr lang="en-US" dirty="0" smtClean="0"/>
              <a:t>3- Establish Good Teamwork in which: </a:t>
            </a:r>
          </a:p>
          <a:p>
            <a:pPr>
              <a:buNone/>
            </a:pPr>
            <a:r>
              <a:rPr lang="en-US" dirty="0" smtClean="0"/>
              <a:t>• Team members are facing each other ,desks or chairs are close to each other. </a:t>
            </a:r>
          </a:p>
          <a:p>
            <a:pPr>
              <a:buNone/>
            </a:pPr>
            <a:r>
              <a:rPr lang="en-US" dirty="0" smtClean="0"/>
              <a:t>• Team members have all material ready. </a:t>
            </a:r>
          </a:p>
          <a:p>
            <a:pPr>
              <a:buNone/>
            </a:pPr>
            <a:r>
              <a:rPr lang="en-US" dirty="0" smtClean="0"/>
              <a:t>• Team members are taking turns. </a:t>
            </a:r>
          </a:p>
          <a:p>
            <a:pPr>
              <a:buNone/>
            </a:pPr>
            <a:r>
              <a:rPr lang="en-US" dirty="0" smtClean="0"/>
              <a:t>• Every team member is working hard. </a:t>
            </a:r>
          </a:p>
          <a:p>
            <a:pPr>
              <a:buNone/>
            </a:pPr>
            <a:r>
              <a:rPr lang="en-US" dirty="0" smtClean="0"/>
              <a:t>• Team members are listening to each other. </a:t>
            </a:r>
          </a:p>
          <a:p>
            <a:pPr>
              <a:buNone/>
            </a:pPr>
            <a:r>
              <a:rPr lang="en-US" dirty="0" smtClean="0"/>
              <a:t>• Team members are using twelve-inch voices.</a:t>
            </a:r>
          </a:p>
          <a:p>
            <a:pPr>
              <a:buNone/>
            </a:pPr>
            <a:r>
              <a:rPr lang="en-US" dirty="0" smtClean="0"/>
              <a:t>• Team members are asking “ will you please explain?”.</a:t>
            </a:r>
          </a:p>
          <a:p>
            <a:pPr>
              <a:buNone/>
            </a:pPr>
            <a:r>
              <a:rPr lang="en-US" dirty="0" smtClean="0"/>
              <a:t> • Team members are saying “it is your own”. </a:t>
            </a:r>
          </a:p>
          <a:p>
            <a:pPr>
              <a:buNone/>
            </a:pPr>
            <a:r>
              <a:rPr lang="en-US" dirty="0" smtClean="0"/>
              <a:t>• Team members are saying “ let’s see if each of us knows this.”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a:t>
            </a:r>
            <a:endParaRPr lang="en-US" dirty="0"/>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r>
              <a:rPr lang="en-US" dirty="0"/>
              <a:t>1. It promotes self-esteem and makes </a:t>
            </a:r>
            <a:r>
              <a:rPr lang="en-US" dirty="0" smtClean="0"/>
              <a:t> </a:t>
            </a:r>
            <a:r>
              <a:rPr lang="en-US" dirty="0"/>
              <a:t>feel better about themselves, school and others. </a:t>
            </a:r>
            <a:endParaRPr lang="en-US" dirty="0" smtClean="0"/>
          </a:p>
          <a:p>
            <a:r>
              <a:rPr lang="en-US" dirty="0" smtClean="0"/>
              <a:t>2- </a:t>
            </a:r>
            <a:r>
              <a:rPr lang="en-US" dirty="0"/>
              <a:t>It promotes higher achievement, develops social skills including listening, taking turns, conflict resolution </a:t>
            </a:r>
            <a:r>
              <a:rPr lang="en-US" dirty="0" err="1"/>
              <a:t>skills,leadership</a:t>
            </a:r>
            <a:r>
              <a:rPr lang="en-US" dirty="0"/>
              <a:t> skills and team work skills </a:t>
            </a:r>
            <a:endParaRPr lang="en-US" dirty="0" smtClean="0"/>
          </a:p>
          <a:p>
            <a:r>
              <a:rPr lang="en-US" dirty="0" smtClean="0"/>
              <a:t>3-It </a:t>
            </a:r>
            <a:r>
              <a:rPr lang="en-US" dirty="0"/>
              <a:t>teaches </a:t>
            </a:r>
            <a:r>
              <a:rPr lang="en-US" dirty="0" smtClean="0"/>
              <a:t> </a:t>
            </a:r>
            <a:r>
              <a:rPr lang="en-US" dirty="0"/>
              <a:t>to cooperate with others and do their best. </a:t>
            </a:r>
            <a:endParaRPr lang="en-US" dirty="0" smtClean="0"/>
          </a:p>
          <a:p>
            <a:r>
              <a:rPr lang="en-US" dirty="0" smtClean="0"/>
              <a:t>4-It </a:t>
            </a:r>
            <a:r>
              <a:rPr lang="en-US" dirty="0"/>
              <a:t>welcomes </a:t>
            </a:r>
            <a:r>
              <a:rPr lang="en-US" dirty="0" smtClean="0"/>
              <a:t> </a:t>
            </a:r>
            <a:r>
              <a:rPr lang="en-US" dirty="0"/>
              <a:t>to benefit from their classmates’ knowledge and thoughts. </a:t>
            </a:r>
            <a:endParaRPr lang="en-US" dirty="0" smtClean="0"/>
          </a:p>
          <a:p>
            <a:r>
              <a:rPr lang="en-US" dirty="0" smtClean="0"/>
              <a:t>5-It </a:t>
            </a:r>
            <a:r>
              <a:rPr lang="en-US" dirty="0"/>
              <a:t>protects less capable </a:t>
            </a:r>
            <a:r>
              <a:rPr lang="en-US" dirty="0" smtClean="0"/>
              <a:t>from </a:t>
            </a:r>
            <a:r>
              <a:rPr lang="en-US" dirty="0"/>
              <a:t>impossible challenges. </a:t>
            </a:r>
            <a:endParaRPr lang="en-US" dirty="0" smtClean="0"/>
          </a:p>
          <a:p>
            <a:r>
              <a:rPr lang="en-US" dirty="0" smtClean="0"/>
              <a:t>6-It </a:t>
            </a:r>
            <a:r>
              <a:rPr lang="en-US" dirty="0"/>
              <a:t>facilitates problem solving skills and creativity. </a:t>
            </a:r>
            <a:endParaRPr lang="en-US" dirty="0" smtClean="0"/>
          </a:p>
          <a:p>
            <a:r>
              <a:rPr lang="en-US" dirty="0" smtClean="0"/>
              <a:t>7-It </a:t>
            </a:r>
            <a:r>
              <a:rPr lang="en-US" dirty="0"/>
              <a:t>leads to more relaxed atmosphere, greater motivation and increased student talk.</a:t>
            </a:r>
          </a:p>
          <a:p>
            <a:r>
              <a:rPr lang="en-US" dirty="0">
                <a:hlinkClick r:id="rId2" tooltip="8- It makes student appreciate differences &amp; diversity.&#10;It ..."/>
              </a:rPr>
              <a:t> </a:t>
            </a:r>
            <a:r>
              <a:rPr lang="en-US" dirty="0"/>
              <a:t>8- It makes student appreciate differences &amp; diversity. It removes damaging competition between and among students and creates competition among groups. </a:t>
            </a:r>
            <a:endParaRPr lang="en-US" dirty="0" smtClean="0"/>
          </a:p>
          <a:p>
            <a:r>
              <a:rPr lang="en-US" dirty="0" smtClean="0"/>
              <a:t>9- </a:t>
            </a:r>
            <a:r>
              <a:rPr lang="en-US" dirty="0"/>
              <a:t>It builds empathy i.e. understanding and appreciating the point of view and feeling of others, being considerate of others . </a:t>
            </a:r>
            <a:endParaRPr lang="en-US" dirty="0" smtClean="0"/>
          </a:p>
          <a:p>
            <a:r>
              <a:rPr lang="en-US" dirty="0" smtClean="0"/>
              <a:t>10- </a:t>
            </a:r>
            <a:r>
              <a:rPr lang="en-US" dirty="0"/>
              <a:t>It leads to equal and increased participation . </a:t>
            </a:r>
            <a:endParaRPr lang="en-US" dirty="0" smtClean="0"/>
          </a:p>
          <a:p>
            <a:r>
              <a:rPr lang="en-US" dirty="0" smtClean="0"/>
              <a:t>11- </a:t>
            </a:r>
            <a:r>
              <a:rPr lang="en-US" dirty="0"/>
              <a:t>It creates the feeling that “ Alone we are struck; in interaction we grow “ </a:t>
            </a:r>
            <a:endParaRPr lang="en-US" dirty="0" smtClean="0"/>
          </a:p>
          <a:p>
            <a:r>
              <a:rPr lang="en-US" dirty="0" smtClean="0"/>
              <a:t>12- </a:t>
            </a:r>
            <a:r>
              <a:rPr lang="en-US" dirty="0"/>
              <a:t>It prepares students for the interdependent </a:t>
            </a:r>
            <a:r>
              <a:rPr lang="en-US" dirty="0" smtClean="0"/>
              <a:t>team.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a:t>1- Positive interdependence </a:t>
            </a:r>
            <a:r>
              <a:rPr lang="en-US" dirty="0" smtClean="0"/>
              <a:t> </a:t>
            </a:r>
            <a:r>
              <a:rPr lang="en-US" dirty="0"/>
              <a:t>a sense of working together for a common goal. Each member is affected by the actions of other group members. You cannot succeed unless they do. Their work benefits you and your work benefits them. </a:t>
            </a:r>
            <a:endParaRPr lang="en-US" dirty="0" smtClean="0"/>
          </a:p>
          <a:p>
            <a:r>
              <a:rPr lang="en-US" dirty="0" smtClean="0"/>
              <a:t>2- </a:t>
            </a:r>
            <a:r>
              <a:rPr lang="en-US" dirty="0"/>
              <a:t>Individual accountability whereby every team member feels in charge of their own and their teammates’ learning and makes an active contribution to the group. Everyone's effort counts. </a:t>
            </a:r>
            <a:endParaRPr lang="en-US" dirty="0" smtClean="0"/>
          </a:p>
          <a:p>
            <a:r>
              <a:rPr lang="en-US" dirty="0" smtClean="0"/>
              <a:t>3- </a:t>
            </a:r>
            <a:r>
              <a:rPr lang="en-US" dirty="0"/>
              <a:t>Face-to-face interaction where learners explain, argue, elaborate and link current material with that they have learned previously.</a:t>
            </a:r>
          </a:p>
          <a:p>
            <a:r>
              <a:rPr lang="en-US" dirty="0" smtClean="0"/>
              <a:t>4- </a:t>
            </a:r>
            <a:r>
              <a:rPr lang="en-US" dirty="0"/>
              <a:t>Collaborative skills: Sufficient interpersonal social skills , involving an explicit teaching of appropriate leadership , communication , trust and conflict resolution skills so that the team can function effectively</a:t>
            </a:r>
            <a:r>
              <a:rPr lang="en-US" dirty="0" smtClean="0"/>
              <a:t>.</a:t>
            </a:r>
          </a:p>
          <a:p>
            <a:r>
              <a:rPr lang="en-US" dirty="0" smtClean="0"/>
              <a:t> </a:t>
            </a:r>
            <a:r>
              <a:rPr lang="en-US" dirty="0"/>
              <a:t>5- Group processing : team reflection , whereby the teams periodically assess what they have learned, how well they are working together and how they might do better as a learning team.</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endParaRPr lang="en-US" sz="4000" dirty="0" smtClean="0"/>
          </a:p>
          <a:p>
            <a:pPr algn="ctr">
              <a:buNone/>
            </a:pPr>
            <a:r>
              <a:rPr lang="en-US" sz="4000" dirty="0" smtClean="0"/>
              <a:t>Thanks</a:t>
            </a:r>
            <a:endParaRPr lang="en-US" sz="4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TotalTime>
  <Words>592</Words>
  <Application>Microsoft Office PowerPoint</Application>
  <PresentationFormat>On-screen Show (4:3)</PresentationFormat>
  <Paragraphs>49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Pedagogy of Social Studies</vt:lpstr>
      <vt:lpstr>Cooperative learning</vt:lpstr>
      <vt:lpstr>Role of Teacher</vt:lpstr>
      <vt:lpstr>Slide 4</vt:lpstr>
      <vt:lpstr>Benefits </vt:lpstr>
      <vt:lpstr>Components</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4</cp:revision>
  <dcterms:created xsi:type="dcterms:W3CDTF">2021-04-06T07:35:57Z</dcterms:created>
  <dcterms:modified xsi:type="dcterms:W3CDTF">2021-04-07T04:34:20Z</dcterms:modified>
</cp:coreProperties>
</file>