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54AE-BB8E-4E0B-AEBF-D837FB47B311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0BC1-273B-4B44-B835-7F138DCB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54AE-BB8E-4E0B-AEBF-D837FB47B311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0BC1-273B-4B44-B835-7F138DCB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54AE-BB8E-4E0B-AEBF-D837FB47B311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0BC1-273B-4B44-B835-7F138DCB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54AE-BB8E-4E0B-AEBF-D837FB47B311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0BC1-273B-4B44-B835-7F138DCB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54AE-BB8E-4E0B-AEBF-D837FB47B311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0BC1-273B-4B44-B835-7F138DCB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54AE-BB8E-4E0B-AEBF-D837FB47B311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0BC1-273B-4B44-B835-7F138DCB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54AE-BB8E-4E0B-AEBF-D837FB47B311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0BC1-273B-4B44-B835-7F138DCB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54AE-BB8E-4E0B-AEBF-D837FB47B311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0BC1-273B-4B44-B835-7F138DCB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54AE-BB8E-4E0B-AEBF-D837FB47B311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0BC1-273B-4B44-B835-7F138DCB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54AE-BB8E-4E0B-AEBF-D837FB47B311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0BC1-273B-4B44-B835-7F138DCB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54AE-BB8E-4E0B-AEBF-D837FB47B311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0BC1-273B-4B44-B835-7F138DCB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A54AE-BB8E-4E0B-AEBF-D837FB47B311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40BC1-273B-4B44-B835-7F138DCB11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2514600"/>
          </a:xfrm>
        </p:spPr>
        <p:txBody>
          <a:bodyPr/>
          <a:lstStyle/>
          <a:p>
            <a:r>
              <a:rPr lang="en-US" dirty="0" smtClean="0"/>
              <a:t>MAGER’S APPROACH</a:t>
            </a:r>
            <a:br>
              <a:rPr lang="en-US" dirty="0" smtClean="0"/>
            </a:br>
            <a:r>
              <a:rPr lang="en-US" dirty="0" smtClean="0"/>
              <a:t>UNIT 1 PART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57400"/>
            <a:ext cx="6400800" cy="3581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Pedagogy of science and life science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       HARINDER KAUR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</a:t>
            </a:r>
            <a:r>
              <a:rPr lang="en-US" dirty="0" err="1" smtClean="0">
                <a:solidFill>
                  <a:schemeClr val="tx1"/>
                </a:solidFill>
              </a:rPr>
              <a:t>Asst.Professor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           </a:t>
            </a:r>
            <a:r>
              <a:rPr lang="en-US" dirty="0" err="1" smtClean="0">
                <a:solidFill>
                  <a:schemeClr val="tx1"/>
                </a:solidFill>
              </a:rPr>
              <a:t>Sadbhavna</a:t>
            </a:r>
            <a:r>
              <a:rPr lang="en-US" dirty="0" smtClean="0">
                <a:solidFill>
                  <a:schemeClr val="tx1"/>
                </a:solidFill>
              </a:rPr>
              <a:t> College Of  Education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Formulation of specific objectives in behavioral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Behavioral objectives may be defined as a “specific,concrete,delimited objective in a particular situation and under specific circumstances, in relation to a particular broad objectives”</a:t>
            </a:r>
          </a:p>
          <a:p>
            <a:r>
              <a:rPr lang="en-US" dirty="0" smtClean="0"/>
              <a:t>They are also known as performance based objectives.</a:t>
            </a:r>
          </a:p>
          <a:p>
            <a:r>
              <a:rPr lang="en-US" dirty="0" smtClean="0"/>
              <a:t>NCERT refers to them as expected learning outcomes.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 Elements of an Objective</a:t>
            </a:r>
            <a:endParaRPr lang="en-US" dirty="0"/>
          </a:p>
        </p:txBody>
      </p:sp>
      <p:pic>
        <p:nvPicPr>
          <p:cNvPr id="4" name="Picture 4" descr="http://www.nwlink.com/~donclark/hrd/task.gif"/>
          <p:cNvPicPr>
            <a:picLocks noGrp="1" noChangeAspect="1" noChangeArrowheads="1"/>
          </p:cNvPicPr>
          <p:nvPr>
            <p:ph idx="1"/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1600200"/>
            <a:ext cx="6705600" cy="37441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Characteristics of Objectives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alibri" pitchFamily="34" charset="0"/>
              </a:rPr>
              <a:t>“Objective is a subject in which you are familiar with and will be able to identify 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correctly” </a:t>
            </a:r>
          </a:p>
          <a:p>
            <a:pPr marL="0" indent="0"/>
            <a:r>
              <a:rPr lang="en-US" dirty="0">
                <a:latin typeface="Calibri" pitchFamily="34" charset="0"/>
              </a:rPr>
              <a:t> Performance – Competency Level</a:t>
            </a:r>
          </a:p>
          <a:p>
            <a:pPr marL="0" indent="0"/>
            <a:r>
              <a:rPr lang="en-US" dirty="0">
                <a:latin typeface="Calibri" pitchFamily="34" charset="0"/>
              </a:rPr>
              <a:t> Conditions – Under what conditions do you         </a:t>
            </a:r>
          </a:p>
          <a:p>
            <a:pPr marL="0" indent="0">
              <a:buNone/>
            </a:pPr>
            <a:r>
              <a:rPr lang="en-US" dirty="0">
                <a:latin typeface="Calibri" pitchFamily="34" charset="0"/>
              </a:rPr>
              <a:t>    want the learner to be able to do?</a:t>
            </a:r>
          </a:p>
          <a:p>
            <a:pPr marL="0" indent="0"/>
            <a:r>
              <a:rPr lang="en-US" dirty="0">
                <a:latin typeface="Calibri" pitchFamily="34" charset="0"/>
              </a:rPr>
              <a:t> Criteria – How well must it be done?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by </a:t>
            </a:r>
            <a:r>
              <a:rPr lang="en-US" dirty="0" err="1" smtClean="0"/>
              <a:t>Mager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3200" b="1" dirty="0" smtClean="0">
                <a:latin typeface="Calibri" pitchFamily="34" charset="0"/>
              </a:rPr>
              <a:t>Performance</a:t>
            </a:r>
            <a:r>
              <a:rPr lang="en-US" sz="3200" dirty="0" smtClean="0">
                <a:latin typeface="Calibri" pitchFamily="34" charset="0"/>
              </a:rPr>
              <a:t> is </a:t>
            </a:r>
            <a:r>
              <a:rPr lang="en-US" sz="3200" b="1" u="sng" dirty="0" smtClean="0">
                <a:latin typeface="Calibri" pitchFamily="34" charset="0"/>
              </a:rPr>
              <a:t>what</a:t>
            </a:r>
            <a:r>
              <a:rPr lang="en-US" sz="3200" dirty="0" smtClean="0">
                <a:latin typeface="Calibri" pitchFamily="34" charset="0"/>
              </a:rPr>
              <a:t> the learner</a:t>
            </a:r>
          </a:p>
          <a:p>
            <a:pPr lvl="1">
              <a:buNone/>
            </a:pPr>
            <a:r>
              <a:rPr lang="en-US" sz="3200" dirty="0" smtClean="0">
                <a:latin typeface="Calibri" pitchFamily="34" charset="0"/>
              </a:rPr>
              <a:t>   will be able to do</a:t>
            </a:r>
          </a:p>
          <a:p>
            <a:pPr lvl="1"/>
            <a:r>
              <a:rPr lang="en-US" sz="3200" b="1" dirty="0" smtClean="0">
                <a:latin typeface="Calibri" pitchFamily="34" charset="0"/>
              </a:rPr>
              <a:t>Condition</a:t>
            </a:r>
            <a:r>
              <a:rPr lang="en-US" sz="3200" dirty="0" smtClean="0">
                <a:latin typeface="Calibri" pitchFamily="34" charset="0"/>
              </a:rPr>
              <a:t> is </a:t>
            </a:r>
            <a:r>
              <a:rPr lang="en-US" sz="3200" b="1" u="sng" dirty="0" smtClean="0">
                <a:latin typeface="Calibri" pitchFamily="34" charset="0"/>
              </a:rPr>
              <a:t>unde</a:t>
            </a:r>
            <a:r>
              <a:rPr lang="en-US" sz="3200" u="sng" dirty="0" smtClean="0">
                <a:latin typeface="Calibri" pitchFamily="34" charset="0"/>
              </a:rPr>
              <a:t>r</a:t>
            </a:r>
            <a:r>
              <a:rPr lang="en-US" sz="3200" dirty="0" smtClean="0">
                <a:latin typeface="Calibri" pitchFamily="34" charset="0"/>
              </a:rPr>
              <a:t> what conditions the learner will be able to do it</a:t>
            </a:r>
          </a:p>
          <a:p>
            <a:pPr lvl="1"/>
            <a:r>
              <a:rPr lang="en-US" sz="3200" b="1" dirty="0" smtClean="0">
                <a:latin typeface="Calibri" pitchFamily="34" charset="0"/>
              </a:rPr>
              <a:t>Criterion</a:t>
            </a:r>
            <a:r>
              <a:rPr lang="en-US" sz="3200" dirty="0" smtClean="0">
                <a:latin typeface="Calibri" pitchFamily="34" charset="0"/>
              </a:rPr>
              <a:t> is </a:t>
            </a:r>
            <a:r>
              <a:rPr lang="en-US" sz="3200" b="1" u="sng" dirty="0" smtClean="0">
                <a:latin typeface="Calibri" pitchFamily="34" charset="0"/>
              </a:rPr>
              <a:t>how well </a:t>
            </a:r>
            <a:r>
              <a:rPr lang="en-US" sz="3200" dirty="0" smtClean="0">
                <a:latin typeface="Calibri" pitchFamily="34" charset="0"/>
              </a:rPr>
              <a:t>it must be done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Objectives Are :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99" y="1371600"/>
            <a:ext cx="5791201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of behavioral objectives</a:t>
            </a:r>
            <a:br>
              <a:rPr lang="en-US" dirty="0" smtClean="0"/>
            </a:br>
            <a:r>
              <a:rPr lang="en-US" dirty="0" smtClean="0"/>
              <a:t>topic : flower and its parts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At the end of the lesson an average pupil will be able to:</a:t>
            </a:r>
          </a:p>
          <a:p>
            <a:pPr>
              <a:buNone/>
            </a:pPr>
            <a:r>
              <a:rPr lang="en-US" dirty="0" smtClean="0"/>
              <a:t>1Explain at least 2 functions out of 4 of different parts of a flower when shown a specimen of the flower.(knowledge)</a:t>
            </a:r>
          </a:p>
          <a:p>
            <a:pPr>
              <a:buNone/>
            </a:pPr>
            <a:r>
              <a:rPr lang="en-US" dirty="0" smtClean="0"/>
              <a:t>2 Differentiate at least between 2 parts out of 4 between different parts of the flower.(Knowledge)</a:t>
            </a:r>
          </a:p>
          <a:p>
            <a:pPr>
              <a:buNone/>
            </a:pPr>
            <a:r>
              <a:rPr lang="en-US" dirty="0" smtClean="0"/>
              <a:t>3  Dissect and draw at least 2 parts out of 4parts of the flower when shown a chart (skill)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Advantages  of Robert </a:t>
            </a:r>
            <a:r>
              <a:rPr lang="en-US" dirty="0" err="1" smtClean="0"/>
              <a:t>Mager’s</a:t>
            </a:r>
            <a:r>
              <a:rPr lang="en-US" dirty="0" smtClean="0"/>
              <a:t>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the terminal behavior by name.</a:t>
            </a:r>
          </a:p>
          <a:p>
            <a:r>
              <a:rPr lang="en-US" dirty="0" smtClean="0"/>
              <a:t>Define the desired behavior.</a:t>
            </a:r>
          </a:p>
          <a:p>
            <a:r>
              <a:rPr lang="en-US" dirty="0" smtClean="0"/>
              <a:t>Specify the desired criteria of acceptable performance.</a:t>
            </a:r>
          </a:p>
          <a:p>
            <a:r>
              <a:rPr lang="en-US" dirty="0" smtClean="0"/>
              <a:t>He focused his attention on cognitive and affective domain.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Limitations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emphasis on mental processes.</a:t>
            </a:r>
          </a:p>
          <a:p>
            <a:r>
              <a:rPr lang="en-US" dirty="0" smtClean="0"/>
              <a:t>Neglecting psychomotor domain.</a:t>
            </a:r>
          </a:p>
          <a:p>
            <a:r>
              <a:rPr lang="en-US" dirty="0" smtClean="0"/>
              <a:t>Not suitable for higher level objectives.</a:t>
            </a:r>
          </a:p>
          <a:p>
            <a:r>
              <a:rPr lang="en-US" dirty="0" smtClean="0"/>
              <a:t>Overlapping of action verbs in cognitive and affective domain.</a:t>
            </a:r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DOCUME~1\ELOUIS~1\LOCALS~1\Temp\articulate\presenter\imgtemp\mcNnA7H8_files\slide0001_image001.gif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DOCUME~1\ELOUIS~1\LOCALS~1\Temp\articulate\presenter\imgtemp\mJNbIzo7_files\slide0001_image001.png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315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MAGER’S APPROACH UNIT 1 PART 3</vt:lpstr>
      <vt:lpstr>Formulation of specific objectives in behavioral terms</vt:lpstr>
      <vt:lpstr> Elements of an Objective</vt:lpstr>
      <vt:lpstr>Characteristics of Objectives </vt:lpstr>
      <vt:lpstr>Objectives by Mager</vt:lpstr>
      <vt:lpstr>Performance Objectives Are :</vt:lpstr>
      <vt:lpstr>Example of behavioral objectives topic : flower and its parts </vt:lpstr>
      <vt:lpstr>Advantages  of Robert Mager’s approach</vt:lpstr>
      <vt:lpstr>Limitations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11</cp:revision>
  <dcterms:created xsi:type="dcterms:W3CDTF">2021-03-22T08:39:35Z</dcterms:created>
  <dcterms:modified xsi:type="dcterms:W3CDTF">2021-03-22T09:27:53Z</dcterms:modified>
</cp:coreProperties>
</file>