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6" r:id="rId5"/>
    <p:sldId id="259" r:id="rId6"/>
    <p:sldId id="260"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Building blocks of Mathematics</a:t>
            </a:r>
            <a:endParaRPr lang="en-IN" dirty="0"/>
          </a:p>
        </p:txBody>
      </p:sp>
      <p:sp>
        <p:nvSpPr>
          <p:cNvPr id="3" name="Subtitle 2"/>
          <p:cNvSpPr>
            <a:spLocks noGrp="1"/>
          </p:cNvSpPr>
          <p:nvPr>
            <p:ph type="subTitle" idx="1"/>
          </p:nvPr>
        </p:nvSpPr>
        <p:spPr/>
        <p:txBody>
          <a:bodyPr/>
          <a:lstStyle/>
          <a:p>
            <a:r>
              <a:rPr lang="en-IN" dirty="0" smtClean="0"/>
              <a:t>Axioms, Propositions, Postulates, Quantifiers</a:t>
            </a:r>
            <a:endParaRPr lang="en-IN" dirty="0"/>
          </a:p>
        </p:txBody>
      </p:sp>
      <p:pic>
        <p:nvPicPr>
          <p:cNvPr id="4" name="Picture 3" descr="logo.jpg"/>
          <p:cNvPicPr>
            <a:picLocks noChangeAspect="1"/>
          </p:cNvPicPr>
          <p:nvPr/>
        </p:nvPicPr>
        <p:blipFill>
          <a:blip r:embed="rId2"/>
          <a:stretch>
            <a:fillRect/>
          </a:stretch>
        </p:blipFill>
        <p:spPr>
          <a:xfrm>
            <a:off x="457200" y="228600"/>
            <a:ext cx="1905000" cy="1704975"/>
          </a:xfrm>
          <a:prstGeom prst="rect">
            <a:avLst/>
          </a:prstGeom>
        </p:spPr>
      </p:pic>
      <p:sp>
        <p:nvSpPr>
          <p:cNvPr id="5" name="TextBox 4"/>
          <p:cNvSpPr txBox="1"/>
          <p:nvPr/>
        </p:nvSpPr>
        <p:spPr>
          <a:xfrm>
            <a:off x="3505200" y="5334000"/>
            <a:ext cx="5181600" cy="1015663"/>
          </a:xfrm>
          <a:prstGeom prst="rect">
            <a:avLst/>
          </a:prstGeom>
          <a:noFill/>
        </p:spPr>
        <p:txBody>
          <a:bodyPr wrap="square" rtlCol="0">
            <a:spAutoFit/>
          </a:bodyPr>
          <a:lstStyle/>
          <a:p>
            <a:pPr algn="r"/>
            <a:r>
              <a:rPr lang="en-IN" sz="2000" dirty="0" smtClean="0"/>
              <a:t>Dr. </a:t>
            </a:r>
            <a:r>
              <a:rPr lang="en-IN" sz="2000" dirty="0" err="1" smtClean="0"/>
              <a:t>Pooja</a:t>
            </a:r>
            <a:endParaRPr lang="en-IN" sz="2000" dirty="0" smtClean="0"/>
          </a:p>
          <a:p>
            <a:pPr algn="r"/>
            <a:r>
              <a:rPr lang="en-IN" sz="2000" dirty="0" smtClean="0"/>
              <a:t>Assistant Professor</a:t>
            </a:r>
          </a:p>
          <a:p>
            <a:pPr algn="r"/>
            <a:r>
              <a:rPr lang="en-IN" sz="2000" dirty="0" err="1" smtClean="0"/>
              <a:t>Sadbhavna</a:t>
            </a:r>
            <a:r>
              <a:rPr lang="en-IN" sz="2000" dirty="0" smtClean="0"/>
              <a:t> College of Education for Women</a:t>
            </a:r>
            <a:endParaRPr lang="en-IN"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4" descr="Thank You - Ginegar"/>
          <p:cNvPicPr>
            <a:picLocks noChangeAspect="1" noChangeArrowheads="1"/>
          </p:cNvPicPr>
          <p:nvPr/>
        </p:nvPicPr>
        <p:blipFill>
          <a:blip r:embed="rId2"/>
          <a:srcRect/>
          <a:stretch>
            <a:fillRect/>
          </a:stretch>
        </p:blipFill>
        <p:spPr bwMode="auto">
          <a:xfrm>
            <a:off x="523875" y="457200"/>
            <a:ext cx="7934325" cy="594360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IN" dirty="0" smtClean="0"/>
              <a:t>A</a:t>
            </a:r>
            <a:r>
              <a:rPr lang="en-IN" dirty="0" smtClean="0"/>
              <a:t>xiom</a:t>
            </a:r>
            <a:endParaRPr lang="en-IN" dirty="0"/>
          </a:p>
        </p:txBody>
      </p:sp>
      <p:sp>
        <p:nvSpPr>
          <p:cNvPr id="3" name="Rectangle 2"/>
          <p:cNvSpPr/>
          <p:nvPr/>
        </p:nvSpPr>
        <p:spPr>
          <a:xfrm>
            <a:off x="228600" y="1066800"/>
            <a:ext cx="8610600" cy="5632311"/>
          </a:xfrm>
          <a:prstGeom prst="rect">
            <a:avLst/>
          </a:prstGeom>
        </p:spPr>
        <p:txBody>
          <a:bodyPr wrap="square">
            <a:spAutoFit/>
          </a:bodyPr>
          <a:lstStyle/>
          <a:p>
            <a:pPr algn="just"/>
            <a:r>
              <a:rPr lang="en-IN" sz="2400" dirty="0" smtClean="0"/>
              <a:t>The word ‘Axiom’ is derived from the Greek word ‘</a:t>
            </a:r>
            <a:r>
              <a:rPr lang="en-IN" sz="2400" dirty="0" err="1" smtClean="0"/>
              <a:t>Axioma</a:t>
            </a:r>
            <a:r>
              <a:rPr lang="en-IN" sz="2400" dirty="0" smtClean="0"/>
              <a:t>’ meaning ‘true without needing a proof’. A mathematical statement which we assume to be true without a proof is called an axiom. Therefore, they are statements that are standalone and indisputable in their </a:t>
            </a:r>
            <a:r>
              <a:rPr lang="en-IN" sz="2400" dirty="0" smtClean="0"/>
              <a:t>origins. </a:t>
            </a:r>
            <a:r>
              <a:rPr lang="en-IN" sz="2400" dirty="0" smtClean="0"/>
              <a:t>In simpler words, these are truths that form the basis for all other derivations and have been derived from the basis of everyday experiences. In addition to this, there is no evidence opposing them</a:t>
            </a:r>
            <a:r>
              <a:rPr lang="en-IN" sz="2400" dirty="0" smtClean="0"/>
              <a:t>.</a:t>
            </a:r>
          </a:p>
          <a:p>
            <a:pPr algn="just"/>
            <a:endParaRPr lang="en-IN" sz="2400" dirty="0" smtClean="0"/>
          </a:p>
          <a:p>
            <a:r>
              <a:rPr lang="en-IN" sz="2400" dirty="0" smtClean="0">
                <a:solidFill>
                  <a:srgbClr val="FF0000"/>
                </a:solidFill>
              </a:rPr>
              <a:t>Examples of Axioms</a:t>
            </a:r>
          </a:p>
          <a:p>
            <a:r>
              <a:rPr lang="en-IN" sz="2400" dirty="0" smtClean="0"/>
              <a:t>Examples of axioms can be 2+2=4, 3 x </a:t>
            </a:r>
            <a:r>
              <a:rPr lang="en-IN" sz="2400" dirty="0" smtClean="0"/>
              <a:t>3=9 </a:t>
            </a:r>
            <a:r>
              <a:rPr lang="en-IN" sz="2400" dirty="0" smtClean="0"/>
              <a:t>etc. In geometry, we have a similar statement that a line can extend to infinity. This is an Axiom because you do not need a proof to state its truth as it is evident in itself.</a:t>
            </a:r>
          </a:p>
          <a:p>
            <a:pPr algn="just"/>
            <a:endParaRPr lang="en-IN"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99846"/>
            <a:ext cx="8534400" cy="6124754"/>
          </a:xfrm>
          <a:prstGeom prst="rect">
            <a:avLst/>
          </a:prstGeom>
        </p:spPr>
        <p:txBody>
          <a:bodyPr wrap="square">
            <a:spAutoFit/>
          </a:bodyPr>
          <a:lstStyle/>
          <a:p>
            <a:r>
              <a:rPr lang="en-IN" sz="2800" dirty="0" smtClean="0">
                <a:solidFill>
                  <a:srgbClr val="FF0000"/>
                </a:solidFill>
              </a:rPr>
              <a:t>Euclidean Axioms</a:t>
            </a:r>
          </a:p>
          <a:p>
            <a:r>
              <a:rPr lang="en-IN" sz="2800" dirty="0" smtClean="0"/>
              <a:t>Here are the seven axioms given by Euclid for </a:t>
            </a:r>
            <a:r>
              <a:rPr lang="en-IN" sz="2800" dirty="0" smtClean="0"/>
              <a:t>geometry:</a:t>
            </a:r>
            <a:endParaRPr lang="en-IN" sz="2800" dirty="0" smtClean="0"/>
          </a:p>
          <a:p>
            <a:pPr marL="514350" indent="-514350">
              <a:buFont typeface="+mj-lt"/>
              <a:buAutoNum type="arabicPeriod"/>
            </a:pPr>
            <a:r>
              <a:rPr lang="en-IN" sz="2800" dirty="0" smtClean="0"/>
              <a:t>Things which are equal to the same thing are equal to one another. </a:t>
            </a:r>
            <a:endParaRPr lang="en-IN" sz="2800" dirty="0" smtClean="0"/>
          </a:p>
          <a:p>
            <a:pPr marL="514350" indent="-514350">
              <a:buFont typeface="+mj-lt"/>
              <a:buAutoNum type="arabicPeriod"/>
            </a:pPr>
            <a:r>
              <a:rPr lang="en-IN" sz="2800" dirty="0" smtClean="0"/>
              <a:t>If </a:t>
            </a:r>
            <a:r>
              <a:rPr lang="en-IN" sz="2800" dirty="0" smtClean="0"/>
              <a:t>equals are added to equals, the wholes are equal. </a:t>
            </a:r>
            <a:endParaRPr lang="en-IN" sz="2800" dirty="0" smtClean="0"/>
          </a:p>
          <a:p>
            <a:pPr marL="514350" indent="-514350">
              <a:buFont typeface="+mj-lt"/>
              <a:buAutoNum type="arabicPeriod"/>
            </a:pPr>
            <a:r>
              <a:rPr lang="en-IN" sz="2800" dirty="0" smtClean="0"/>
              <a:t>If </a:t>
            </a:r>
            <a:r>
              <a:rPr lang="en-IN" sz="2800" dirty="0" smtClean="0"/>
              <a:t>equals are subtracted from equals, the remainders are equal. </a:t>
            </a:r>
            <a:endParaRPr lang="en-IN" sz="2800" dirty="0" smtClean="0"/>
          </a:p>
          <a:p>
            <a:pPr marL="514350" indent="-514350">
              <a:buFont typeface="+mj-lt"/>
              <a:buAutoNum type="arabicPeriod"/>
            </a:pPr>
            <a:r>
              <a:rPr lang="en-IN" sz="2800" dirty="0" smtClean="0"/>
              <a:t>Things </a:t>
            </a:r>
            <a:r>
              <a:rPr lang="en-IN" sz="2800" dirty="0" smtClean="0"/>
              <a:t>which coincide with one another are equal to one another. </a:t>
            </a:r>
            <a:endParaRPr lang="en-IN" sz="2800" dirty="0" smtClean="0"/>
          </a:p>
          <a:p>
            <a:pPr marL="514350" indent="-514350">
              <a:buFont typeface="+mj-lt"/>
              <a:buAutoNum type="arabicPeriod"/>
            </a:pPr>
            <a:r>
              <a:rPr lang="en-IN" sz="2800" dirty="0" smtClean="0"/>
              <a:t>The </a:t>
            </a:r>
            <a:r>
              <a:rPr lang="en-IN" sz="2800" dirty="0" smtClean="0"/>
              <a:t>whole is greater than the part. </a:t>
            </a:r>
            <a:endParaRPr lang="en-IN" sz="2800" dirty="0" smtClean="0"/>
          </a:p>
          <a:p>
            <a:pPr marL="514350" indent="-514350">
              <a:buFont typeface="+mj-lt"/>
              <a:buAutoNum type="arabicPeriod"/>
            </a:pPr>
            <a:r>
              <a:rPr lang="en-IN" sz="2800" dirty="0" smtClean="0"/>
              <a:t>Things </a:t>
            </a:r>
            <a:r>
              <a:rPr lang="en-IN" sz="2800" dirty="0" smtClean="0"/>
              <a:t>which are double of the same things are equal to one another. </a:t>
            </a:r>
            <a:endParaRPr lang="en-IN" sz="2800" dirty="0" smtClean="0"/>
          </a:p>
          <a:p>
            <a:pPr marL="514350" indent="-514350">
              <a:buFont typeface="+mj-lt"/>
              <a:buAutoNum type="arabicPeriod"/>
            </a:pPr>
            <a:r>
              <a:rPr lang="en-IN" sz="2800" dirty="0" smtClean="0"/>
              <a:t>Things </a:t>
            </a:r>
            <a:r>
              <a:rPr lang="en-IN" sz="2800" dirty="0" smtClean="0"/>
              <a:t>which are halves of the same things are equal to one another</a:t>
            </a:r>
            <a:endParaRPr lang="en-IN" sz="2800"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Characteristics of Axioms</a:t>
            </a:r>
            <a:endParaRPr lang="en-IN" dirty="0"/>
          </a:p>
        </p:txBody>
      </p:sp>
      <p:sp>
        <p:nvSpPr>
          <p:cNvPr id="3" name="Content Placeholder 2"/>
          <p:cNvSpPr>
            <a:spLocks noGrp="1"/>
          </p:cNvSpPr>
          <p:nvPr>
            <p:ph idx="1"/>
          </p:nvPr>
        </p:nvSpPr>
        <p:spPr>
          <a:xfrm>
            <a:off x="457200" y="1600201"/>
            <a:ext cx="8229600" cy="3124200"/>
          </a:xfrm>
        </p:spPr>
        <p:txBody>
          <a:bodyPr>
            <a:normAutofit/>
          </a:bodyPr>
          <a:lstStyle/>
          <a:p>
            <a:r>
              <a:rPr lang="en-IN" dirty="0" smtClean="0"/>
              <a:t>Axioms are propositions which are assumed and accepted without any evidence.</a:t>
            </a:r>
          </a:p>
          <a:p>
            <a:r>
              <a:rPr lang="en-IN" dirty="0" smtClean="0"/>
              <a:t>Axioms are consistent.</a:t>
            </a:r>
          </a:p>
          <a:p>
            <a:r>
              <a:rPr lang="en-IN" dirty="0" smtClean="0"/>
              <a:t>Axioms are not </a:t>
            </a:r>
            <a:r>
              <a:rPr lang="en-IN" dirty="0" err="1" smtClean="0"/>
              <a:t>supernous</a:t>
            </a:r>
            <a:r>
              <a:rPr lang="en-IN" dirty="0" smtClean="0"/>
              <a:t>.</a:t>
            </a:r>
          </a:p>
          <a:p>
            <a:r>
              <a:rPr lang="en-IN" dirty="0" smtClean="0"/>
              <a:t>Axioms are adequate. </a:t>
            </a:r>
          </a:p>
          <a:p>
            <a:pPr>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Postulate </a:t>
            </a:r>
            <a:endParaRPr lang="en-IN" dirty="0"/>
          </a:p>
        </p:txBody>
      </p:sp>
      <p:sp>
        <p:nvSpPr>
          <p:cNvPr id="3" name="Rectangle 2"/>
          <p:cNvSpPr/>
          <p:nvPr/>
        </p:nvSpPr>
        <p:spPr>
          <a:xfrm>
            <a:off x="381000" y="1295400"/>
            <a:ext cx="8305800" cy="2677656"/>
          </a:xfrm>
          <a:prstGeom prst="rect">
            <a:avLst/>
          </a:prstGeom>
        </p:spPr>
        <p:txBody>
          <a:bodyPr wrap="square">
            <a:spAutoFit/>
          </a:bodyPr>
          <a:lstStyle/>
          <a:p>
            <a:pPr algn="just"/>
            <a:r>
              <a:rPr lang="en-IN" sz="2800" b="1" dirty="0" smtClean="0"/>
              <a:t>Postulates</a:t>
            </a:r>
            <a:r>
              <a:rPr lang="en-IN" sz="2800" dirty="0" smtClean="0"/>
              <a:t> in geometry is very similar to axioms, self-evident truths, and beliefs in logic, political philosophy, and personal decision-making. The five postulates of </a:t>
            </a:r>
            <a:r>
              <a:rPr lang="en-IN" sz="2800" b="1" dirty="0" smtClean="0"/>
              <a:t>Euclidean Geometry</a:t>
            </a:r>
            <a:r>
              <a:rPr lang="en-IN" sz="2800" dirty="0" smtClean="0"/>
              <a:t> define the basic rules governing the creation and extension of geometric figures with </a:t>
            </a:r>
            <a:r>
              <a:rPr lang="en-IN" sz="2800" b="1" dirty="0" smtClean="0"/>
              <a:t>ruler and </a:t>
            </a:r>
            <a:r>
              <a:rPr lang="en-IN" sz="2800" b="1" dirty="0" smtClean="0"/>
              <a:t>compass</a:t>
            </a:r>
            <a:r>
              <a:rPr lang="en-IN" sz="2800" dirty="0" smtClean="0"/>
              <a:t>.</a:t>
            </a:r>
            <a:endParaRPr lang="en-IN"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ths"/>
          <p:cNvPicPr>
            <a:picLocks noChangeAspect="1" noChangeArrowheads="1"/>
          </p:cNvPicPr>
          <p:nvPr/>
        </p:nvPicPr>
        <p:blipFill>
          <a:blip r:embed="rId2"/>
          <a:srcRect/>
          <a:stretch>
            <a:fillRect/>
          </a:stretch>
        </p:blipFill>
        <p:spPr bwMode="auto">
          <a:xfrm>
            <a:off x="0" y="0"/>
            <a:ext cx="9144000" cy="685800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Lecture 1-3: Quantifiers and Predicates. Variables –A variable is a symbol  that stands for an individual in a collection or set. –Example, a variable.  - ppt download"/>
          <p:cNvPicPr>
            <a:picLocks noChangeAspect="1" noChangeArrowheads="1"/>
          </p:cNvPicPr>
          <p:nvPr/>
        </p:nvPicPr>
        <p:blipFill>
          <a:blip r:embed="rId2"/>
          <a:srcRect/>
          <a:stretch>
            <a:fillRect/>
          </a:stretch>
        </p:blipFill>
        <p:spPr bwMode="auto">
          <a:xfrm>
            <a:off x="0" y="0"/>
            <a:ext cx="9144000" cy="685800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Mathematical Logic"/>
          <p:cNvPicPr>
            <a:picLocks noChangeAspect="1" noChangeArrowheads="1"/>
          </p:cNvPicPr>
          <p:nvPr/>
        </p:nvPicPr>
        <p:blipFill>
          <a:blip r:embed="rId2"/>
          <a:srcRect/>
          <a:stretch>
            <a:fillRect/>
          </a:stretch>
        </p:blipFill>
        <p:spPr bwMode="auto">
          <a:xfrm>
            <a:off x="-66654" y="0"/>
            <a:ext cx="9134454"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S 285- Discrete Mathematics Lecture 2. Section 1.1 Propositional Logic  Propositions Conditional Statements Truth Tables of Compound Propositions  Translating. - ppt download"/>
          <p:cNvPicPr>
            <a:picLocks noChangeAspect="1" noChangeArrowheads="1"/>
          </p:cNvPicPr>
          <p:nvPr/>
        </p:nvPicPr>
        <p:blipFill>
          <a:blip r:embed="rId2"/>
          <a:srcRect/>
          <a:stretch>
            <a:fillRect/>
          </a:stretch>
        </p:blipFill>
        <p:spPr bwMode="auto">
          <a:xfrm>
            <a:off x="0" y="-1"/>
            <a:ext cx="9144000" cy="685800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131</Words>
  <Application>Microsoft Office PowerPoint</Application>
  <PresentationFormat>On-screen Show (4:3)</PresentationFormat>
  <Paragraphs>26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Building blocks of Mathematics</vt:lpstr>
      <vt:lpstr>Axiom</vt:lpstr>
      <vt:lpstr>Slide 3</vt:lpstr>
      <vt:lpstr>Characteristics of Axioms</vt:lpstr>
      <vt:lpstr>Postulate </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blocks of Mathematics</dc:title>
  <dc:creator>POOJA MITTAL</dc:creator>
  <cp:lastModifiedBy>Mohit Kumar</cp:lastModifiedBy>
  <cp:revision>8</cp:revision>
  <dcterms:created xsi:type="dcterms:W3CDTF">2006-08-16T00:00:00Z</dcterms:created>
  <dcterms:modified xsi:type="dcterms:W3CDTF">2021-03-31T16:36:31Z</dcterms:modified>
</cp:coreProperties>
</file>