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61" r:id="rId9"/>
    <p:sldId id="262" r:id="rId10"/>
    <p:sldId id="260" r:id="rId11"/>
    <p:sldId id="264" r:id="rId12"/>
    <p:sldId id="271" r:id="rId13"/>
    <p:sldId id="27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Instructional </a:t>
            </a:r>
            <a:r>
              <a:rPr lang="en-IN" dirty="0" smtClean="0"/>
              <a:t>Objectives by Robert </a:t>
            </a:r>
            <a:r>
              <a:rPr lang="en-IN" dirty="0" err="1" smtClean="0"/>
              <a:t>Mager’s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876800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en-IN" sz="2400" dirty="0" smtClean="0"/>
              <a:t>Dr. </a:t>
            </a:r>
            <a:r>
              <a:rPr lang="en-IN" sz="2400" dirty="0" err="1" smtClean="0"/>
              <a:t>Pooja</a:t>
            </a:r>
            <a:r>
              <a:rPr lang="en-IN" sz="2400" dirty="0" smtClean="0"/>
              <a:t> </a:t>
            </a:r>
          </a:p>
          <a:p>
            <a:pPr algn="r"/>
            <a:r>
              <a:rPr lang="en-IN" sz="2400" dirty="0" smtClean="0"/>
              <a:t>Assistant Professor</a:t>
            </a:r>
          </a:p>
          <a:p>
            <a:pPr algn="r"/>
            <a:r>
              <a:rPr lang="en-IN" sz="2400" dirty="0" err="1" smtClean="0"/>
              <a:t>Sadbhavna</a:t>
            </a:r>
            <a:r>
              <a:rPr lang="en-IN" sz="2400" dirty="0" smtClean="0"/>
              <a:t> College of Education for Women</a:t>
            </a:r>
            <a:endParaRPr lang="en-IN" sz="2400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400"/>
            <a:ext cx="1905000" cy="1704975"/>
          </a:xfrm>
          <a:prstGeom prst="rect">
            <a:avLst/>
          </a:prstGeom>
        </p:spPr>
      </p:pic>
    </p:spTree>
  </p:cSld>
  <p:clrMapOvr>
    <a:masterClrMapping/>
  </p:clrMapOvr>
  <p:transition>
    <p:strip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axonomies of Learning Outcomes | Instructional Co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048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rgbClr val="FF0000"/>
                </a:solidFill>
              </a:rPr>
              <a:t>Writing objectives in Mathematics with reference to </a:t>
            </a:r>
            <a:r>
              <a:rPr lang="en-IN" sz="3600" dirty="0" smtClean="0">
                <a:solidFill>
                  <a:srgbClr val="FF0000"/>
                </a:solidFill>
              </a:rPr>
              <a:t>Bloom’s Cognitive Development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dirty="0" smtClean="0"/>
              <a:t>    Questions that encourage each of these skills often begin with: </a:t>
            </a:r>
          </a:p>
          <a:p>
            <a:pPr>
              <a:buNone/>
            </a:pPr>
            <a:r>
              <a:rPr lang="en-IN" dirty="0" smtClean="0"/>
              <a:t>• Knowledge: List, define, describe, show, name, what, when, etc. </a:t>
            </a:r>
          </a:p>
          <a:p>
            <a:pPr>
              <a:buNone/>
            </a:pPr>
            <a:r>
              <a:rPr lang="en-IN" dirty="0" smtClean="0"/>
              <a:t>• Comprehension: Summarize, compare and contrast, estimate, discuss, etc. </a:t>
            </a:r>
          </a:p>
          <a:p>
            <a:pPr>
              <a:buNone/>
            </a:pPr>
            <a:r>
              <a:rPr lang="en-IN" dirty="0" smtClean="0"/>
              <a:t>• Application: Apply, calculate, complete, show, solve, modify, etc.</a:t>
            </a:r>
          </a:p>
          <a:p>
            <a:pPr>
              <a:buNone/>
            </a:pPr>
            <a:r>
              <a:rPr lang="en-IN" dirty="0" smtClean="0"/>
              <a:t> • Analysis: Separate, arrange, classify, explain, etc.</a:t>
            </a:r>
          </a:p>
          <a:p>
            <a:pPr>
              <a:buNone/>
            </a:pPr>
            <a:r>
              <a:rPr lang="en-IN" dirty="0" smtClean="0"/>
              <a:t> • Synthesis: Integrate, modify, substitute, design, create, What if..., formulate, generalize, prepare, etc.</a:t>
            </a:r>
          </a:p>
          <a:p>
            <a:pPr>
              <a:buNone/>
            </a:pPr>
            <a:r>
              <a:rPr lang="en-IN" dirty="0" smtClean="0"/>
              <a:t>• Evaluation: Assess, rank, test, explain, discriminate, support, etc</a:t>
            </a:r>
            <a:endParaRPr lang="en-IN" dirty="0"/>
          </a:p>
        </p:txBody>
      </p:sp>
    </p:spTree>
  </p:cSld>
  <p:clrMapOvr>
    <a:masterClrMapping/>
  </p:clrMapOvr>
  <p:transition>
    <p:strip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Receiving: Ask, accept, attend, discover, observe, identify, follow, select etc.</a:t>
            </a:r>
          </a:p>
          <a:p>
            <a:r>
              <a:rPr lang="en-IN" dirty="0" smtClean="0"/>
              <a:t>Responding: Answer, assist, complete, discuss, develop, name, obey, recognize, state etc. </a:t>
            </a:r>
          </a:p>
          <a:p>
            <a:r>
              <a:rPr lang="en-IN" dirty="0" smtClean="0"/>
              <a:t>Valuing: Attain, complete, indicate, decide, participate, prefer, recognise etc.</a:t>
            </a:r>
          </a:p>
          <a:p>
            <a:r>
              <a:rPr lang="en-IN" dirty="0" smtClean="0"/>
              <a:t>Organizing: Add, associate, change, integrate, judge, prepare, correlate, find, synthesize etc.</a:t>
            </a:r>
          </a:p>
          <a:p>
            <a:r>
              <a:rPr lang="en-IN" dirty="0" smtClean="0"/>
              <a:t>Characterizing: change, characterize, decide, prove, demonstrate, verify, solve etc.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rgbClr val="FF0000"/>
                </a:solidFill>
              </a:rPr>
              <a:t>Writing objectives in Mathematics with reference to </a:t>
            </a:r>
            <a:r>
              <a:rPr lang="en-IN" sz="3600" dirty="0" smtClean="0">
                <a:solidFill>
                  <a:srgbClr val="FF0000"/>
                </a:solidFill>
              </a:rPr>
              <a:t>Bloom’s Affective Development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b="1" dirty="0" smtClean="0"/>
              <a:t>Topic : Circle</a:t>
            </a:r>
          </a:p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Cognitive Domain: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What is a circle?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What is the area of circle?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What is the circumference of circle?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What is the area of a sector?</a:t>
            </a:r>
          </a:p>
          <a:p>
            <a:pPr marL="514350" indent="-514350">
              <a:buNone/>
            </a:pPr>
            <a:endParaRPr lang="en-IN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IN" dirty="0" smtClean="0">
                <a:solidFill>
                  <a:srgbClr val="FF0000"/>
                </a:solidFill>
              </a:rPr>
              <a:t>Affective Domain: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Area of circle = </a:t>
            </a:r>
            <a:r>
              <a:rPr lang="el-GR" dirty="0" smtClean="0"/>
              <a:t>π</a:t>
            </a:r>
            <a:r>
              <a:rPr lang="en-IN" dirty="0" smtClean="0"/>
              <a:t> x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Diameter of the circle = 2 x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Value of </a:t>
            </a:r>
            <a:r>
              <a:rPr lang="el-GR" dirty="0" smtClean="0"/>
              <a:t>π</a:t>
            </a:r>
            <a:r>
              <a:rPr lang="en-IN" dirty="0" smtClean="0"/>
              <a:t> =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Circumferences of the circle = 2 x </a:t>
            </a:r>
          </a:p>
          <a:p>
            <a:pPr marL="514350" indent="-514350">
              <a:buFont typeface="+mj-lt"/>
              <a:buAutoNum type="arabicPeriod"/>
            </a:pP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  <p:pic>
        <p:nvPicPr>
          <p:cNvPr id="26626" name="Picture 2" descr="How to find the area of a sector - SAT M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97408"/>
            <a:ext cx="2656114" cy="260299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Thank You Note To My Math Teach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Instructional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dirty="0" smtClean="0"/>
              <a:t>   An instructional Objective is a statement that will describe what the learner will be able to do after completing the instruction (</a:t>
            </a:r>
            <a:r>
              <a:rPr lang="en-IN" dirty="0" err="1" smtClean="0"/>
              <a:t>Kibler</a:t>
            </a:r>
            <a:r>
              <a:rPr lang="en-IN" dirty="0" smtClean="0"/>
              <a:t>, </a:t>
            </a:r>
            <a:r>
              <a:rPr lang="en-IN" dirty="0" err="1" smtClean="0"/>
              <a:t>Kegla</a:t>
            </a:r>
            <a:r>
              <a:rPr lang="en-IN" dirty="0" smtClean="0"/>
              <a:t>, Barker, Miles, 1974)</a:t>
            </a:r>
          </a:p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r>
              <a:rPr lang="en-IN" dirty="0" smtClean="0"/>
              <a:t>    </a:t>
            </a:r>
            <a:r>
              <a:rPr lang="en-IN" b="1" dirty="0" smtClean="0"/>
              <a:t>Robert </a:t>
            </a:r>
            <a:r>
              <a:rPr lang="en-IN" b="1" dirty="0" err="1" smtClean="0"/>
              <a:t>Mager</a:t>
            </a:r>
            <a:r>
              <a:rPr lang="en-IN" b="1" dirty="0" smtClean="0"/>
              <a:t> (1984) </a:t>
            </a:r>
            <a:r>
              <a:rPr lang="en-IN" dirty="0" smtClean="0"/>
              <a:t>in his book Preparing Instructional Objectives, describes an objective as a “collection of words and/or pictures and diagrams intended to let know what you intend for your students to achieve.</a:t>
            </a:r>
            <a:endParaRPr lang="en-IN" dirty="0"/>
          </a:p>
        </p:txBody>
      </p:sp>
    </p:spTree>
  </p:cSld>
  <p:clrMapOvr>
    <a:masterClrMapping/>
  </p:clrMapOvr>
  <p:transition>
    <p:strip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- Language &amp; Content Objectives PowerPoint Presentation, free download  - ID:40272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nstructional objectives ppt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According to Robert </a:t>
            </a:r>
            <a:r>
              <a:rPr lang="en-IN" sz="3200" dirty="0" err="1" smtClean="0"/>
              <a:t>Mager</a:t>
            </a:r>
            <a:r>
              <a:rPr lang="en-IN" sz="3200" dirty="0" smtClean="0"/>
              <a:t>, Instructional objectives can be written in the form of students' Expected </a:t>
            </a:r>
            <a:r>
              <a:rPr lang="en-IN" sz="3200" b="1" dirty="0" smtClean="0"/>
              <a:t>Terminal Behaviour</a:t>
            </a:r>
            <a:r>
              <a:rPr lang="en-IN" sz="3200" dirty="0" smtClean="0"/>
              <a:t>. To write these objectives, the following should be kept in mind</a:t>
            </a:r>
            <a:r>
              <a:rPr lang="en-IN" sz="3200" dirty="0" smtClean="0"/>
              <a:t>:</a:t>
            </a:r>
          </a:p>
          <a:p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>1. Identification of the terminal behaviour and it's meaning.</a:t>
            </a:r>
            <a:br>
              <a:rPr lang="en-IN" sz="3200" dirty="0" smtClean="0"/>
            </a:br>
            <a:r>
              <a:rPr lang="en-IN" sz="3200" dirty="0" smtClean="0"/>
              <a:t>2. Description of the Important conditions under which the behaviour is expected to occur.</a:t>
            </a:r>
            <a:br>
              <a:rPr lang="en-IN" sz="3200" dirty="0" smtClean="0"/>
            </a:br>
            <a:r>
              <a:rPr lang="en-IN" sz="3200" dirty="0" smtClean="0"/>
              <a:t>3. Specification of criteria of acceptable performance.</a:t>
            </a:r>
            <a:endParaRPr lang="en-IN" sz="3200" dirty="0"/>
          </a:p>
        </p:txBody>
      </p:sp>
    </p:spTree>
  </p:cSld>
  <p:clrMapOvr>
    <a:masterClrMapping/>
  </p:clrMapOvr>
  <p:transition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991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3200" dirty="0" err="1" smtClean="0"/>
              <a:t>Mager's</a:t>
            </a:r>
            <a:r>
              <a:rPr lang="en-IN" sz="3200" dirty="0" smtClean="0"/>
              <a:t> approach is based on Bloom's classification of objectives for writing the objectives in behavioural terms. </a:t>
            </a:r>
            <a:r>
              <a:rPr lang="en-IN" sz="3200" dirty="0" err="1" smtClean="0"/>
              <a:t>Mager</a:t>
            </a:r>
            <a:r>
              <a:rPr lang="en-IN" sz="3200" dirty="0" smtClean="0"/>
              <a:t> has used 'Action Verbs' for writing the objectives. Through this process a student's behaviour and learning process can be written in behavioural terms and can be evaluated and measured with ease.</a:t>
            </a:r>
          </a:p>
          <a:p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>- In order to write objectives of special-domain in behavioural form, appropriate related subject activities are selected. Then by linking the subject - material with work activity, objectives can be written in behavioural form.</a:t>
            </a:r>
            <a:endParaRPr lang="en-IN" sz="3200" dirty="0"/>
          </a:p>
        </p:txBody>
      </p:sp>
    </p:spTree>
  </p:cSld>
  <p:clrMapOvr>
    <a:masterClrMapping/>
  </p:clrMapOvr>
  <p:transition>
    <p:strip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IN" dirty="0" smtClean="0"/>
              <a:t>The students will be able to state the </a:t>
            </a:r>
            <a:r>
              <a:rPr lang="en-IN" dirty="0" smtClean="0"/>
              <a:t>P</a:t>
            </a:r>
            <a:r>
              <a:rPr lang="en-IN" dirty="0" smtClean="0"/>
              <a:t>ythagoras theorem in his own word/language.</a:t>
            </a:r>
          </a:p>
          <a:p>
            <a:r>
              <a:rPr lang="en-IN" dirty="0" smtClean="0"/>
              <a:t>The students will be able to define the Pythagoras theorem in his own word.</a:t>
            </a:r>
          </a:p>
          <a:p>
            <a:r>
              <a:rPr lang="en-IN" dirty="0" smtClean="0"/>
              <a:t>The students will be able to verify the theorem in his own words.</a:t>
            </a:r>
          </a:p>
          <a:p>
            <a:r>
              <a:rPr lang="en-IN" dirty="0" smtClean="0"/>
              <a:t>The students will be able to calculate the problem applying Pythagoras theorem. </a:t>
            </a:r>
          </a:p>
          <a:p>
            <a:endParaRPr lang="en-IN" dirty="0"/>
          </a:p>
        </p:txBody>
      </p:sp>
    </p:spTree>
  </p:cSld>
  <p:clrMapOvr>
    <a:masterClrMapping/>
  </p:clrMapOvr>
  <p:transition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Bloom Taxonomy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Dr. Benjamin Bloom and his associates has developed a taxonomy of Educational Objectives in 1956.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The purpose of Bloom’s Taxonomy is to promote higher forms of thinking in education such that analyzing and evaluating concepts, rather than just cramming the concepts.</a:t>
            </a:r>
            <a:endParaRPr lang="en-IN" dirty="0"/>
          </a:p>
        </p:txBody>
      </p:sp>
    </p:spTree>
  </p:cSld>
  <p:clrMapOvr>
    <a:masterClrMapping/>
  </p:clrMapOvr>
  <p:transition>
    <p:strip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Three Domains of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4000" dirty="0" smtClean="0"/>
              <a:t>Cognitive: Mental Skills or knowledge </a:t>
            </a:r>
            <a:r>
              <a:rPr lang="en-IN" sz="4000" b="1" dirty="0" smtClean="0"/>
              <a:t>(Head)</a:t>
            </a:r>
          </a:p>
          <a:p>
            <a:r>
              <a:rPr lang="en-IN" sz="4000" dirty="0" smtClean="0"/>
              <a:t>Affective : growth in feelings or emotion areas (attitude or self) </a:t>
            </a:r>
            <a:r>
              <a:rPr lang="en-IN" sz="4000" b="1" dirty="0" smtClean="0"/>
              <a:t>(Heart)</a:t>
            </a:r>
          </a:p>
          <a:p>
            <a:r>
              <a:rPr lang="en-IN" sz="4000" dirty="0" smtClean="0"/>
              <a:t>Psychomotor : manual or physical Skills </a:t>
            </a:r>
            <a:r>
              <a:rPr lang="en-IN" sz="4000" b="1" dirty="0" smtClean="0"/>
              <a:t>(Hand)</a:t>
            </a:r>
            <a:endParaRPr lang="en-IN" sz="4000" b="1" dirty="0"/>
          </a:p>
        </p:txBody>
      </p:sp>
    </p:spTree>
  </p:cSld>
  <p:clrMapOvr>
    <a:masterClrMapping/>
  </p:clrMapOvr>
  <p:transition>
    <p:strips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614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Instructional Objectives by Robert Mager’s</vt:lpstr>
      <vt:lpstr>Instructional Objectives</vt:lpstr>
      <vt:lpstr>Slide 3</vt:lpstr>
      <vt:lpstr>Slide 4</vt:lpstr>
      <vt:lpstr>Slide 5</vt:lpstr>
      <vt:lpstr>Slide 6</vt:lpstr>
      <vt:lpstr>Example </vt:lpstr>
      <vt:lpstr>Bloom Taxonomy</vt:lpstr>
      <vt:lpstr>Three Domains of Learning</vt:lpstr>
      <vt:lpstr>Slide 10</vt:lpstr>
      <vt:lpstr>Writing objectives in Mathematics with reference to Bloom’s Cognitive Development</vt:lpstr>
      <vt:lpstr>Writing objectives in Mathematics with reference to Bloom’s Affective Development</vt:lpstr>
      <vt:lpstr>Example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Objectives</dc:title>
  <dc:creator>POOJA MITTAL</dc:creator>
  <cp:lastModifiedBy>Mohit Kumar</cp:lastModifiedBy>
  <cp:revision>13</cp:revision>
  <dcterms:created xsi:type="dcterms:W3CDTF">2006-08-16T00:00:00Z</dcterms:created>
  <dcterms:modified xsi:type="dcterms:W3CDTF">2021-04-04T15:36:59Z</dcterms:modified>
</cp:coreProperties>
</file>