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2D9DD9-5A91-4091-9DB5-8E2496EF047A}"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2D9DD9-5A91-4091-9DB5-8E2496EF047A}"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2D9DD9-5A91-4091-9DB5-8E2496EF047A}"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2D9DD9-5A91-4091-9DB5-8E2496EF047A}"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2D9DD9-5A91-4091-9DB5-8E2496EF047A}"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2D9DD9-5A91-4091-9DB5-8E2496EF047A}" type="datetimeFigureOut">
              <a:rPr lang="en-US" smtClean="0"/>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2D9DD9-5A91-4091-9DB5-8E2496EF047A}" type="datetimeFigureOut">
              <a:rPr lang="en-US" smtClean="0"/>
              <a:t>3/30/2021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2D9DD9-5A91-4091-9DB5-8E2496EF047A}" type="datetimeFigureOut">
              <a:rPr lang="en-US" smtClean="0"/>
              <a:t>3/30/2021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D9DD9-5A91-4091-9DB5-8E2496EF047A}" type="datetimeFigureOut">
              <a:rPr lang="en-US" smtClean="0"/>
              <a:t>3/30/2021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2D9DD9-5A91-4091-9DB5-8E2496EF047A}" type="datetimeFigureOut">
              <a:rPr lang="en-US" smtClean="0"/>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2D9DD9-5A91-4091-9DB5-8E2496EF047A}" type="datetimeFigureOut">
              <a:rPr lang="en-US" smtClean="0"/>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1D7029-07BA-41E2-80D0-B78658F308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D9DD9-5A91-4091-9DB5-8E2496EF047A}" type="datetimeFigureOut">
              <a:rPr lang="en-US" smtClean="0"/>
              <a:t>3/30/2021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1D7029-07BA-41E2-80D0-B78658F308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stl.org/02-summer/refereed.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normAutofit fontScale="90000"/>
          </a:bodyPr>
          <a:lstStyle/>
          <a:p>
            <a:r>
              <a:rPr lang="en-US" b="1" dirty="0" smtClean="0"/>
              <a:t>e-journals</a:t>
            </a:r>
            <a:br>
              <a:rPr lang="en-US" b="1" dirty="0" smtClean="0"/>
            </a:br>
            <a:r>
              <a:rPr lang="en-US" b="1" dirty="0" smtClean="0"/>
              <a:t>Pedagogy of science &amp; life science</a:t>
            </a:r>
            <a:r>
              <a:rPr lang="en-US" b="1" dirty="0"/>
              <a:t/>
            </a:r>
            <a:br>
              <a:rPr lang="en-US" b="1" dirty="0"/>
            </a:br>
            <a:endParaRPr lang="en-US" dirty="0"/>
          </a:p>
        </p:txBody>
      </p:sp>
      <p:sp>
        <p:nvSpPr>
          <p:cNvPr id="3" name="Subtitle 2"/>
          <p:cNvSpPr>
            <a:spLocks noGrp="1"/>
          </p:cNvSpPr>
          <p:nvPr>
            <p:ph type="subTitle" idx="1"/>
          </p:nvPr>
        </p:nvSpPr>
        <p:spPr/>
        <p:txBody>
          <a:bodyPr/>
          <a:lstStyle/>
          <a:p>
            <a:r>
              <a:rPr lang="en-US" b="1" dirty="0" smtClean="0">
                <a:solidFill>
                  <a:schemeClr val="tx1"/>
                </a:solidFill>
              </a:rPr>
              <a:t>HARINDER KAUR </a:t>
            </a:r>
          </a:p>
          <a:p>
            <a:r>
              <a:rPr lang="en-US" b="1" dirty="0" err="1" smtClean="0">
                <a:solidFill>
                  <a:schemeClr val="tx1"/>
                </a:solidFill>
              </a:rPr>
              <a:t>Asst.Professor</a:t>
            </a:r>
            <a:endParaRPr lang="en-US" b="1" dirty="0" smtClean="0">
              <a:solidFill>
                <a:schemeClr val="tx1"/>
              </a:solidFill>
            </a:endParaRPr>
          </a:p>
          <a:p>
            <a:r>
              <a:rPr lang="en-US" b="1" dirty="0" err="1" smtClean="0">
                <a:solidFill>
                  <a:schemeClr val="tx1"/>
                </a:solidFill>
              </a:rPr>
              <a:t>Sadbhavna</a:t>
            </a:r>
            <a:r>
              <a:rPr lang="en-US" b="1" dirty="0" smtClean="0">
                <a:solidFill>
                  <a:schemeClr val="tx1"/>
                </a:solidFill>
              </a:rPr>
              <a:t> college of education</a:t>
            </a:r>
            <a:endParaRPr 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e-journal</a:t>
            </a:r>
            <a:endParaRPr lang="en-US" dirty="0"/>
          </a:p>
        </p:txBody>
      </p:sp>
      <p:sp>
        <p:nvSpPr>
          <p:cNvPr id="3" name="Content Placeholder 2"/>
          <p:cNvSpPr>
            <a:spLocks noGrp="1"/>
          </p:cNvSpPr>
          <p:nvPr>
            <p:ph idx="1"/>
          </p:nvPr>
        </p:nvSpPr>
        <p:spPr/>
        <p:txBody>
          <a:bodyPr>
            <a:normAutofit fontScale="92500" lnSpcReduction="10000"/>
          </a:bodyPr>
          <a:lstStyle/>
          <a:p>
            <a:r>
              <a:rPr lang="en-US" dirty="0"/>
              <a:t>an e-journal is a digital periodical that publishes on the Internet or WWW</a:t>
            </a:r>
            <a:r>
              <a:rPr lang="en-US" dirty="0" smtClean="0"/>
              <a:t>.</a:t>
            </a:r>
          </a:p>
          <a:p>
            <a:r>
              <a:rPr lang="en-US" dirty="0" smtClean="0"/>
              <a:t> </a:t>
            </a:r>
            <a:r>
              <a:rPr lang="en-US" dirty="0"/>
              <a:t>An e-journal may not be all that different from a print journal in the fundamental editorial process. Articles are submitted by individuals in the academic and practice community, are peer reviewed by editorial board members of the journal to be accepted or rejected, and are subsequently published</a:t>
            </a:r>
            <a:r>
              <a:rPr lang="en-US" dirty="0" smtClean="0"/>
              <a:t>.</a:t>
            </a:r>
          </a:p>
          <a:p>
            <a:r>
              <a:rPr lang="en-US" dirty="0" smtClean="0"/>
              <a:t> </a:t>
            </a:r>
            <a:r>
              <a:rPr lang="en-US" dirty="0"/>
              <a:t>It is the digital medium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endParaRPr lang="en-US" dirty="0"/>
          </a:p>
        </p:txBody>
      </p:sp>
      <p:sp>
        <p:nvSpPr>
          <p:cNvPr id="3" name="Content Placeholder 2"/>
          <p:cNvSpPr>
            <a:spLocks noGrp="1"/>
          </p:cNvSpPr>
          <p:nvPr>
            <p:ph idx="1"/>
          </p:nvPr>
        </p:nvSpPr>
        <p:spPr/>
        <p:txBody>
          <a:bodyPr>
            <a:normAutofit lnSpcReduction="10000"/>
          </a:bodyPr>
          <a:lstStyle/>
          <a:p>
            <a:pPr algn="just"/>
            <a:r>
              <a:rPr lang="en-US" dirty="0"/>
              <a:t> Quinn (</a:t>
            </a:r>
            <a:r>
              <a:rPr lang="en-US" dirty="0">
                <a:hlinkClick r:id="rId2"/>
              </a:rPr>
              <a:t>1999</a:t>
            </a:r>
            <a:r>
              <a:rPr lang="en-US" dirty="0"/>
              <a:t>) states that "the term 'electronic journal' refers to exclusively electronic publications, that is, those Internet-based journals with no print counterpart</a:t>
            </a:r>
            <a:r>
              <a:rPr lang="en-US" dirty="0" smtClean="0"/>
              <a:t>.“</a:t>
            </a:r>
          </a:p>
          <a:p>
            <a:pPr algn="just"/>
            <a:r>
              <a:rPr lang="en-US" dirty="0"/>
              <a:t> </a:t>
            </a:r>
            <a:r>
              <a:rPr lang="en-US" i="1" dirty="0" smtClean="0"/>
              <a:t>Harrods's </a:t>
            </a:r>
            <a:r>
              <a:rPr lang="en-US" i="1" dirty="0"/>
              <a:t>Librarians' Glossary and Reference Book</a:t>
            </a:r>
            <a:r>
              <a:rPr lang="en-US" dirty="0"/>
              <a:t> (</a:t>
            </a:r>
            <a:r>
              <a:rPr lang="en-US" dirty="0" err="1">
                <a:hlinkClick r:id="rId2"/>
              </a:rPr>
              <a:t>Prytherch</a:t>
            </a:r>
            <a:r>
              <a:rPr lang="en-US" dirty="0">
                <a:hlinkClick r:id="rId2"/>
              </a:rPr>
              <a:t> 2000</a:t>
            </a:r>
            <a:r>
              <a:rPr lang="en-US" dirty="0"/>
              <a:t>) defines "electronic journal" as "Strictly a journal in which all aspects of preparation, refereeing, assembly and distribution are carried out electronically."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Types of e- journal</a:t>
            </a:r>
            <a:endParaRPr lang="en-US" dirty="0"/>
          </a:p>
        </p:txBody>
      </p:sp>
      <p:sp>
        <p:nvSpPr>
          <p:cNvPr id="3" name="Content Placeholder 2"/>
          <p:cNvSpPr>
            <a:spLocks noGrp="1"/>
          </p:cNvSpPr>
          <p:nvPr>
            <p:ph idx="1"/>
          </p:nvPr>
        </p:nvSpPr>
        <p:spPr>
          <a:xfrm>
            <a:off x="0" y="990600"/>
            <a:ext cx="9144000" cy="5638800"/>
          </a:xfrm>
        </p:spPr>
        <p:txBody>
          <a:bodyPr>
            <a:normAutofit fontScale="55000" lnSpcReduction="20000"/>
          </a:bodyPr>
          <a:lstStyle/>
          <a:p>
            <a:r>
              <a:rPr lang="en-US" dirty="0" smtClean="0"/>
              <a:t>: 1. </a:t>
            </a:r>
            <a:r>
              <a:rPr lang="en-US" b="1" dirty="0" smtClean="0"/>
              <a:t>Classic electronic journals</a:t>
            </a:r>
            <a:r>
              <a:rPr lang="en-US" dirty="0" smtClean="0"/>
              <a:t>: Some of the electronic journals are available through internet applications, which are also called classic e-journals. Originally they were distributed via email but now are available on the web and only alerts of new issues are distributed by email. Access to this category of e-journals is free of cost.</a:t>
            </a:r>
          </a:p>
          <a:p>
            <a:r>
              <a:rPr lang="en-US" dirty="0" smtClean="0"/>
              <a:t> 2. </a:t>
            </a:r>
            <a:r>
              <a:rPr lang="en-US" b="1" dirty="0" smtClean="0"/>
              <a:t>Parallel electronic journals or Electronic version of print</a:t>
            </a:r>
            <a:r>
              <a:rPr lang="en-US" dirty="0" smtClean="0"/>
              <a:t>: These are journals that are available both in print and electronically. Sometimes the electronic version may differ from the print journal e.g. article may appear electronically before they are printed or the electronic version may have supplementary material on it. The website offers previews and experts view of issues. The online version may include the full text of journal, only table of content, or selected articles from print versions. </a:t>
            </a:r>
          </a:p>
          <a:p>
            <a:r>
              <a:rPr lang="en-US" dirty="0" smtClean="0"/>
              <a:t>3. </a:t>
            </a:r>
            <a:r>
              <a:rPr lang="en-US" b="1" dirty="0" smtClean="0"/>
              <a:t>Database model and software model</a:t>
            </a:r>
            <a:r>
              <a:rPr lang="en-US" dirty="0" smtClean="0"/>
              <a:t>: Another type of e-journal is called database model and software model. Under the database model articles reside in a centralized database maintained by the publisher and subscribers are given permission to access the database to locate and download articles. The software would have an expiration date that corresponds with the length of the subscription. </a:t>
            </a:r>
          </a:p>
          <a:p>
            <a:r>
              <a:rPr lang="en-US" dirty="0" smtClean="0"/>
              <a:t>4. </a:t>
            </a:r>
            <a:r>
              <a:rPr lang="en-US" b="1" dirty="0" smtClean="0"/>
              <a:t>CD-ROM journals</a:t>
            </a:r>
            <a:r>
              <a:rPr lang="en-US" dirty="0" smtClean="0"/>
              <a:t>: Commercial publishers have also made journal titles available on CDROMs. The full text of journals has been made available on CD-ROMs. In many cases these titles duplicate print titles already held by libraries. Libraries have often subscribed to journals both in print and in CD-ROMs.</a:t>
            </a:r>
          </a:p>
          <a:p>
            <a:r>
              <a:rPr lang="en-US" dirty="0" smtClean="0"/>
              <a:t> 5. </a:t>
            </a:r>
            <a:r>
              <a:rPr lang="en-US" b="1" dirty="0" smtClean="0"/>
              <a:t>Full text</a:t>
            </a:r>
            <a:r>
              <a:rPr lang="en-US" dirty="0" smtClean="0"/>
              <a:t>: These are e-journals where complete articles are available rather than just summaries or abstracts. Usually the whole of the journals is available online</a:t>
            </a:r>
          </a:p>
          <a:p>
            <a:r>
              <a:rPr lang="en-US" dirty="0" smtClean="0"/>
              <a:t>. 6. </a:t>
            </a:r>
            <a:r>
              <a:rPr lang="en-US" b="1" dirty="0" smtClean="0"/>
              <a:t>Electronic only journals</a:t>
            </a:r>
            <a:r>
              <a:rPr lang="en-US" dirty="0" smtClean="0"/>
              <a:t>: These are journals that are only available electronically, no counterpart likes print or CD-ROM is available of these types of journals.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uses e-journals</a:t>
            </a:r>
            <a:endParaRPr lang="en-US" dirty="0"/>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pPr algn="just"/>
            <a:r>
              <a:rPr lang="en-US" dirty="0" smtClean="0"/>
              <a:t>1.</a:t>
            </a:r>
            <a:r>
              <a:rPr lang="en-US" b="1" dirty="0" smtClean="0"/>
              <a:t> Customization</a:t>
            </a:r>
            <a:r>
              <a:rPr lang="en-US" dirty="0" smtClean="0"/>
              <a:t>: Only the articles of interest are, “delivered” and the user has some control over the appearance of the article both printed and on the screen</a:t>
            </a:r>
          </a:p>
          <a:p>
            <a:pPr algn="just"/>
            <a:r>
              <a:rPr lang="en-US" dirty="0" smtClean="0"/>
              <a:t>. 2. </a:t>
            </a:r>
            <a:r>
              <a:rPr lang="en-US" b="1" dirty="0" smtClean="0"/>
              <a:t>Full text searching or navigation</a:t>
            </a:r>
            <a:r>
              <a:rPr lang="en-US" dirty="0" smtClean="0"/>
              <a:t>: Navigation and search are two of the most attractive features that an online journal can offer. The retrieval capabilities of journals in electronic form are far better than those in paper. Every word in the article is potential retrieval point so that even a caption of figure can be used find a half remembered article</a:t>
            </a:r>
          </a:p>
          <a:p>
            <a:pPr algn="just"/>
            <a:r>
              <a:rPr lang="en-US" dirty="0" smtClean="0"/>
              <a:t>. 3. </a:t>
            </a:r>
            <a:r>
              <a:rPr lang="en-US" b="1" dirty="0" smtClean="0"/>
              <a:t>Speed of access: </a:t>
            </a:r>
            <a:r>
              <a:rPr lang="en-US" dirty="0" smtClean="0"/>
              <a:t>It takes some minutes or even seconds rather than hours or days to access. Much less time is required to browse through electronic journals than print journals.</a:t>
            </a:r>
          </a:p>
          <a:p>
            <a:pPr algn="just"/>
            <a:r>
              <a:rPr lang="en-US" dirty="0" smtClean="0"/>
              <a:t> 4. </a:t>
            </a:r>
            <a:r>
              <a:rPr lang="en-US" b="1" dirty="0" smtClean="0"/>
              <a:t>Speed and cost of publication</a:t>
            </a:r>
            <a:r>
              <a:rPr lang="en-US" dirty="0" smtClean="0"/>
              <a:t>: Avoiding the printing and mailing process can easily drop 2 or 3 weeks off the current publication cycle. Machine readable text from author is gradually lowering cost and reducing time as authoring and publishing system become better integrated and as electronic transmission is used more in the review process. Hence, additional time will be saved.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uses e-journals</a:t>
            </a:r>
            <a:endParaRPr lang="en-US" dirty="0"/>
          </a:p>
        </p:txBody>
      </p:sp>
      <p:sp>
        <p:nvSpPr>
          <p:cNvPr id="3" name="Content Placeholder 2"/>
          <p:cNvSpPr>
            <a:spLocks noGrp="1"/>
          </p:cNvSpPr>
          <p:nvPr>
            <p:ph idx="1"/>
          </p:nvPr>
        </p:nvSpPr>
        <p:spPr>
          <a:xfrm>
            <a:off x="457200" y="990600"/>
            <a:ext cx="8229600" cy="5135563"/>
          </a:xfrm>
        </p:spPr>
        <p:txBody>
          <a:bodyPr>
            <a:normAutofit fontScale="62500" lnSpcReduction="20000"/>
          </a:bodyPr>
          <a:lstStyle/>
          <a:p>
            <a:pPr algn="just"/>
            <a:r>
              <a:rPr lang="en-US" dirty="0" smtClean="0"/>
              <a:t>5. </a:t>
            </a:r>
            <a:r>
              <a:rPr lang="en-US" b="1" dirty="0" smtClean="0"/>
              <a:t>Integration with other work</a:t>
            </a:r>
            <a:r>
              <a:rPr lang="en-US" dirty="0" smtClean="0"/>
              <a:t>: As the capabilities of computers grow, a situation is rapidly developing in which many people do most of their work at personal computers. The two most important tools for scholars are probably e-mail and word processing, but other activities, such as searching bibliographic databases, working with spread sheets and feeling and creating personal databases, are all being done with personal computers. The ability to refer to articles at the same time on the same machine as other tasks are performed will become invaluable.</a:t>
            </a:r>
          </a:p>
          <a:p>
            <a:pPr algn="just"/>
            <a:r>
              <a:rPr lang="en-US" dirty="0" smtClean="0"/>
              <a:t> 6.</a:t>
            </a:r>
            <a:r>
              <a:rPr lang="en-US" b="1" dirty="0" smtClean="0"/>
              <a:t> Economical</a:t>
            </a:r>
            <a:r>
              <a:rPr lang="en-US" dirty="0" smtClean="0"/>
              <a:t>: E-journal could be distributed more economically than print journals, because the main cost of preparing the text, the review process and other such procedures are not as capital intensive as the costs of printing and mailing print copies. </a:t>
            </a:r>
          </a:p>
          <a:p>
            <a:pPr algn="just"/>
            <a:r>
              <a:rPr lang="en-US" dirty="0" smtClean="0"/>
              <a:t>7. </a:t>
            </a:r>
            <a:r>
              <a:rPr lang="en-US" b="1" dirty="0" smtClean="0"/>
              <a:t>Hyper text links</a:t>
            </a:r>
            <a:r>
              <a:rPr lang="en-US" dirty="0" smtClean="0"/>
              <a:t>: Existing journal articles contain a large number of links both with in the articles and to other articles. They will gradually become useful links in the electronic version where a simple click on a reference will either lead on to where it was cited, to an abstract of it, or to the article itself. As article change in response to this sort of capability, their organization may change into something more highly linked relying on the ability to easily follow links to include reference to other articles or to other data sources.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Uses of e-journals</a:t>
            </a:r>
            <a:endParaRPr lang="en-US" dirty="0"/>
          </a:p>
        </p:txBody>
      </p:sp>
      <p:sp>
        <p:nvSpPr>
          <p:cNvPr id="3" name="Content Placeholder 2"/>
          <p:cNvSpPr>
            <a:spLocks noGrp="1"/>
          </p:cNvSpPr>
          <p:nvPr>
            <p:ph idx="1"/>
          </p:nvPr>
        </p:nvSpPr>
        <p:spPr>
          <a:xfrm>
            <a:off x="152400" y="914400"/>
            <a:ext cx="8991600" cy="5715000"/>
          </a:xfrm>
        </p:spPr>
        <p:txBody>
          <a:bodyPr>
            <a:normAutofit fontScale="62500" lnSpcReduction="20000"/>
          </a:bodyPr>
          <a:lstStyle/>
          <a:p>
            <a:pPr algn="just"/>
            <a:r>
              <a:rPr lang="en-US" dirty="0"/>
              <a:t>8</a:t>
            </a:r>
            <a:r>
              <a:rPr lang="en-US" dirty="0" smtClean="0"/>
              <a:t> Can be saved digitally: Saving the article as text, html, or PDF files is extremely easy and can be accessed any number of times. Binding and other related activities does not arise</a:t>
            </a:r>
          </a:p>
          <a:p>
            <a:pPr algn="just"/>
            <a:r>
              <a:rPr lang="en-US" dirty="0" smtClean="0"/>
              <a:t>. 9. No physical processing: Activities like accessioning, classification and cataloguing pertaining to print journal subscription is completely avoided, and the time of the library staff can be saved.</a:t>
            </a:r>
          </a:p>
          <a:p>
            <a:pPr algn="just"/>
            <a:r>
              <a:rPr lang="en-US" dirty="0" smtClean="0"/>
              <a:t> 10. Multimedia facility: Print journals have only text and two dimensional pictures. </a:t>
            </a:r>
            <a:r>
              <a:rPr lang="en-US" dirty="0" err="1" smtClean="0"/>
              <a:t>Ejournals</a:t>
            </a:r>
            <a:r>
              <a:rPr lang="en-US" dirty="0" smtClean="0"/>
              <a:t> can include text, audio and video images as well which help to easy understand the text. </a:t>
            </a:r>
          </a:p>
          <a:p>
            <a:pPr algn="just"/>
            <a:r>
              <a:rPr lang="en-US" dirty="0" smtClean="0"/>
              <a:t>11. Save physical storage: Generally an electronic journal has no space restrictions, i.e. an </a:t>
            </a:r>
            <a:r>
              <a:rPr lang="en-US" dirty="0" err="1" smtClean="0"/>
              <a:t>ejournal</a:t>
            </a:r>
            <a:r>
              <a:rPr lang="en-US" dirty="0" smtClean="0"/>
              <a:t> can publish a greater number of articles and lengthy articles compared with a print journal. No shelve space is require to store them.</a:t>
            </a:r>
          </a:p>
          <a:p>
            <a:pPr algn="just"/>
            <a:r>
              <a:rPr lang="en-US" dirty="0" smtClean="0"/>
              <a:t> 12. Search capabilities are tremendous: Search based on titles, keywords, author, subjects, abstract, article, full text, can be executed to identify the journals and articles of interest by the user. Viewing an article’s abstracts from an e-journal allows you to judge whether the article is worth using or not.</a:t>
            </a:r>
          </a:p>
          <a:p>
            <a:pPr algn="just"/>
            <a:r>
              <a:rPr lang="en-US" dirty="0" smtClean="0"/>
              <a:t> 13. Multiple simultaneous access: E-journals can be can be simultaneously use by more than one user, which is possible with print journals.</a:t>
            </a:r>
          </a:p>
          <a:p>
            <a:pPr algn="just"/>
            <a:r>
              <a:rPr lang="en-US" dirty="0" smtClean="0"/>
              <a:t> 14. Less paper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1113</Words>
  <Application>Microsoft Office PowerPoint</Application>
  <PresentationFormat>On-screen Show (4:3)</PresentationFormat>
  <Paragraphs>35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e-journals Pedagogy of science &amp; life science </vt:lpstr>
      <vt:lpstr>e-journal</vt:lpstr>
      <vt:lpstr>Definitions </vt:lpstr>
      <vt:lpstr>Types of e- journal</vt:lpstr>
      <vt:lpstr>uses e-journals</vt:lpstr>
      <vt:lpstr>uses e-journals</vt:lpstr>
      <vt:lpstr>Uses of e-journals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e-journals </dc:title>
  <dc:creator>XCZ</dc:creator>
  <cp:lastModifiedBy>XCZ</cp:lastModifiedBy>
  <cp:revision>8</cp:revision>
  <dcterms:created xsi:type="dcterms:W3CDTF">2021-03-30T07:07:34Z</dcterms:created>
  <dcterms:modified xsi:type="dcterms:W3CDTF">2021-03-30T07:30:36Z</dcterms:modified>
</cp:coreProperties>
</file>