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73" r:id="rId5"/>
    <p:sldId id="268" r:id="rId6"/>
    <p:sldId id="267" r:id="rId7"/>
    <p:sldId id="271" r:id="rId8"/>
    <p:sldId id="261" r:id="rId9"/>
    <p:sldId id="258" r:id="rId10"/>
    <p:sldId id="259" r:id="rId11"/>
    <p:sldId id="274" r:id="rId12"/>
    <p:sldId id="275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946F-0F30-4953-80D6-F2168C3C4A63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4EAF-1262-47FB-8226-95A7A2A251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946F-0F30-4953-80D6-F2168C3C4A63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4EAF-1262-47FB-8226-95A7A2A251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946F-0F30-4953-80D6-F2168C3C4A63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4EAF-1262-47FB-8226-95A7A2A251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946F-0F30-4953-80D6-F2168C3C4A63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4EAF-1262-47FB-8226-95A7A2A251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946F-0F30-4953-80D6-F2168C3C4A63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4EAF-1262-47FB-8226-95A7A2A251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946F-0F30-4953-80D6-F2168C3C4A63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4EAF-1262-47FB-8226-95A7A2A251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946F-0F30-4953-80D6-F2168C3C4A63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4EAF-1262-47FB-8226-95A7A2A251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946F-0F30-4953-80D6-F2168C3C4A63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4EAF-1262-47FB-8226-95A7A2A251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946F-0F30-4953-80D6-F2168C3C4A63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4EAF-1262-47FB-8226-95A7A2A251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946F-0F30-4953-80D6-F2168C3C4A63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4EAF-1262-47FB-8226-95A7A2A251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946F-0F30-4953-80D6-F2168C3C4A63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4EAF-1262-47FB-8226-95A7A2A251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7946F-0F30-4953-80D6-F2168C3C4A63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A4EAF-1262-47FB-8226-95A7A2A251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371599"/>
          </a:xfrm>
        </p:spPr>
        <p:txBody>
          <a:bodyPr/>
          <a:lstStyle/>
          <a:p>
            <a:r>
              <a:rPr lang="en-US" dirty="0" smtClean="0"/>
              <a:t>Experiential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47800"/>
            <a:ext cx="640080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Unit 2 part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Pedagogy of life science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 HARINDER KAUR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Asst.Professor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Sadbhavna College Of  Education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Fieldtrips     NarrativesConducting Experiments      Simulations       Games      Storytelling   Focused Imaging  Field Ob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Teacher’s role&#10;• Be willing to accept a less teacher-centric role in the&#10;classroom.&#10;• Identify an experience in which stud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Student’s role&#10;• Students will be involved in problems which are practical,&#10;social and personal.&#10;• Students will be allow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/>
          </a:p>
          <a:p>
            <a:r>
              <a:rPr lang="en-US" b="1" dirty="0"/>
              <a:t>Experience real world</a:t>
            </a:r>
            <a:r>
              <a:rPr lang="en-US" dirty="0"/>
              <a:t>: For example, students who major in Chemistry may have chances to interact with the chemical environment. Learners who have a desire to become businesspeople will have the opportunity to experience the manager position.</a:t>
            </a:r>
          </a:p>
          <a:p>
            <a:r>
              <a:rPr lang="en-US" b="1" dirty="0"/>
              <a:t>Improved on-the-job performance</a:t>
            </a:r>
            <a:r>
              <a:rPr lang="en-US" dirty="0"/>
              <a:t>: For example, municipal bus drivers trained via high-fidelity simulation training (instead of just classroom training) showed significant decreases in accidents and fuel consumption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/>
              <a:t>Opportunities for creativity</a:t>
            </a:r>
            <a:r>
              <a:rPr lang="en-US" dirty="0"/>
              <a:t>: There is always more than one solution for a problem in the real world. Students will have a better chance to learn that lesson when they get to interact with real life experiences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Experiential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 algn="just"/>
            <a:r>
              <a:rPr lang="en-US" dirty="0"/>
              <a:t>Experiential </a:t>
            </a:r>
            <a:r>
              <a:rPr lang="en-US" dirty="0" smtClean="0"/>
              <a:t>learning </a:t>
            </a:r>
            <a:r>
              <a:rPr lang="en-US" dirty="0"/>
              <a:t>is the process of </a:t>
            </a:r>
            <a:r>
              <a:rPr lang="en-US" dirty="0" smtClean="0"/>
              <a:t>learning</a:t>
            </a:r>
            <a:r>
              <a:rPr lang="en-US" dirty="0"/>
              <a:t> </a:t>
            </a:r>
            <a:r>
              <a:rPr lang="en-US" dirty="0" smtClean="0"/>
              <a:t>through experience, </a:t>
            </a:r>
            <a:r>
              <a:rPr lang="en-US" dirty="0"/>
              <a:t>and is more narrowly defined as "learning through reflection on doing</a:t>
            </a:r>
            <a:r>
              <a:rPr lang="en-US" dirty="0" smtClean="0"/>
              <a:t>".</a:t>
            </a:r>
            <a:r>
              <a:rPr lang="en-US" dirty="0"/>
              <a:t> </a:t>
            </a:r>
            <a:endParaRPr lang="en-US" dirty="0" smtClean="0"/>
          </a:p>
          <a:p>
            <a:pPr algn="just"/>
            <a:r>
              <a:rPr lang="en-US" dirty="0" smtClean="0"/>
              <a:t>Hands-on </a:t>
            </a:r>
            <a:r>
              <a:rPr lang="en-US" dirty="0"/>
              <a:t>learning can be </a:t>
            </a:r>
            <a:r>
              <a:rPr lang="en-US" dirty="0" smtClean="0"/>
              <a:t>a </a:t>
            </a:r>
            <a:r>
              <a:rPr lang="en-US" dirty="0"/>
              <a:t>form of experiential learning, but does not necessarily involve students reflecting on their </a:t>
            </a:r>
            <a:r>
              <a:rPr lang="en-US" dirty="0" smtClean="0"/>
              <a:t>product</a:t>
            </a:r>
          </a:p>
          <a:p>
            <a:pPr algn="just"/>
            <a:r>
              <a:rPr lang="en-US" dirty="0"/>
              <a:t> </a:t>
            </a:r>
            <a:r>
              <a:rPr lang="en-US" dirty="0" smtClean="0"/>
              <a:t>Experiential </a:t>
            </a:r>
            <a:r>
              <a:rPr lang="en-US" dirty="0"/>
              <a:t>learning is concerned with more concrete issues related to the learner and the learning context.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Experiential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Experiential learning entails a hands-on approach to learning that moves away from just the teacher at the front of the room imparting and transferring their knowledge to students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It makes learning an experience that moves beyond the classroom and strives to bring a more involved way of learning.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 “Experiential learning  is equivalent to  personal change and  growth” feels that all human  beings have a natural  pro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FOCUS OF </a:t>
            </a:r>
            <a:r>
              <a:rPr lang="en-US" dirty="0" smtClean="0"/>
              <a:t>Experiential learning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686800" cy="6172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Experiential learning focuses on the learning process for the individual. </a:t>
            </a:r>
            <a:endParaRPr lang="en-US" dirty="0" smtClean="0"/>
          </a:p>
          <a:p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xample</a:t>
            </a:r>
            <a:r>
              <a:rPr lang="en-US" dirty="0" smtClean="0"/>
              <a:t> </a:t>
            </a:r>
            <a:r>
              <a:rPr lang="en-US" dirty="0"/>
              <a:t>of experiential learning is going to the zoo and learning through observation and interaction with the zoo environment, as opposed to </a:t>
            </a:r>
            <a:r>
              <a:rPr lang="en-US" dirty="0" smtClean="0"/>
              <a:t>reading animals from the book.</a:t>
            </a:r>
          </a:p>
          <a:p>
            <a:r>
              <a:rPr lang="en-US" b="1" dirty="0" smtClean="0"/>
              <a:t> David Kolb's Experiential Learning Model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1.Active Experimentation.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2 </a:t>
            </a:r>
            <a:r>
              <a:rPr lang="en-US" dirty="0" smtClean="0"/>
              <a:t>Concrete Experience</a:t>
            </a:r>
            <a:r>
              <a:rPr lang="en-US" dirty="0" smtClean="0"/>
              <a:t>                 </a:t>
            </a:r>
          </a:p>
          <a:p>
            <a:pPr>
              <a:buNone/>
            </a:pPr>
            <a:r>
              <a:rPr lang="en-US" dirty="0" smtClean="0"/>
              <a:t>     3 Reflective Observation.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4    Abstract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5   Conceptualization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Experiential learning can occur without a teacher and relates solely to the </a:t>
            </a:r>
            <a:r>
              <a:rPr lang="en-US" dirty="0" smtClean="0"/>
              <a:t>meaning making</a:t>
            </a:r>
            <a:r>
              <a:rPr lang="en-US" dirty="0"/>
              <a:t> process of the individual's direct experience. However, though the gaining of knowledge is an inherent process that occurs naturally, a genuine learning experience requires certain elements</a:t>
            </a:r>
            <a:r>
              <a:rPr lang="en-US" dirty="0" smtClean="0"/>
              <a:t>.</a:t>
            </a:r>
          </a:p>
          <a:p>
            <a:r>
              <a:rPr lang="en-US" dirty="0"/>
              <a:t> According to Kolb, knowledge is continuously gained through both personal and environmental experiences</a:t>
            </a:r>
            <a:r>
              <a:rPr lang="en-US" dirty="0" smtClean="0"/>
              <a:t>.</a:t>
            </a:r>
            <a:r>
              <a:rPr lang="en-US" dirty="0"/>
              <a:t> Kolb states that in order to gain genuine knowledge from an experience, the learner must have four abilities:</a:t>
            </a:r>
          </a:p>
          <a:p>
            <a:r>
              <a:rPr lang="en-US" dirty="0"/>
              <a:t>The learner must be willing to be actively involved in the experience;</a:t>
            </a:r>
          </a:p>
          <a:p>
            <a:r>
              <a:rPr lang="en-US" dirty="0"/>
              <a:t>The learner must be able to reflect on the experience;</a:t>
            </a:r>
          </a:p>
          <a:p>
            <a:r>
              <a:rPr lang="en-US" dirty="0"/>
              <a:t>The learner must possess and use analytical skills to conceptualize the experience; and</a:t>
            </a:r>
          </a:p>
          <a:p>
            <a:r>
              <a:rPr lang="en-US" dirty="0"/>
              <a:t>The learner must possess decision making and problem solving skills in order to use the new ideas gained from the experience.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Some of the principles&#10;• Experimental learning occurs when carefully&#10;chosen experiences are supported by&#10;reflection, criti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The process of learning and noton the product.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LANS ARE MADETO USE LEARNING       Experiencing     AN ACTIVITY OCCURSIN NEWSITUATIONS                                  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274</Words>
  <Application>Microsoft Office PowerPoint</Application>
  <PresentationFormat>On-screen Show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Experiential learning</vt:lpstr>
      <vt:lpstr>Experiential learning</vt:lpstr>
      <vt:lpstr>Experiential learning</vt:lpstr>
      <vt:lpstr>Slide 4</vt:lpstr>
      <vt:lpstr>FOCUS OF Experiential learning </vt:lpstr>
      <vt:lpstr>ELEMENTS</vt:lpstr>
      <vt:lpstr>Slide 7</vt:lpstr>
      <vt:lpstr>Slide 8</vt:lpstr>
      <vt:lpstr>Slide 9</vt:lpstr>
      <vt:lpstr>Slide 10</vt:lpstr>
      <vt:lpstr>Slide 11</vt:lpstr>
      <vt:lpstr>Slide 12</vt:lpstr>
      <vt:lpstr>Benefits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Experiential learning</dc:title>
  <dc:creator>XTREME</dc:creator>
  <cp:lastModifiedBy>XTREME</cp:lastModifiedBy>
  <cp:revision>17</cp:revision>
  <dcterms:created xsi:type="dcterms:W3CDTF">2021-03-25T06:44:52Z</dcterms:created>
  <dcterms:modified xsi:type="dcterms:W3CDTF">2021-03-25T07:18:25Z</dcterms:modified>
</cp:coreProperties>
</file>