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66" r:id="rId6"/>
    <p:sldId id="262" r:id="rId7"/>
    <p:sldId id="263" r:id="rId8"/>
    <p:sldId id="264" r:id="rId9"/>
    <p:sldId id="265" r:id="rId10"/>
    <p:sldId id="273" r:id="rId11"/>
    <p:sldId id="267" r:id="rId12"/>
    <p:sldId id="269" r:id="rId13"/>
    <p:sldId id="270" r:id="rId14"/>
    <p:sldId id="271" r:id="rId15"/>
    <p:sldId id="272" r:id="rId16"/>
    <p:sldId id="259" r:id="rId17"/>
    <p:sldId id="258"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1E3953-F144-4D07-A05A-EA2BB8E82BB2}"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E3953-F144-4D07-A05A-EA2BB8E82BB2}"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E3953-F144-4D07-A05A-EA2BB8E82BB2}"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E3953-F144-4D07-A05A-EA2BB8E82BB2}"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E3953-F144-4D07-A05A-EA2BB8E82BB2}"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1E3953-F144-4D07-A05A-EA2BB8E82BB2}"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1E3953-F144-4D07-A05A-EA2BB8E82BB2}" type="datetimeFigureOut">
              <a:rPr lang="en-US" smtClean="0"/>
              <a:pPr/>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E3953-F144-4D07-A05A-EA2BB8E82BB2}" type="datetimeFigureOut">
              <a:rPr lang="en-US" smtClean="0"/>
              <a:pPr/>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E3953-F144-4D07-A05A-EA2BB8E82BB2}" type="datetimeFigureOut">
              <a:rPr lang="en-US" smtClean="0"/>
              <a:pPr/>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E3953-F144-4D07-A05A-EA2BB8E82BB2}"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E3953-F144-4D07-A05A-EA2BB8E82BB2}"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39069-37EA-4918-9DBB-1D5E24F6A9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E3953-F144-4D07-A05A-EA2BB8E82BB2}" type="datetimeFigureOut">
              <a:rPr lang="en-US" smtClean="0"/>
              <a:pPr/>
              <a:t>3/26/2021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39069-37EA-4918-9DBB-1D5E24F6A9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alpha val="92000"/>
              </a:srgbClr>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981199"/>
          </a:xfrm>
        </p:spPr>
        <p:txBody>
          <a:bodyPr>
            <a:normAutofit fontScale="90000"/>
          </a:bodyPr>
          <a:lstStyle/>
          <a:p>
            <a:r>
              <a:rPr lang="en-US" dirty="0" smtClean="0">
                <a:latin typeface="Algerian" pitchFamily="82" charset="0"/>
              </a:rPr>
              <a:t>E-learning</a:t>
            </a:r>
            <a:br>
              <a:rPr lang="en-US" dirty="0" smtClean="0">
                <a:latin typeface="Algerian" pitchFamily="82" charset="0"/>
              </a:rPr>
            </a:br>
            <a:r>
              <a:rPr lang="en-US" dirty="0">
                <a:latin typeface="Algerian" pitchFamily="82" charset="0"/>
              </a:rPr>
              <a:t>P</a:t>
            </a:r>
            <a:r>
              <a:rPr lang="en-US" dirty="0" smtClean="0">
                <a:latin typeface="Algerian" pitchFamily="82" charset="0"/>
              </a:rPr>
              <a:t>edagogy of science</a:t>
            </a:r>
            <a:br>
              <a:rPr lang="en-US" dirty="0" smtClean="0">
                <a:latin typeface="Algerian" pitchFamily="82" charset="0"/>
              </a:rPr>
            </a:br>
            <a:r>
              <a:rPr lang="en-US" dirty="0">
                <a:latin typeface="Algerian" pitchFamily="82" charset="0"/>
              </a:rPr>
              <a:t>&amp;</a:t>
            </a:r>
            <a:r>
              <a:rPr lang="en-US" dirty="0" smtClean="0">
                <a:latin typeface="Algerian" pitchFamily="82" charset="0"/>
              </a:rPr>
              <a:t/>
            </a:r>
            <a:br>
              <a:rPr lang="en-US" dirty="0" smtClean="0">
                <a:latin typeface="Algerian" pitchFamily="82" charset="0"/>
              </a:rPr>
            </a:br>
            <a:r>
              <a:rPr lang="en-US" dirty="0">
                <a:latin typeface="Algerian" pitchFamily="82" charset="0"/>
              </a:rPr>
              <a:t>Pedagogy of Life science</a:t>
            </a:r>
            <a:r>
              <a:rPr lang="en-US" dirty="0" smtClean="0">
                <a:latin typeface="Algerian" pitchFamily="82" charset="0"/>
              </a:rPr>
              <a:t> </a:t>
            </a:r>
            <a:endParaRPr lang="en-US" dirty="0">
              <a:latin typeface="Algerian" pitchFamily="82" charset="0"/>
            </a:endParaRPr>
          </a:p>
        </p:txBody>
      </p:sp>
      <p:sp>
        <p:nvSpPr>
          <p:cNvPr id="3" name="Subtitle 2"/>
          <p:cNvSpPr>
            <a:spLocks noGrp="1"/>
          </p:cNvSpPr>
          <p:nvPr>
            <p:ph type="subTitle" idx="1"/>
          </p:nvPr>
        </p:nvSpPr>
        <p:spPr>
          <a:xfrm>
            <a:off x="1371600" y="3200400"/>
            <a:ext cx="6400800" cy="2438400"/>
          </a:xfrm>
        </p:spPr>
        <p:txBody>
          <a:bodyPr/>
          <a:lstStyle/>
          <a:p>
            <a:r>
              <a:rPr lang="en-US" b="1" i="1" u="sng" dirty="0" err="1"/>
              <a:t>Harinder</a:t>
            </a:r>
            <a:r>
              <a:rPr lang="en-US" b="1" i="1" u="sng" dirty="0"/>
              <a:t> </a:t>
            </a:r>
            <a:r>
              <a:rPr lang="en-US" b="1" i="1" u="sng" dirty="0" err="1"/>
              <a:t>Kaur</a:t>
            </a:r>
            <a:r>
              <a:rPr lang="en-US" b="1" i="1" u="sng" dirty="0"/>
              <a:t> </a:t>
            </a:r>
          </a:p>
          <a:p>
            <a:r>
              <a:rPr lang="en-US" b="1" i="1" u="sng" dirty="0" err="1"/>
              <a:t>Sadbhavna</a:t>
            </a:r>
            <a:r>
              <a:rPr lang="en-US" b="1" i="1" u="sng" dirty="0"/>
              <a:t> College of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Principles of </a:t>
            </a:r>
            <a:r>
              <a:rPr lang="en-US" b="1" dirty="0" smtClean="0">
                <a:latin typeface="Algerian" pitchFamily="82" charset="0"/>
              </a:rPr>
              <a:t>  E-learning</a:t>
            </a:r>
            <a:r>
              <a:rPr lang="en-US" dirty="0" smtClean="0">
                <a:latin typeface="Algerian" pitchFamily="82" charset="0"/>
              </a:rPr>
              <a:t/>
            </a:r>
            <a:br>
              <a:rPr lang="en-US" dirty="0" smtClean="0">
                <a:latin typeface="Algerian" pitchFamily="82" charset="0"/>
              </a:rPr>
            </a:br>
            <a:endParaRPr lang="en-US" dirty="0"/>
          </a:p>
        </p:txBody>
      </p:sp>
      <p:sp>
        <p:nvSpPr>
          <p:cNvPr id="3" name="Content Placeholder 2"/>
          <p:cNvSpPr>
            <a:spLocks noGrp="1"/>
          </p:cNvSpPr>
          <p:nvPr>
            <p:ph idx="1"/>
          </p:nvPr>
        </p:nvSpPr>
        <p:spPr>
          <a:xfrm>
            <a:off x="457200" y="990600"/>
            <a:ext cx="8229600" cy="5562600"/>
          </a:xfrm>
        </p:spPr>
        <p:txBody>
          <a:bodyPr>
            <a:normAutofit lnSpcReduction="10000"/>
          </a:bodyPr>
          <a:lstStyle/>
          <a:p>
            <a:r>
              <a:rPr lang="en-US" b="1" dirty="0" smtClean="0"/>
              <a:t>Multimedia </a:t>
            </a:r>
            <a:r>
              <a:rPr lang="en-US" b="1" dirty="0" smtClean="0"/>
              <a:t>principle</a:t>
            </a:r>
          </a:p>
          <a:p>
            <a:r>
              <a:rPr lang="en-US" b="1" dirty="0" smtClean="0"/>
              <a:t>Modality </a:t>
            </a:r>
            <a:r>
              <a:rPr lang="en-US" b="1" dirty="0" smtClean="0"/>
              <a:t>principle</a:t>
            </a:r>
          </a:p>
          <a:p>
            <a:r>
              <a:rPr lang="en-US" b="1" dirty="0" smtClean="0"/>
              <a:t>Coherence </a:t>
            </a:r>
            <a:r>
              <a:rPr lang="en-US" b="1" dirty="0" smtClean="0"/>
              <a:t>principle</a:t>
            </a:r>
          </a:p>
          <a:p>
            <a:r>
              <a:rPr lang="en-US" b="1" dirty="0" smtClean="0"/>
              <a:t>Contiguity </a:t>
            </a:r>
            <a:r>
              <a:rPr lang="en-US" b="1" dirty="0" smtClean="0"/>
              <a:t>principle</a:t>
            </a:r>
          </a:p>
          <a:p>
            <a:r>
              <a:rPr lang="en-US" b="1" dirty="0" smtClean="0"/>
              <a:t>Segmenting </a:t>
            </a:r>
            <a:r>
              <a:rPr lang="en-US" b="1" dirty="0" smtClean="0"/>
              <a:t>principle</a:t>
            </a:r>
          </a:p>
          <a:p>
            <a:r>
              <a:rPr lang="en-US" b="1" dirty="0" smtClean="0"/>
              <a:t>Signaling principle</a:t>
            </a:r>
          </a:p>
          <a:p>
            <a:r>
              <a:rPr lang="en-US" b="1" dirty="0" smtClean="0"/>
              <a:t>Learner control </a:t>
            </a:r>
            <a:r>
              <a:rPr lang="en-US" b="1" dirty="0" smtClean="0"/>
              <a:t>principle</a:t>
            </a:r>
          </a:p>
          <a:p>
            <a:r>
              <a:rPr lang="en-US" b="1" dirty="0" smtClean="0"/>
              <a:t>Personalization </a:t>
            </a:r>
            <a:r>
              <a:rPr lang="en-US" b="1" dirty="0" smtClean="0"/>
              <a:t>principle </a:t>
            </a:r>
          </a:p>
          <a:p>
            <a:r>
              <a:rPr lang="en-US" b="1" dirty="0" smtClean="0"/>
              <a:t>Pre-training principle</a:t>
            </a:r>
          </a:p>
          <a:p>
            <a:pPr>
              <a:buFont typeface="Wingdings" pitchFamily="2" charset="2"/>
              <a:buChar char="§"/>
            </a:pPr>
            <a:r>
              <a:rPr lang="en-US" b="1" dirty="0" smtClean="0"/>
              <a:t> Expertise </a:t>
            </a:r>
            <a:r>
              <a:rPr lang="en-US" b="1" dirty="0" smtClean="0"/>
              <a:t>effect</a:t>
            </a:r>
            <a:endParaRPr lang="en-US" b="1" dirty="0" smtClean="0"/>
          </a:p>
          <a:p>
            <a:endParaRPr lang="en-US" b="1"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Administrator\My Documents\Downloads\e-learning-6-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Administrator\My Documents\Downloads\elearning-16-72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istrator\My Documents\Downloads\elearning-17-72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Administrator\My Documents\Downloads\elearning-18-72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Administrator\My Documents\Downloads\elearning-19-72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My Documents\Downloads\e-learning-12-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My Documents\Downloads\e-learning-13-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CONCLUSION&#10;E-learning is not intended to&#10;replace conventional methods and&#10;learning in classroom. Its aim is to&#10;create an 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4" name="Picture 4" descr="C:\Documents and Settings\Administrator\My Documents\Downloads\e-learning-16-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lgerian" pitchFamily="82" charset="0"/>
              </a:rPr>
              <a:t>Definition of 'E-learning</a:t>
            </a:r>
            <a:r>
              <a:rPr lang="en-US" dirty="0"/>
              <a:t>'</a:t>
            </a:r>
            <a:br>
              <a:rPr lang="en-US" dirty="0"/>
            </a:br>
            <a:endParaRPr lang="en-US" dirty="0"/>
          </a:p>
        </p:txBody>
      </p:sp>
      <p:sp>
        <p:nvSpPr>
          <p:cNvPr id="3" name="Content Placeholder 2"/>
          <p:cNvSpPr>
            <a:spLocks noGrp="1"/>
          </p:cNvSpPr>
          <p:nvPr>
            <p:ph idx="1"/>
          </p:nvPr>
        </p:nvSpPr>
        <p:spPr>
          <a:xfrm>
            <a:off x="457200" y="1219200"/>
            <a:ext cx="8229600" cy="5410200"/>
          </a:xfrm>
        </p:spPr>
        <p:txBody>
          <a:bodyPr>
            <a:normAutofit fontScale="77500" lnSpcReduction="20000"/>
          </a:bodyPr>
          <a:lstStyle/>
          <a:p>
            <a:r>
              <a:rPr lang="en-US" sz="3400" b="1" dirty="0">
                <a:latin typeface="Agency FB" pitchFamily="34" charset="0"/>
              </a:rPr>
              <a:t>A learning system based on </a:t>
            </a:r>
            <a:r>
              <a:rPr lang="en-US" sz="3400" b="1" dirty="0" smtClean="0">
                <a:latin typeface="Agency FB" pitchFamily="34" charset="0"/>
              </a:rPr>
              <a:t>formalized </a:t>
            </a:r>
            <a:r>
              <a:rPr lang="en-US" sz="3400" b="1" dirty="0">
                <a:latin typeface="Agency FB" pitchFamily="34" charset="0"/>
              </a:rPr>
              <a:t>teaching but with the help of electronic resources is known as </a:t>
            </a:r>
            <a:r>
              <a:rPr lang="en-US" sz="3400" b="1" dirty="0" smtClean="0">
                <a:latin typeface="Agency FB" pitchFamily="34" charset="0"/>
              </a:rPr>
              <a:t>E-learning.</a:t>
            </a:r>
          </a:p>
          <a:p>
            <a:pPr>
              <a:buFont typeface="Wingdings" pitchFamily="2" charset="2"/>
              <a:buChar char="§"/>
            </a:pPr>
            <a:r>
              <a:rPr lang="en-US" sz="3400" b="1" dirty="0">
                <a:latin typeface="Agency FB" pitchFamily="34" charset="0"/>
              </a:rPr>
              <a:t> </a:t>
            </a:r>
            <a:r>
              <a:rPr lang="en-US" sz="3400" b="1" dirty="0" smtClean="0">
                <a:latin typeface="Agency FB" pitchFamily="34" charset="0"/>
              </a:rPr>
              <a:t>more </a:t>
            </a:r>
            <a:r>
              <a:rPr lang="en-US" sz="3400" b="1" dirty="0">
                <a:latin typeface="Agency FB" pitchFamily="34" charset="0"/>
              </a:rPr>
              <a:t>effectively provide access to images of science teaching that embrace three-dimensional learning in a wide range of classrooms with diverse </a:t>
            </a:r>
            <a:r>
              <a:rPr lang="en-US" sz="3400" b="1" dirty="0" smtClean="0">
                <a:latin typeface="Agency FB" pitchFamily="34" charset="0"/>
              </a:rPr>
              <a:t>learners.</a:t>
            </a:r>
            <a:endParaRPr lang="en-US" sz="3400" b="1" dirty="0">
              <a:latin typeface="Agency FB" pitchFamily="34" charset="0"/>
            </a:endParaRPr>
          </a:p>
          <a:p>
            <a:r>
              <a:rPr lang="en-US" sz="3400" b="1" dirty="0">
                <a:latin typeface="Agency FB" pitchFamily="34" charset="0"/>
              </a:rPr>
              <a:t>give science educators opportunities to experience firsthand the appropriate use of technology in teaching and learning, and increase their confidence in using these tools in their own </a:t>
            </a:r>
            <a:r>
              <a:rPr lang="en-US" sz="3400" b="1" dirty="0" smtClean="0">
                <a:latin typeface="Agency FB" pitchFamily="34" charset="0"/>
              </a:rPr>
              <a:t>practice.</a:t>
            </a:r>
            <a:endParaRPr lang="en-US" sz="3400" b="1" dirty="0">
              <a:latin typeface="Agency FB" pitchFamily="34" charset="0"/>
            </a:endParaRPr>
          </a:p>
          <a:p>
            <a:r>
              <a:rPr lang="en-US" sz="3400" b="1" dirty="0">
                <a:latin typeface="Agency FB" pitchFamily="34" charset="0"/>
              </a:rPr>
              <a:t>meet the needs of diverse student and teacher learners with varied preferences for learning and interacting across learning </a:t>
            </a:r>
            <a:r>
              <a:rPr lang="en-US" sz="3400" b="1" dirty="0" smtClean="0">
                <a:latin typeface="Agency FB" pitchFamily="34" charset="0"/>
              </a:rPr>
              <a:t>environments.</a:t>
            </a:r>
            <a:endParaRPr lang="en-US" sz="3400" b="1" dirty="0">
              <a:latin typeface="Agency FB" pitchFamily="34" charset="0"/>
            </a:endParaRPr>
          </a:p>
          <a:p>
            <a:r>
              <a:rPr lang="en-US" sz="3400" b="1" dirty="0">
                <a:latin typeface="Agency FB" pitchFamily="34" charset="0"/>
              </a:rPr>
              <a:t>reduce the isolation of science educators—especially those in rural areas or teaching specialized science subjects—by providing and expanding access to colleagues and </a:t>
            </a:r>
            <a:r>
              <a:rPr lang="en-US" sz="3400" b="1" dirty="0" smtClean="0">
                <a:latin typeface="Agency FB" pitchFamily="34" charset="0"/>
              </a:rPr>
              <a:t>experts</a:t>
            </a:r>
            <a:r>
              <a:rPr lang="en-US" dirty="0" smtClean="0">
                <a:latin typeface="Agency FB" pitchFamily="34" charset="0"/>
              </a:rPr>
              <a:t>.</a:t>
            </a:r>
            <a:endParaRPr lang="en-US" dirty="0">
              <a:latin typeface="Agency FB" pitchFamily="34"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4191000" cy="1143000"/>
          </a:xfrm>
          <a:solidFill>
            <a:schemeClr val="accent5">
              <a:lumMod val="20000"/>
              <a:lumOff val="80000"/>
            </a:schemeClr>
          </a:solidFill>
        </p:spPr>
        <p:txBody>
          <a:bodyPr/>
          <a:lstStyle/>
          <a:p>
            <a:r>
              <a:rPr lang="en-US" b="1" i="1" u="sng" dirty="0" smtClean="0">
                <a:latin typeface="Algerian" pitchFamily="82" charset="0"/>
              </a:rPr>
              <a:t>E-learning</a:t>
            </a:r>
            <a:endParaRPr lang="en-US" b="1" i="1" u="sng" dirty="0">
              <a:latin typeface="Algerian" pitchFamily="82" charset="0"/>
            </a:endParaRPr>
          </a:p>
        </p:txBody>
      </p:sp>
      <p:sp>
        <p:nvSpPr>
          <p:cNvPr id="3" name="Content Placeholder 2"/>
          <p:cNvSpPr>
            <a:spLocks noGrp="1"/>
          </p:cNvSpPr>
          <p:nvPr>
            <p:ph idx="1"/>
          </p:nvPr>
        </p:nvSpPr>
        <p:spPr>
          <a:solidFill>
            <a:schemeClr val="accent5">
              <a:lumMod val="20000"/>
              <a:lumOff val="80000"/>
            </a:schemeClr>
          </a:solidFill>
          <a:ln>
            <a:noFill/>
          </a:ln>
        </p:spPr>
        <p:txBody>
          <a:bodyPr>
            <a:noAutofit/>
          </a:bodyPr>
          <a:lstStyle/>
          <a:p>
            <a:r>
              <a:rPr lang="en-US" sz="2400" dirty="0">
                <a:latin typeface="Monotype Corsiva" pitchFamily="66" charset="0"/>
              </a:rPr>
              <a:t>provide diverse </a:t>
            </a:r>
            <a:r>
              <a:rPr lang="en-US" sz="2400" dirty="0" smtClean="0">
                <a:latin typeface="Monotype Corsiva" pitchFamily="66" charset="0"/>
              </a:rPr>
              <a:t>learners with </a:t>
            </a:r>
            <a:r>
              <a:rPr lang="en-US" sz="2400" dirty="0">
                <a:latin typeface="Monotype Corsiva" pitchFamily="66" charset="0"/>
              </a:rPr>
              <a:t>equitable access to high-quality courses, content, learning experiences, and instructors by overcoming barriers of place and time </a:t>
            </a:r>
            <a:r>
              <a:rPr lang="en-US" sz="2400" dirty="0" smtClean="0">
                <a:latin typeface="Monotype Corsiva" pitchFamily="66" charset="0"/>
              </a:rPr>
              <a:t>.</a:t>
            </a:r>
            <a:endParaRPr lang="en-US" sz="2400" dirty="0">
              <a:latin typeface="Monotype Corsiva" pitchFamily="66" charset="0"/>
            </a:endParaRPr>
          </a:p>
          <a:p>
            <a:r>
              <a:rPr lang="en-US" sz="2400" dirty="0">
                <a:latin typeface="Monotype Corsiva" pitchFamily="66" charset="0"/>
              </a:rPr>
              <a:t>engage a greater number of teachers in ongoing, high quality peer-to-peer and teacher focused professional learning experiences </a:t>
            </a:r>
            <a:r>
              <a:rPr lang="en-US" sz="2400" dirty="0" smtClean="0">
                <a:latin typeface="Monotype Corsiva" pitchFamily="66" charset="0"/>
              </a:rPr>
              <a:t>.</a:t>
            </a:r>
            <a:endParaRPr lang="en-US" sz="2400" dirty="0">
              <a:latin typeface="Monotype Corsiva" pitchFamily="66" charset="0"/>
            </a:endParaRPr>
          </a:p>
          <a:p>
            <a:r>
              <a:rPr lang="en-US" sz="2400" dirty="0">
                <a:latin typeface="Monotype Corsiva" pitchFamily="66" charset="0"/>
              </a:rPr>
              <a:t>provide remote access—via computers and smart and mobile devices—to networks, data, and scientific instruments that allows teachers and the students they serve to conduct scientific investigations that might otherwise be unavailable to them .</a:t>
            </a:r>
          </a:p>
          <a:p>
            <a:r>
              <a:rPr lang="en-US" sz="2400" dirty="0">
                <a:latin typeface="Monotype Corsiva" pitchFamily="66" charset="0"/>
              </a:rPr>
              <a:t>provide future workers with strong skills and fluency in the convergence of </a:t>
            </a:r>
            <a:r>
              <a:rPr lang="en-US" sz="2400" dirty="0" smtClean="0">
                <a:latin typeface="Monotype Corsiva" pitchFamily="66" charset="0"/>
              </a:rPr>
              <a:t>media</a:t>
            </a:r>
            <a:r>
              <a:rPr lang="en-US" sz="2400" dirty="0">
                <a:latin typeface="Monotype Corsiva" pitchFamily="66" charset="0"/>
              </a:rPr>
              <a:t>.</a:t>
            </a:r>
          </a:p>
          <a:p>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Building an e-learning culture&#10; Learner:&#10; Self-directed&#10; Self-motivated&#10; Self-regulating&#10; Lifelong learning&#10;Building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Building an e-learning culture&#10; Learner:&#10; Self-directed&#10; Self-motivated&#10; Self-regulating&#10; Lifelong learning&#10;Building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Building an e-learning culture&#10; Learner:&#10; Self-directed&#10; Self-motivated&#10; Self-regulating&#10; Lifelong learning&#10;Building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C:\Documents and Settings\Administrator\My Documents\Downloads\e-learning-14-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Administrator\My Documents\Downloads\e-learning-5-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solidFill>
                  <a:schemeClr val="accent1">
                    <a:lumMod val="50000"/>
                  </a:schemeClr>
                </a:solidFill>
                <a:latin typeface="Algerian" pitchFamily="82" charset="0"/>
              </a:rPr>
              <a:t>Types of eLearning</a:t>
            </a:r>
            <a:r>
              <a:rPr lang="en-US" b="1" dirty="0"/>
              <a:t/>
            </a:r>
            <a:br>
              <a:rPr lang="en-US" b="1" dirty="0"/>
            </a:b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b="1" dirty="0">
                <a:solidFill>
                  <a:schemeClr val="bg1"/>
                </a:solidFill>
                <a:latin typeface="Monotype Corsiva" pitchFamily="66" charset="0"/>
              </a:rPr>
              <a:t>1. Synchronous  E-learning</a:t>
            </a:r>
            <a:endParaRPr lang="en-US" dirty="0">
              <a:solidFill>
                <a:schemeClr val="bg1"/>
              </a:solidFill>
              <a:latin typeface="Monotype Corsiva" pitchFamily="66" charset="0"/>
            </a:endParaRPr>
          </a:p>
          <a:p>
            <a:r>
              <a:rPr lang="en-US" dirty="0">
                <a:solidFill>
                  <a:schemeClr val="bg1"/>
                </a:solidFill>
                <a:latin typeface="Monotype Corsiva" pitchFamily="66" charset="0"/>
              </a:rPr>
              <a:t>Synchronous eLearning is real-time learning. In synchronous learning, the learners and the teacher are online and interact at the same time from different locations. </a:t>
            </a:r>
            <a:endParaRPr lang="en-US" dirty="0" smtClean="0">
              <a:solidFill>
                <a:schemeClr val="bg1"/>
              </a:solidFill>
              <a:latin typeface="Monotype Corsiva" pitchFamily="66" charset="0"/>
            </a:endParaRPr>
          </a:p>
          <a:p>
            <a:r>
              <a:rPr lang="en-US" dirty="0" smtClean="0">
                <a:solidFill>
                  <a:schemeClr val="bg1"/>
                </a:solidFill>
                <a:latin typeface="Monotype Corsiva" pitchFamily="66" charset="0"/>
              </a:rPr>
              <a:t>They </a:t>
            </a:r>
            <a:r>
              <a:rPr lang="en-US" dirty="0">
                <a:solidFill>
                  <a:schemeClr val="bg1"/>
                </a:solidFill>
                <a:latin typeface="Monotype Corsiva" pitchFamily="66" charset="0"/>
              </a:rPr>
              <a:t>deliver and receive the learning resources via mobile, video conference, Internet or chat</a:t>
            </a:r>
            <a:r>
              <a:rPr lang="en-US" dirty="0" smtClean="0">
                <a:solidFill>
                  <a:schemeClr val="bg1"/>
                </a:solidFill>
                <a:latin typeface="Monotype Corsiva" pitchFamily="66" charset="0"/>
              </a:rPr>
              <a:t>.</a:t>
            </a:r>
          </a:p>
          <a:p>
            <a:r>
              <a:rPr lang="en-US" dirty="0" smtClean="0">
                <a:solidFill>
                  <a:schemeClr val="bg1"/>
                </a:solidFill>
                <a:latin typeface="Monotype Corsiva" pitchFamily="66" charset="0"/>
              </a:rPr>
              <a:t> </a:t>
            </a:r>
            <a:r>
              <a:rPr lang="en-US" dirty="0">
                <a:solidFill>
                  <a:schemeClr val="bg1"/>
                </a:solidFill>
                <a:latin typeface="Monotype Corsiva" pitchFamily="66" charset="0"/>
              </a:rPr>
              <a:t>In this type of learning the participants can share their ideas during the session and interact with each other and they get detailed queries and solutions</a:t>
            </a:r>
            <a:r>
              <a:rPr lang="en-US" dirty="0" smtClean="0">
                <a:latin typeface="Monotype Corsiva" pitchFamily="66" charset="0"/>
              </a:rPr>
              <a:t>.</a:t>
            </a:r>
            <a:endParaRPr lang="en-US" dirty="0">
              <a:latin typeface="Monotype Corsiva"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35000"/>
              </a:schemeClr>
            </a:gs>
            <a:gs pos="18000">
              <a:srgbClr val="F8B049">
                <a:alpha val="67000"/>
              </a:srgbClr>
            </a:gs>
            <a:gs pos="51000">
              <a:srgbClr val="F8B049"/>
            </a:gs>
            <a:gs pos="31000">
              <a:srgbClr val="FEE7F2"/>
            </a:gs>
            <a:gs pos="0">
              <a:srgbClr val="F952A0"/>
            </a:gs>
            <a:gs pos="100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ernard MT Condensed" pitchFamily="18" charset="0"/>
              </a:rPr>
              <a:t>Learning from the sources of</a:t>
            </a:r>
            <a:br>
              <a:rPr lang="en-US" dirty="0" smtClean="0">
                <a:latin typeface="Bernard MT Condensed" pitchFamily="18" charset="0"/>
              </a:rPr>
            </a:br>
            <a:r>
              <a:rPr lang="en-US" b="1" dirty="0" smtClean="0">
                <a:latin typeface="Bernard MT Condensed" pitchFamily="18" charset="0"/>
              </a:rPr>
              <a:t> Synchronous  E-learning</a:t>
            </a:r>
            <a:endParaRPr lang="en-US" dirty="0">
              <a:latin typeface="Bernard MT Condensed" pitchFamily="18" charset="0"/>
            </a:endParaRPr>
          </a:p>
        </p:txBody>
      </p:sp>
      <p:sp>
        <p:nvSpPr>
          <p:cNvPr id="3" name="Content Placeholder 2"/>
          <p:cNvSpPr>
            <a:spLocks noGrp="1"/>
          </p:cNvSpPr>
          <p:nvPr>
            <p:ph idx="1"/>
          </p:nvPr>
        </p:nvSpPr>
        <p:spPr>
          <a:xfrm>
            <a:off x="914400" y="1600200"/>
            <a:ext cx="8229600" cy="4525963"/>
          </a:xfrm>
        </p:spPr>
        <p:txBody>
          <a:bodyPr/>
          <a:lstStyle/>
          <a:p>
            <a:pPr fontAlgn="base">
              <a:buFont typeface="Wingdings" pitchFamily="2" charset="2"/>
              <a:buChar char="Ø"/>
            </a:pPr>
            <a:r>
              <a:rPr lang="en-US" dirty="0" smtClean="0">
                <a:solidFill>
                  <a:schemeClr val="accent2">
                    <a:lumMod val="75000"/>
                  </a:schemeClr>
                </a:solidFill>
                <a:latin typeface="Monotype Corsiva" pitchFamily="66" charset="0"/>
              </a:rPr>
              <a:t>Virtual </a:t>
            </a:r>
            <a:r>
              <a:rPr lang="en-US" dirty="0">
                <a:solidFill>
                  <a:schemeClr val="accent2">
                    <a:lumMod val="75000"/>
                  </a:schemeClr>
                </a:solidFill>
                <a:latin typeface="Monotype Corsiva" pitchFamily="66" charset="0"/>
              </a:rPr>
              <a:t>Classroom</a:t>
            </a:r>
          </a:p>
          <a:p>
            <a:pPr fontAlgn="base">
              <a:buFont typeface="Wingdings" pitchFamily="2" charset="2"/>
              <a:buChar char="Ø"/>
            </a:pPr>
            <a:r>
              <a:rPr lang="en-US" dirty="0">
                <a:solidFill>
                  <a:schemeClr val="accent2">
                    <a:lumMod val="75000"/>
                  </a:schemeClr>
                </a:solidFill>
                <a:latin typeface="Monotype Corsiva" pitchFamily="66" charset="0"/>
              </a:rPr>
              <a:t>Audio and Video Conferencing</a:t>
            </a:r>
          </a:p>
          <a:p>
            <a:pPr fontAlgn="base">
              <a:buFont typeface="Wingdings" pitchFamily="2" charset="2"/>
              <a:buChar char="Ø"/>
            </a:pPr>
            <a:r>
              <a:rPr lang="en-US" dirty="0">
                <a:solidFill>
                  <a:schemeClr val="accent2">
                    <a:lumMod val="75000"/>
                  </a:schemeClr>
                </a:solidFill>
                <a:latin typeface="Monotype Corsiva" pitchFamily="66" charset="0"/>
              </a:rPr>
              <a:t>Chat</a:t>
            </a:r>
          </a:p>
          <a:p>
            <a:pPr fontAlgn="base">
              <a:buFont typeface="Wingdings" pitchFamily="2" charset="2"/>
              <a:buChar char="Ø"/>
            </a:pPr>
            <a:r>
              <a:rPr lang="en-US" dirty="0">
                <a:solidFill>
                  <a:schemeClr val="accent2">
                    <a:lumMod val="75000"/>
                  </a:schemeClr>
                </a:solidFill>
                <a:latin typeface="Monotype Corsiva" pitchFamily="66" charset="0"/>
              </a:rPr>
              <a:t>Webinars</a:t>
            </a:r>
          </a:p>
          <a:p>
            <a:pPr fontAlgn="base">
              <a:buFont typeface="Wingdings" pitchFamily="2" charset="2"/>
              <a:buChar char="Ø"/>
            </a:pPr>
            <a:r>
              <a:rPr lang="en-US" dirty="0">
                <a:solidFill>
                  <a:schemeClr val="accent2">
                    <a:lumMod val="75000"/>
                  </a:schemeClr>
                </a:solidFill>
                <a:latin typeface="Monotype Corsiva" pitchFamily="66" charset="0"/>
              </a:rPr>
              <a:t>Application Sharing</a:t>
            </a:r>
          </a:p>
          <a:p>
            <a:pPr fontAlgn="base">
              <a:buFont typeface="Wingdings" pitchFamily="2" charset="2"/>
              <a:buChar char="Ø"/>
            </a:pPr>
            <a:r>
              <a:rPr lang="en-US" dirty="0">
                <a:solidFill>
                  <a:schemeClr val="accent2">
                    <a:lumMod val="75000"/>
                  </a:schemeClr>
                </a:solidFill>
                <a:latin typeface="Monotype Corsiva" pitchFamily="66" charset="0"/>
              </a:rPr>
              <a:t>Messaging instantly</a:t>
            </a:r>
          </a:p>
          <a:p>
            <a:pPr>
              <a:buFont typeface="Wingdings" pitchFamily="2" charset="2"/>
              <a:buChar char="Ø"/>
            </a:pPr>
            <a:endParaRPr lang="en-US" dirty="0">
              <a:latin typeface="Monotype Corsiva"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35000"/>
              </a:schemeClr>
            </a:gs>
            <a:gs pos="18000">
              <a:srgbClr val="F8B049">
                <a:alpha val="67000"/>
              </a:srgbClr>
            </a:gs>
            <a:gs pos="51000">
              <a:srgbClr val="F8B049"/>
            </a:gs>
            <a:gs pos="31000">
              <a:srgbClr val="FEE7F2"/>
            </a:gs>
            <a:gs pos="0">
              <a:srgbClr val="F952A0"/>
            </a:gs>
            <a:gs pos="100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lgerian" pitchFamily="82" charset="0"/>
              </a:rPr>
              <a:t>2. Asynchronous  E-learning</a:t>
            </a:r>
            <a:r>
              <a:rPr lang="en-US" dirty="0">
                <a:latin typeface="Algerian" pitchFamily="82" charset="0"/>
              </a:rPr>
              <a:t/>
            </a:r>
            <a:br>
              <a:rPr lang="en-US" dirty="0">
                <a:latin typeface="Algerian" pitchFamily="82" charset="0"/>
              </a:rPr>
            </a:br>
            <a:endParaRPr lang="en-US" dirty="0">
              <a:latin typeface="Algerian" pitchFamily="82" charset="0"/>
            </a:endParaRPr>
          </a:p>
        </p:txBody>
      </p:sp>
      <p:sp>
        <p:nvSpPr>
          <p:cNvPr id="3" name="Content Placeholder 2"/>
          <p:cNvSpPr>
            <a:spLocks noGrp="1"/>
          </p:cNvSpPr>
          <p:nvPr>
            <p:ph idx="1"/>
          </p:nvPr>
        </p:nvSpPr>
        <p:spPr>
          <a:xfrm>
            <a:off x="457200" y="914400"/>
            <a:ext cx="8229600" cy="5211763"/>
          </a:xfrm>
        </p:spPr>
        <p:txBody>
          <a:bodyPr>
            <a:normAutofit fontScale="92500"/>
          </a:bodyPr>
          <a:lstStyle/>
          <a:p>
            <a:pPr>
              <a:buFont typeface="Wingdings" pitchFamily="2" charset="2"/>
              <a:buChar char="v"/>
            </a:pPr>
            <a:r>
              <a:rPr lang="en-US" dirty="0">
                <a:latin typeface="Monotype Corsiva" pitchFamily="66" charset="0"/>
              </a:rPr>
              <a:t>Asynchronous eLearning is pause-and-resume kind of learning. </a:t>
            </a:r>
            <a:endParaRPr lang="en-US" dirty="0" smtClean="0">
              <a:latin typeface="Monotype Corsiva" pitchFamily="66" charset="0"/>
            </a:endParaRPr>
          </a:p>
          <a:p>
            <a:pPr>
              <a:buFont typeface="Wingdings" pitchFamily="2" charset="2"/>
              <a:buChar char="v"/>
            </a:pPr>
            <a:r>
              <a:rPr lang="en-US" dirty="0" smtClean="0">
                <a:latin typeface="Monotype Corsiva" pitchFamily="66" charset="0"/>
              </a:rPr>
              <a:t>In </a:t>
            </a:r>
            <a:r>
              <a:rPr lang="en-US" dirty="0">
                <a:latin typeface="Monotype Corsiva" pitchFamily="66" charset="0"/>
              </a:rPr>
              <a:t>this type of eLearning the learner and the teacher cannot be online at same time</a:t>
            </a:r>
            <a:r>
              <a:rPr lang="en-US" dirty="0" smtClean="0">
                <a:latin typeface="Monotype Corsiva" pitchFamily="66" charset="0"/>
              </a:rPr>
              <a:t>.</a:t>
            </a:r>
          </a:p>
          <a:p>
            <a:pPr>
              <a:buFont typeface="Wingdings" pitchFamily="2" charset="2"/>
              <a:buChar char="v"/>
            </a:pPr>
            <a:r>
              <a:rPr lang="en-US" dirty="0" smtClean="0">
                <a:latin typeface="Monotype Corsiva" pitchFamily="66" charset="0"/>
              </a:rPr>
              <a:t> </a:t>
            </a:r>
            <a:r>
              <a:rPr lang="en-US" dirty="0">
                <a:latin typeface="Monotype Corsiva" pitchFamily="66" charset="0"/>
              </a:rPr>
              <a:t>Asynchronous eLearning may use technologies such as email, blogs, discussion forums, </a:t>
            </a:r>
            <a:r>
              <a:rPr lang="en-US" dirty="0" smtClean="0">
                <a:latin typeface="Monotype Corsiva" pitchFamily="66" charset="0"/>
              </a:rPr>
              <a:t>eBooks' </a:t>
            </a:r>
            <a:r>
              <a:rPr lang="en-US" dirty="0">
                <a:latin typeface="Monotype Corsiva" pitchFamily="66" charset="0"/>
              </a:rPr>
              <a:t>CDs, DVDs, etc. </a:t>
            </a:r>
            <a:endParaRPr lang="en-US" dirty="0" smtClean="0">
              <a:latin typeface="Monotype Corsiva" pitchFamily="66" charset="0"/>
            </a:endParaRPr>
          </a:p>
          <a:p>
            <a:pPr>
              <a:buFont typeface="Wingdings" pitchFamily="2" charset="2"/>
              <a:buChar char="v"/>
            </a:pPr>
            <a:r>
              <a:rPr lang="en-US" dirty="0" smtClean="0">
                <a:latin typeface="Monotype Corsiva" pitchFamily="66" charset="0"/>
              </a:rPr>
              <a:t>Learners </a:t>
            </a:r>
            <a:r>
              <a:rPr lang="en-US" dirty="0">
                <a:latin typeface="Monotype Corsiva" pitchFamily="66" charset="0"/>
              </a:rPr>
              <a:t>may learn at any time, download documents, and chat with teachers &amp; also with co-learners. </a:t>
            </a:r>
            <a:endParaRPr lang="en-US" dirty="0" smtClean="0">
              <a:latin typeface="Monotype Corsiva" pitchFamily="66" charset="0"/>
            </a:endParaRPr>
          </a:p>
          <a:p>
            <a:pPr>
              <a:buFont typeface="Wingdings" pitchFamily="2" charset="2"/>
              <a:buChar char="v"/>
            </a:pPr>
            <a:r>
              <a:rPr lang="en-US" dirty="0" smtClean="0">
                <a:latin typeface="Monotype Corsiva" pitchFamily="66" charset="0"/>
              </a:rPr>
              <a:t>Learners may  learn </a:t>
            </a:r>
            <a:r>
              <a:rPr lang="en-US" dirty="0">
                <a:latin typeface="Monotype Corsiva" pitchFamily="66" charset="0"/>
              </a:rPr>
              <a:t>at their preferable time by not effecting their daily commitments.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35000"/>
              </a:schemeClr>
            </a:gs>
            <a:gs pos="18000">
              <a:srgbClr val="F8B049">
                <a:alpha val="67000"/>
              </a:srgbClr>
            </a:gs>
            <a:gs pos="51000">
              <a:srgbClr val="F8B049"/>
            </a:gs>
            <a:gs pos="31000">
              <a:srgbClr val="FEE7F2"/>
            </a:gs>
            <a:gs pos="0">
              <a:srgbClr val="F952A0"/>
            </a:gs>
            <a:gs pos="100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itchFamily="82" charset="0"/>
              </a:rPr>
              <a:t>Learning from the sources of:</a:t>
            </a:r>
            <a:br>
              <a:rPr lang="en-US" dirty="0" smtClean="0">
                <a:latin typeface="Algerian" pitchFamily="82" charset="0"/>
              </a:rPr>
            </a:br>
            <a:endParaRPr lang="en-US" dirty="0">
              <a:latin typeface="Algerian" pitchFamily="82" charset="0"/>
            </a:endParaRPr>
          </a:p>
        </p:txBody>
      </p:sp>
      <p:sp>
        <p:nvSpPr>
          <p:cNvPr id="3" name="Content Placeholder 2"/>
          <p:cNvSpPr>
            <a:spLocks noGrp="1"/>
          </p:cNvSpPr>
          <p:nvPr>
            <p:ph idx="1"/>
          </p:nvPr>
        </p:nvSpPr>
        <p:spPr/>
        <p:txBody>
          <a:bodyPr/>
          <a:lstStyle/>
          <a:p>
            <a:pPr>
              <a:buFont typeface="Wingdings" pitchFamily="2" charset="2"/>
              <a:buChar char="v"/>
            </a:pPr>
            <a:r>
              <a:rPr lang="en-US" sz="3600" dirty="0" smtClean="0">
                <a:latin typeface="Monotype Corsiva" pitchFamily="66" charset="0"/>
              </a:rPr>
              <a:t>Self-paced online courses</a:t>
            </a:r>
          </a:p>
          <a:p>
            <a:pPr>
              <a:buFont typeface="Wingdings" pitchFamily="2" charset="2"/>
              <a:buChar char="v"/>
            </a:pPr>
            <a:r>
              <a:rPr lang="en-US" sz="3600" dirty="0" smtClean="0">
                <a:latin typeface="Monotype Corsiva" pitchFamily="66" charset="0"/>
              </a:rPr>
              <a:t>Discussion forums &amp; groups</a:t>
            </a:r>
          </a:p>
          <a:p>
            <a:pPr>
              <a:buFont typeface="Wingdings" pitchFamily="2" charset="2"/>
              <a:buChar char="v"/>
            </a:pPr>
            <a:r>
              <a:rPr lang="en-US" sz="3600" dirty="0" smtClean="0">
                <a:latin typeface="Monotype Corsiva" pitchFamily="66" charset="0"/>
              </a:rPr>
              <a:t>Message boards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368</Words>
  <Application>Microsoft Office PowerPoint</Application>
  <PresentationFormat>On-screen Show (4:3)</PresentationFormat>
  <Paragraphs>47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E-learning Pedagogy of science &amp; Pedagogy of Life science </vt:lpstr>
      <vt:lpstr>Definition of 'E-learning' </vt:lpstr>
      <vt:lpstr>E-learning</vt:lpstr>
      <vt:lpstr>Slide 4</vt:lpstr>
      <vt:lpstr>Slide 5</vt:lpstr>
      <vt:lpstr>Types of eLearning </vt:lpstr>
      <vt:lpstr>Learning from the sources of  Synchronous  E-learning</vt:lpstr>
      <vt:lpstr>2. Asynchronous  E-learning </vt:lpstr>
      <vt:lpstr>Learning from the sources of: </vt:lpstr>
      <vt:lpstr>Principles of   E-learning </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25</cp:revision>
  <dcterms:created xsi:type="dcterms:W3CDTF">2021-03-26T12:00:41Z</dcterms:created>
  <dcterms:modified xsi:type="dcterms:W3CDTF">2021-03-26T16:33:49Z</dcterms:modified>
</cp:coreProperties>
</file>