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6"/>
  </p:notesMasterIdLst>
  <p:sldIdLst>
    <p:sldId id="256" r:id="rId2"/>
    <p:sldId id="349" r:id="rId3"/>
    <p:sldId id="327" r:id="rId4"/>
    <p:sldId id="342" r:id="rId5"/>
    <p:sldId id="345" r:id="rId6"/>
    <p:sldId id="343" r:id="rId7"/>
    <p:sldId id="351" r:id="rId8"/>
    <p:sldId id="352" r:id="rId9"/>
    <p:sldId id="353" r:id="rId10"/>
    <p:sldId id="350" r:id="rId11"/>
    <p:sldId id="344" r:id="rId12"/>
    <p:sldId id="334" r:id="rId13"/>
    <p:sldId id="354" r:id="rId14"/>
    <p:sldId id="348" r:id="rId15"/>
    <p:sldId id="335" r:id="rId16"/>
    <p:sldId id="355" r:id="rId17"/>
    <p:sldId id="356" r:id="rId18"/>
    <p:sldId id="328" r:id="rId19"/>
    <p:sldId id="357" r:id="rId20"/>
    <p:sldId id="309" r:id="rId21"/>
    <p:sldId id="331" r:id="rId22"/>
    <p:sldId id="358" r:id="rId23"/>
    <p:sldId id="359" r:id="rId24"/>
    <p:sldId id="26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B53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029"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46F2-ABB7-477A-BB39-52CE2775A8B5}" type="datetimeFigureOut">
              <a:rPr lang="en-US" smtClean="0"/>
              <a:pPr/>
              <a:t>4/4/2021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EA6D9-A290-42B3-8F58-C9BAD58DA6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EA6D9-A290-42B3-8F58-C9BAD58DA6D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3200400"/>
          </a:xfrm>
        </p:spPr>
        <p:txBody>
          <a:bodyPr>
            <a:noAutofit/>
          </a:bodyPr>
          <a:lstStyle/>
          <a:p>
            <a:r>
              <a:rPr lang="en-US" sz="4400" b="1" dirty="0" smtClean="0">
                <a:solidFill>
                  <a:srgbClr val="92D050"/>
                </a:solidFill>
                <a:latin typeface="Bookman Old Style" pitchFamily="18" charset="0"/>
                <a:ea typeface="Batang" pitchFamily="18" charset="-127"/>
                <a:cs typeface="Verdana" pitchFamily="34" charset="0"/>
              </a:rPr>
              <a:t>SADBHAVNA COLLEGE OF    EDUCATION FOR  WOMEN RAIKOT , JALALDIWAL, LUDHIANA</a:t>
            </a:r>
          </a:p>
          <a:p>
            <a:endParaRPr lang="en-US" sz="4400" b="1" dirty="0">
              <a:solidFill>
                <a:srgbClr val="002060"/>
              </a:solidFill>
              <a:latin typeface="Bookman Old Style" pitchFamily="18" charset="0"/>
              <a:ea typeface="Batang" pitchFamily="18" charset="-127"/>
              <a:cs typeface="Verdana" pitchFamily="34" charset="0"/>
            </a:endParaRPr>
          </a:p>
        </p:txBody>
      </p:sp>
      <p:pic>
        <p:nvPicPr>
          <p:cNvPr id="1026" name="Picture 2" descr="C:\Users\XTREME\Desktop\download.jpg"/>
          <p:cNvPicPr>
            <a:picLocks noChangeAspect="1" noChangeArrowheads="1"/>
          </p:cNvPicPr>
          <p:nvPr/>
        </p:nvPicPr>
        <p:blipFill>
          <a:blip r:embed="rId3"/>
          <a:srcRect/>
          <a:stretch>
            <a:fillRect/>
          </a:stretch>
        </p:blipFill>
        <p:spPr bwMode="auto">
          <a:xfrm>
            <a:off x="5181600" y="2209800"/>
            <a:ext cx="3962400" cy="3810000"/>
          </a:xfrm>
          <a:prstGeom prst="rect">
            <a:avLst/>
          </a:prstGeom>
          <a:noFill/>
        </p:spPr>
      </p:pic>
      <p:sp>
        <p:nvSpPr>
          <p:cNvPr id="4" name="Rectangle 3"/>
          <p:cNvSpPr/>
          <p:nvPr/>
        </p:nvSpPr>
        <p:spPr>
          <a:xfrm>
            <a:off x="838200" y="2362200"/>
            <a:ext cx="2895600" cy="923330"/>
          </a:xfrm>
          <a:prstGeom prst="rect">
            <a:avLst/>
          </a:prstGeom>
        </p:spPr>
        <p:txBody>
          <a:bodyPr wrap="square">
            <a:spAutoFit/>
          </a:bodyPr>
          <a:lstStyle/>
          <a:p>
            <a:r>
              <a:rPr lang="en-US" dirty="0" smtClean="0">
                <a:solidFill>
                  <a:srgbClr val="00B050"/>
                </a:solidFill>
                <a:latin typeface="Aharoni" pitchFamily="2" charset="-79"/>
                <a:cs typeface="Aharoni" pitchFamily="2" charset="-79"/>
              </a:rPr>
              <a:t> </a:t>
            </a:r>
            <a:endParaRPr lang="en-US" sz="3600" dirty="0" smtClean="0">
              <a:solidFill>
                <a:srgbClr val="002060"/>
              </a:solidFill>
              <a:latin typeface="Aharoni" pitchFamily="2" charset="-79"/>
              <a:cs typeface="Aharoni" pitchFamily="2" charset="-79"/>
            </a:endParaRPr>
          </a:p>
          <a:p>
            <a:r>
              <a:rPr lang="en-US" sz="3600" dirty="0" smtClean="0">
                <a:solidFill>
                  <a:srgbClr val="FFFF00"/>
                </a:solidFill>
                <a:latin typeface="Aharoni" pitchFamily="2" charset="-79"/>
                <a:cs typeface="Aharoni" pitchFamily="2" charset="-79"/>
              </a:rPr>
              <a:t>TOPIC</a:t>
            </a:r>
            <a:endParaRPr lang="en-US" sz="3600" dirty="0">
              <a:solidFill>
                <a:srgbClr val="FFFF00"/>
              </a:solidFill>
            </a:endParaRPr>
          </a:p>
        </p:txBody>
      </p:sp>
      <p:sp>
        <p:nvSpPr>
          <p:cNvPr id="5" name="Rectangle 4"/>
          <p:cNvSpPr/>
          <p:nvPr/>
        </p:nvSpPr>
        <p:spPr>
          <a:xfrm>
            <a:off x="0" y="3581400"/>
            <a:ext cx="8686800" cy="3600986"/>
          </a:xfrm>
          <a:prstGeom prst="rect">
            <a:avLst/>
          </a:prstGeom>
        </p:spPr>
        <p:txBody>
          <a:bodyPr wrap="square">
            <a:spAutoFit/>
          </a:bodyPr>
          <a:lstStyle/>
          <a:p>
            <a:r>
              <a:rPr lang="en-US" sz="4000" b="1" dirty="0" smtClean="0">
                <a:solidFill>
                  <a:srgbClr val="FF0000"/>
                </a:solidFill>
                <a:latin typeface="Aharoni" pitchFamily="2" charset="-79"/>
                <a:cs typeface="Aharoni" pitchFamily="2" charset="-79"/>
              </a:rPr>
              <a:t>    </a:t>
            </a:r>
            <a:r>
              <a:rPr lang="en-US" sz="4000" b="1" dirty="0" smtClean="0">
                <a:solidFill>
                  <a:schemeClr val="accent6">
                    <a:lumMod val="20000"/>
                    <a:lumOff val="80000"/>
                  </a:schemeClr>
                </a:solidFill>
                <a:latin typeface="Aharoni" pitchFamily="2" charset="-79"/>
                <a:cs typeface="Aharoni" pitchFamily="2" charset="-79"/>
              </a:rPr>
              <a:t>Problem Solving</a:t>
            </a:r>
          </a:p>
          <a:p>
            <a:r>
              <a:rPr lang="en-US" sz="4000" b="1" dirty="0" smtClean="0">
                <a:solidFill>
                  <a:schemeClr val="accent6">
                    <a:lumMod val="20000"/>
                    <a:lumOff val="80000"/>
                  </a:schemeClr>
                </a:solidFill>
                <a:latin typeface="Aharoni" pitchFamily="2" charset="-79"/>
                <a:cs typeface="Aharoni" pitchFamily="2" charset="-79"/>
              </a:rPr>
              <a:t>      Method</a:t>
            </a:r>
          </a:p>
          <a:p>
            <a:endParaRPr lang="en-US" sz="4000" b="1" dirty="0" smtClean="0">
              <a:solidFill>
                <a:schemeClr val="accent4">
                  <a:lumMod val="60000"/>
                  <a:lumOff val="40000"/>
                </a:schemeClr>
              </a:solidFill>
              <a:latin typeface="Aharoni" pitchFamily="2" charset="-79"/>
              <a:cs typeface="Aharoni" pitchFamily="2" charset="-79"/>
            </a:endParaRPr>
          </a:p>
          <a:p>
            <a:r>
              <a:rPr lang="en-US" sz="4000" b="1" dirty="0" smtClean="0">
                <a:solidFill>
                  <a:srgbClr val="FFC000"/>
                </a:solidFill>
                <a:latin typeface="Aharoni" pitchFamily="2" charset="-79"/>
                <a:cs typeface="Aharoni" pitchFamily="2" charset="-79"/>
              </a:rPr>
              <a:t>Asst. Prof – Sunita Rani</a:t>
            </a:r>
          </a:p>
          <a:p>
            <a:endParaRPr lang="en-US" sz="4000" b="1" dirty="0" smtClean="0">
              <a:solidFill>
                <a:schemeClr val="accent4">
                  <a:lumMod val="60000"/>
                  <a:lumOff val="40000"/>
                </a:schemeClr>
              </a:solidFill>
              <a:latin typeface="Aharoni" pitchFamily="2" charset="-79"/>
              <a:cs typeface="Aharoni" pitchFamily="2" charset="-79"/>
            </a:endParaRPr>
          </a:p>
          <a:p>
            <a:endParaRPr lang="en-US" sz="2800" b="1" dirty="0" smtClean="0">
              <a:solidFill>
                <a:schemeClr val="accent4">
                  <a:lumMod val="60000"/>
                  <a:lumOff val="40000"/>
                </a:schemeClr>
              </a:solidFill>
              <a:latin typeface="Aharoni" pitchFamily="2" charset="-79"/>
              <a:cs typeface="Aharoni" pitchFamily="2" charset="-79"/>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COLLEGE FILE\4.jpg"/>
          <p:cNvPicPr>
            <a:picLocks noGrp="1" noChangeAspect="1" noChangeArrowheads="1"/>
          </p:cNvPicPr>
          <p:nvPr>
            <p:ph idx="1"/>
          </p:nvPr>
        </p:nvPicPr>
        <p:blipFill>
          <a:blip r:embed="rId2"/>
          <a:srcRect/>
          <a:stretch>
            <a:fillRect/>
          </a:stretch>
        </p:blipFill>
        <p:spPr bwMode="auto">
          <a:xfrm>
            <a:off x="533400" y="533400"/>
            <a:ext cx="807720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fontAlgn="base">
              <a:buNone/>
            </a:pPr>
            <a:r>
              <a:rPr lang="en-US" b="1" dirty="0" smtClean="0"/>
              <a:t>    </a:t>
            </a:r>
            <a:r>
              <a:rPr lang="en-US" sz="4000" b="1" dirty="0" smtClean="0"/>
              <a:t>Objectives of Problem-Solving:</a:t>
            </a:r>
            <a:r>
              <a:rPr lang="en-US" sz="4000" dirty="0" smtClean="0"/>
              <a:t> </a:t>
            </a:r>
          </a:p>
          <a:p>
            <a:pPr fontAlgn="base">
              <a:buNone/>
            </a:pPr>
            <a:r>
              <a:rPr lang="en-US" dirty="0" smtClean="0"/>
              <a:t>    </a:t>
            </a:r>
            <a:r>
              <a:rPr lang="en-US" dirty="0" smtClean="0">
                <a:solidFill>
                  <a:srgbClr val="00B050"/>
                </a:solidFill>
              </a:rPr>
              <a:t>The specific objectives of problem solving in science are :</a:t>
            </a:r>
          </a:p>
          <a:p>
            <a:pPr lvl="0" fontAlgn="base"/>
            <a:r>
              <a:rPr lang="en-US" dirty="0" smtClean="0">
                <a:solidFill>
                  <a:srgbClr val="00B050"/>
                </a:solidFill>
              </a:rPr>
              <a:t>Willingness to try problems and improve their perseverance when solving problems.</a:t>
            </a:r>
          </a:p>
          <a:p>
            <a:pPr lvl="0" fontAlgn="base"/>
            <a:r>
              <a:rPr lang="en-US" dirty="0" smtClean="0">
                <a:solidFill>
                  <a:srgbClr val="00B050"/>
                </a:solidFill>
              </a:rPr>
              <a:t>Improve pupils’ self-concepts with respect to the abilities to solve problems.</a:t>
            </a:r>
          </a:p>
          <a:p>
            <a:pPr lvl="0" fontAlgn="base"/>
            <a:r>
              <a:rPr lang="en-US" dirty="0" smtClean="0">
                <a:solidFill>
                  <a:srgbClr val="00B050"/>
                </a:solidFill>
              </a:rPr>
              <a:t>Make pupils aware of the problem-solving strategies.</a:t>
            </a:r>
          </a:p>
          <a:p>
            <a:pPr lvl="0" fontAlgn="base"/>
            <a:r>
              <a:rPr lang="en-US" dirty="0" smtClean="0">
                <a:solidFill>
                  <a:srgbClr val="00B050"/>
                </a:solidFill>
              </a:rPr>
              <a:t>Make pupils aware of the value of approaching problems in a systematic manner.</a:t>
            </a:r>
          </a:p>
          <a:p>
            <a:pPr lvl="0" fontAlgn="base"/>
            <a:r>
              <a:rPr lang="en-US" dirty="0" smtClean="0">
                <a:solidFill>
                  <a:srgbClr val="00B050"/>
                </a:solidFill>
              </a:rPr>
              <a:t>Make pupils aware that many problems can be solved in more than one way.</a:t>
            </a:r>
            <a:endParaRPr lang="en-US"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lvl="0" fontAlgn="base"/>
            <a:r>
              <a:rPr lang="en-US" dirty="0" smtClean="0">
                <a:solidFill>
                  <a:srgbClr val="7030A0"/>
                </a:solidFill>
              </a:rPr>
              <a:t>Improve pupils’ abilities to select appropriate solution strategies.</a:t>
            </a:r>
          </a:p>
          <a:p>
            <a:pPr lvl="0" fontAlgn="base"/>
            <a:r>
              <a:rPr lang="en-US" dirty="0" smtClean="0">
                <a:solidFill>
                  <a:srgbClr val="7030A0"/>
                </a:solidFill>
              </a:rPr>
              <a:t>Improve pupils’ abilities to implement solution strategies accurately.</a:t>
            </a:r>
          </a:p>
          <a:p>
            <a:pPr lvl="0" fontAlgn="base"/>
            <a:r>
              <a:rPr lang="en-US" dirty="0" smtClean="0">
                <a:solidFill>
                  <a:srgbClr val="7030A0"/>
                </a:solidFill>
              </a:rPr>
              <a:t>Improve pupils’ abilities to get more correct answers to problems</a:t>
            </a:r>
          </a:p>
          <a:p>
            <a:pPr lvl="0" fontAlgn="base"/>
            <a:r>
              <a:rPr lang="en-US" dirty="0" smtClean="0">
                <a:solidFill>
                  <a:srgbClr val="7030A0"/>
                </a:solidFill>
              </a:rPr>
              <a:t>The appreciation of the existence of a problems and a desire to solve it</a:t>
            </a:r>
          </a:p>
          <a:p>
            <a:pPr lvl="0" fontAlgn="base"/>
            <a:r>
              <a:rPr lang="en-US" dirty="0" smtClean="0">
                <a:solidFill>
                  <a:srgbClr val="7030A0"/>
                </a:solidFill>
              </a:rPr>
              <a:t>The accumulation of the facts and data which are pertinent to the problem.</a:t>
            </a:r>
          </a:p>
          <a:p>
            <a:pPr lvl="0" fontAlgn="base"/>
            <a:r>
              <a:rPr lang="en-US" dirty="0" smtClean="0">
                <a:solidFill>
                  <a:srgbClr val="7030A0"/>
                </a:solidFill>
              </a:rPr>
              <a:t>Logical interpretation of the data supported by adequate valid experience.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33400" y="609600"/>
            <a:ext cx="8077200" cy="547766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1143000"/>
          </a:xfrm>
        </p:spPr>
        <p:txBody>
          <a:bodyPr>
            <a:normAutofit fontScale="90000"/>
          </a:bodyPr>
          <a:lstStyle/>
          <a:p>
            <a:r>
              <a:rPr lang="en-US" sz="4400" b="1" dirty="0" smtClean="0">
                <a:latin typeface="Arial Black" pitchFamily="34" charset="0"/>
              </a:rPr>
              <a:t>8-Step Problem Solving Process</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648200"/>
          </a:xfrm>
        </p:spPr>
        <p:txBody>
          <a:bodyPr/>
          <a:lstStyle/>
          <a:p>
            <a:pPr>
              <a:buFont typeface="Courier New" pitchFamily="49" charset="0"/>
              <a:buChar char="o"/>
            </a:pPr>
            <a:r>
              <a:rPr lang="en-US" dirty="0" smtClean="0">
                <a:solidFill>
                  <a:srgbClr val="FF0000"/>
                </a:solidFill>
                <a:latin typeface="Aharoni" pitchFamily="2" charset="-79"/>
                <a:cs typeface="Aharoni" pitchFamily="2" charset="-79"/>
              </a:rPr>
              <a:t>Define the Problem</a:t>
            </a:r>
          </a:p>
          <a:p>
            <a:pPr>
              <a:buFont typeface="Courier New" pitchFamily="49" charset="0"/>
              <a:buChar char="o"/>
            </a:pPr>
            <a:r>
              <a:rPr lang="en-US" dirty="0" smtClean="0">
                <a:solidFill>
                  <a:srgbClr val="FF0000"/>
                </a:solidFill>
                <a:latin typeface="Aharoni" pitchFamily="2" charset="-79"/>
                <a:cs typeface="Aharoni" pitchFamily="2" charset="-79"/>
              </a:rPr>
              <a:t>Clarify the Problem</a:t>
            </a:r>
          </a:p>
          <a:p>
            <a:pPr>
              <a:buFont typeface="Courier New" pitchFamily="49" charset="0"/>
              <a:buChar char="o"/>
            </a:pPr>
            <a:r>
              <a:rPr lang="en-US" dirty="0" smtClean="0">
                <a:solidFill>
                  <a:srgbClr val="FF0000"/>
                </a:solidFill>
                <a:latin typeface="Aharoni" pitchFamily="2" charset="-79"/>
                <a:cs typeface="Aharoni" pitchFamily="2" charset="-79"/>
              </a:rPr>
              <a:t>Define the Goals</a:t>
            </a:r>
          </a:p>
          <a:p>
            <a:pPr>
              <a:buFont typeface="Courier New" pitchFamily="49" charset="0"/>
              <a:buChar char="o"/>
            </a:pPr>
            <a:r>
              <a:rPr lang="en-US" dirty="0" smtClean="0">
                <a:solidFill>
                  <a:srgbClr val="FF0000"/>
                </a:solidFill>
                <a:latin typeface="Aharoni" pitchFamily="2" charset="-79"/>
                <a:cs typeface="Aharoni" pitchFamily="2" charset="-79"/>
              </a:rPr>
              <a:t>Identify Root Cause of the Problem</a:t>
            </a:r>
          </a:p>
          <a:p>
            <a:pPr>
              <a:buFont typeface="Courier New" pitchFamily="49" charset="0"/>
              <a:buChar char="o"/>
            </a:pPr>
            <a:r>
              <a:rPr lang="en-US" dirty="0" smtClean="0">
                <a:solidFill>
                  <a:srgbClr val="FF0000"/>
                </a:solidFill>
                <a:latin typeface="Aharoni" pitchFamily="2" charset="-79"/>
                <a:cs typeface="Aharoni" pitchFamily="2" charset="-79"/>
              </a:rPr>
              <a:t>Develop Action Plan</a:t>
            </a:r>
          </a:p>
          <a:p>
            <a:pPr>
              <a:buFont typeface="Courier New" pitchFamily="49" charset="0"/>
              <a:buChar char="o"/>
            </a:pPr>
            <a:r>
              <a:rPr lang="en-US" dirty="0" smtClean="0">
                <a:solidFill>
                  <a:srgbClr val="FF0000"/>
                </a:solidFill>
                <a:latin typeface="Aharoni" pitchFamily="2" charset="-79"/>
                <a:cs typeface="Aharoni" pitchFamily="2" charset="-79"/>
              </a:rPr>
              <a:t>Execute Action Plan</a:t>
            </a:r>
          </a:p>
          <a:p>
            <a:pPr>
              <a:buFont typeface="Courier New" pitchFamily="49" charset="0"/>
              <a:buChar char="o"/>
            </a:pPr>
            <a:r>
              <a:rPr lang="en-US" dirty="0" smtClean="0">
                <a:solidFill>
                  <a:srgbClr val="FF0000"/>
                </a:solidFill>
                <a:latin typeface="Aharoni" pitchFamily="2" charset="-79"/>
                <a:cs typeface="Aharoni" pitchFamily="2" charset="-79"/>
              </a:rPr>
              <a:t>Evaluate the Results</a:t>
            </a:r>
          </a:p>
          <a:p>
            <a:pPr>
              <a:buFont typeface="Courier New" pitchFamily="49" charset="0"/>
              <a:buChar char="o"/>
            </a:pPr>
            <a:r>
              <a:rPr lang="en-US" dirty="0" smtClean="0">
                <a:solidFill>
                  <a:srgbClr val="FF0000"/>
                </a:solidFill>
                <a:latin typeface="Aharoni" pitchFamily="2" charset="-79"/>
                <a:cs typeface="Aharoni" pitchFamily="2" charset="-79"/>
              </a:rPr>
              <a:t>Continuously Improve</a:t>
            </a:r>
          </a:p>
          <a:p>
            <a:pPr>
              <a:buFont typeface="Courier New" pitchFamily="49" charset="0"/>
              <a:buChar char="o"/>
            </a:pPr>
            <a:endParaRPr lang="en-US" dirty="0" smtClean="0"/>
          </a:p>
          <a:p>
            <a:pPr marL="514350" indent="-514350">
              <a:buFont typeface="Courier New" pitchFamily="49" charset="0"/>
              <a:buChar char="o"/>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lnSpcReduction="10000"/>
          </a:bodyPr>
          <a:lstStyle/>
          <a:p>
            <a:pPr algn="ctr">
              <a:buNone/>
            </a:pPr>
            <a:r>
              <a:rPr lang="en-US" sz="4000" b="1" dirty="0" smtClean="0">
                <a:latin typeface="Aharoni" pitchFamily="2" charset="-79"/>
                <a:cs typeface="Aharoni" pitchFamily="2" charset="-79"/>
              </a:rPr>
              <a:t>Tips for effective use of Problem solving method</a:t>
            </a:r>
          </a:p>
          <a:p>
            <a:pPr>
              <a:buFont typeface="Wingdings" pitchFamily="2" charset="2"/>
              <a:buChar char="§"/>
            </a:pPr>
            <a:r>
              <a:rPr lang="en-US" sz="2400" b="1" dirty="0" smtClean="0">
                <a:solidFill>
                  <a:srgbClr val="C00000"/>
                </a:solidFill>
                <a:latin typeface="Aharoni" pitchFamily="2" charset="-79"/>
                <a:cs typeface="Aharoni" pitchFamily="2" charset="-79"/>
              </a:rPr>
              <a:t> </a:t>
            </a:r>
            <a:r>
              <a:rPr lang="en-US" sz="2400" b="1" dirty="0" smtClean="0">
                <a:solidFill>
                  <a:srgbClr val="0070C0"/>
                </a:solidFill>
                <a:latin typeface="Aharoni" pitchFamily="2" charset="-79"/>
                <a:cs typeface="Aharoni" pitchFamily="2" charset="-79"/>
              </a:rPr>
              <a:t>Ask questions and make suggestions</a:t>
            </a:r>
          </a:p>
          <a:p>
            <a:pPr>
              <a:buFont typeface="Wingdings" pitchFamily="2" charset="2"/>
              <a:buChar char="§"/>
            </a:pPr>
            <a:r>
              <a:rPr lang="en-US" sz="2400" b="1" dirty="0" smtClean="0">
                <a:solidFill>
                  <a:srgbClr val="0070C0"/>
                </a:solidFill>
                <a:latin typeface="Aharoni" pitchFamily="2" charset="-79"/>
                <a:cs typeface="Aharoni" pitchFamily="2" charset="-79"/>
              </a:rPr>
              <a:t>Don’t fear group work</a:t>
            </a:r>
          </a:p>
          <a:p>
            <a:pPr>
              <a:buFont typeface="Wingdings" pitchFamily="2" charset="2"/>
              <a:buChar char="§"/>
            </a:pPr>
            <a:r>
              <a:rPr lang="en-US" sz="2400" b="1" dirty="0" smtClean="0">
                <a:solidFill>
                  <a:srgbClr val="0070C0"/>
                </a:solidFill>
                <a:latin typeface="Aharoni" pitchFamily="2" charset="-79"/>
                <a:cs typeface="Aharoni" pitchFamily="2" charset="-79"/>
              </a:rPr>
              <a:t>Help students understand the problem</a:t>
            </a:r>
          </a:p>
          <a:p>
            <a:pPr>
              <a:buFont typeface="Wingdings" pitchFamily="2" charset="2"/>
              <a:buChar char="§"/>
            </a:pPr>
            <a:r>
              <a:rPr lang="en-US" sz="2400" b="1" dirty="0" smtClean="0">
                <a:solidFill>
                  <a:srgbClr val="0070C0"/>
                </a:solidFill>
                <a:latin typeface="Aharoni" pitchFamily="2" charset="-79"/>
                <a:cs typeface="Aharoni" pitchFamily="2" charset="-79"/>
              </a:rPr>
              <a:t>If students are unable to articulate their concerns, determine where they are having trouble</a:t>
            </a:r>
          </a:p>
          <a:p>
            <a:pPr>
              <a:buFont typeface="Wingdings" pitchFamily="2" charset="2"/>
              <a:buChar char="§"/>
            </a:pPr>
            <a:r>
              <a:rPr lang="en-US" sz="2400" b="1" dirty="0" smtClean="0">
                <a:solidFill>
                  <a:srgbClr val="0070C0"/>
                </a:solidFill>
                <a:latin typeface="Aharoni" pitchFamily="2" charset="-79"/>
                <a:cs typeface="Aharoni" pitchFamily="2" charset="-79"/>
              </a:rPr>
              <a:t>Link errors to misconceptions</a:t>
            </a:r>
          </a:p>
          <a:p>
            <a:pPr>
              <a:buFont typeface="Wingdings" pitchFamily="2" charset="2"/>
              <a:buChar char="§"/>
            </a:pPr>
            <a:r>
              <a:rPr lang="en-US" sz="2400" b="1" dirty="0" smtClean="0">
                <a:solidFill>
                  <a:srgbClr val="0070C0"/>
                </a:solidFill>
                <a:latin typeface="Aharoni" pitchFamily="2" charset="-79"/>
                <a:cs typeface="Aharoni" pitchFamily="2" charset="-79"/>
              </a:rPr>
              <a:t>Model the problem solving process rather than just giving students the answer</a:t>
            </a:r>
          </a:p>
          <a:p>
            <a:pPr>
              <a:buFont typeface="Wingdings" pitchFamily="2" charset="2"/>
              <a:buChar char="§"/>
            </a:pPr>
            <a:r>
              <a:rPr lang="en-US" sz="2400" b="1" dirty="0" smtClean="0">
                <a:solidFill>
                  <a:srgbClr val="0070C0"/>
                </a:solidFill>
                <a:latin typeface="Aharoni" pitchFamily="2" charset="-79"/>
                <a:cs typeface="Aharoni" pitchFamily="2" charset="-79"/>
              </a:rPr>
              <a:t>Take enough time</a:t>
            </a:r>
          </a:p>
          <a:p>
            <a:pPr>
              <a:buFont typeface="Wingdings" pitchFamily="2" charset="2"/>
              <a:buChar char="§"/>
            </a:pPr>
            <a:r>
              <a:rPr lang="en-US" sz="2400" b="1" dirty="0" smtClean="0">
                <a:solidFill>
                  <a:srgbClr val="0070C0"/>
                </a:solidFill>
                <a:latin typeface="Aharoni" pitchFamily="2" charset="-79"/>
                <a:cs typeface="Aharoni" pitchFamily="2" charset="-79"/>
              </a:rPr>
              <a:t>Teach within a specific context</a:t>
            </a:r>
          </a:p>
          <a:p>
            <a:pPr>
              <a:buFont typeface="Wingdings" pitchFamily="2" charset="2"/>
              <a:buChar char="§"/>
            </a:pPr>
            <a:r>
              <a:rPr lang="en-US" sz="2400" b="1" dirty="0" smtClean="0">
                <a:solidFill>
                  <a:srgbClr val="0070C0"/>
                </a:solidFill>
                <a:latin typeface="Aharoni" pitchFamily="2" charset="-79"/>
                <a:cs typeface="Aharoni" pitchFamily="2" charset="-79"/>
              </a:rPr>
              <a:t>Work as a facilitator</a:t>
            </a:r>
            <a:endParaRPr lang="en-US" sz="2400" dirty="0">
              <a:solidFill>
                <a:srgbClr val="0070C0"/>
              </a:solidFill>
              <a:latin typeface="Aharoni" pitchFamily="2" charset="-79"/>
              <a:cs typeface="Aharoni" pitchFamily="2"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838200" y="609601"/>
            <a:ext cx="7696199" cy="55062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457200" y="609600"/>
            <a:ext cx="8001000" cy="57149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buNone/>
            </a:pPr>
            <a:r>
              <a:rPr lang="en-US" sz="3600" b="1" dirty="0" smtClean="0">
                <a:solidFill>
                  <a:schemeClr val="bg2">
                    <a:lumMod val="25000"/>
                  </a:schemeClr>
                </a:solidFill>
              </a:rPr>
              <a:t> </a:t>
            </a:r>
          </a:p>
        </p:txBody>
      </p:sp>
      <p:sp>
        <p:nvSpPr>
          <p:cNvPr id="25601"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333333"/>
                </a:solidFill>
                <a:effectLst/>
                <a:ea typeface="Times New Roman" pitchFamily="18" charset="0"/>
                <a:cs typeface="Times New Roman" pitchFamily="18" charset="0"/>
              </a:rPr>
              <a:t>Procedural steps of Problem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333333"/>
                </a:solidFill>
                <a:effectLst/>
                <a:ea typeface="Times New Roman" pitchFamily="18" charset="0"/>
                <a:cs typeface="Times New Roman" pitchFamily="18" charset="0"/>
              </a:rPr>
              <a:t>solving method</a:t>
            </a:r>
          </a:p>
        </p:txBody>
      </p:sp>
      <p:sp>
        <p:nvSpPr>
          <p:cNvPr id="25602" name="Rectangle 2"/>
          <p:cNvSpPr>
            <a:spLocks noChangeArrowheads="1"/>
          </p:cNvSpPr>
          <p:nvPr/>
        </p:nvSpPr>
        <p:spPr bwMode="auto">
          <a:xfrm>
            <a:off x="762000" y="1524000"/>
            <a:ext cx="7620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haroni" pitchFamily="2" charset="-79"/>
                <a:ea typeface="Times New Roman" pitchFamily="18" charset="0"/>
                <a:cs typeface="Aharoni" pitchFamily="2" charset="-79"/>
              </a:rPr>
              <a:t>The procedural steps can be divided in two phases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C00000"/>
              </a:solidFill>
              <a:effectLst/>
              <a:latin typeface="Aharoni" pitchFamily="2" charset="-79"/>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haroni" pitchFamily="2" charset="-79"/>
                <a:ea typeface="Times New Roman" pitchFamily="18" charset="0"/>
                <a:cs typeface="Aharoni" pitchFamily="2" charset="-79"/>
              </a:rPr>
              <a:t>a- Pre-active /Planning phase</a:t>
            </a:r>
            <a:endParaRPr kumimoji="0" lang="en-US" sz="3600" b="0" i="0" u="none" strike="noStrike" cap="none" normalizeH="0" baseline="0" dirty="0" smtClean="0">
              <a:ln>
                <a:noFill/>
              </a:ln>
              <a:solidFill>
                <a:srgbClr val="C00000"/>
              </a:solidFill>
              <a:effectLst/>
              <a:latin typeface="Aharoni" pitchFamily="2" charset="-79"/>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haroni" pitchFamily="2" charset="-79"/>
                <a:ea typeface="Times New Roman" pitchFamily="18" charset="0"/>
                <a:cs typeface="Aharoni" pitchFamily="2" charset="-79"/>
              </a:rPr>
              <a:t>b- Active / Execution phase</a:t>
            </a:r>
            <a:endParaRPr kumimoji="0" lang="en-US" sz="3600" b="0" i="0" u="none" strike="noStrike" cap="none" normalizeH="0" baseline="0" dirty="0" smtClean="0">
              <a:ln>
                <a:noFill/>
              </a:ln>
              <a:solidFill>
                <a:srgbClr val="C00000"/>
              </a:solidFill>
              <a:effectLst/>
              <a:latin typeface="Aharoni" pitchFamily="2" charset="-79"/>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Aharoni" pitchFamily="2" charset="-79"/>
                <a:ea typeface="Times New Roman" pitchFamily="18" charset="0"/>
                <a:cs typeface="Aharoni" pitchFamily="2" charset="-79"/>
              </a:rPr>
              <a:t>c- </a:t>
            </a:r>
            <a:r>
              <a:rPr lang="en-US" sz="3600" dirty="0" smtClean="0">
                <a:solidFill>
                  <a:srgbClr val="C00000"/>
                </a:solidFill>
                <a:latin typeface="Aharoni" pitchFamily="2" charset="-79"/>
                <a:ea typeface="Times New Roman" pitchFamily="18" charset="0"/>
                <a:cs typeface="Aharoni" pitchFamily="2" charset="-79"/>
              </a:rPr>
              <a:t> </a:t>
            </a:r>
            <a:r>
              <a:rPr kumimoji="0" lang="en-US" sz="3600" b="0" i="0" u="none" strike="noStrike" cap="none" normalizeH="0" baseline="0" dirty="0" smtClean="0">
                <a:ln>
                  <a:noFill/>
                </a:ln>
                <a:solidFill>
                  <a:srgbClr val="C00000"/>
                </a:solidFill>
                <a:effectLst/>
                <a:latin typeface="Aharoni" pitchFamily="2" charset="-79"/>
                <a:ea typeface="Times New Roman" pitchFamily="18" charset="0"/>
                <a:cs typeface="Aharoni" pitchFamily="2" charset="-79"/>
              </a:rPr>
              <a:t>Post-active/Evaluation phase</a:t>
            </a:r>
            <a:endParaRPr kumimoji="0" lang="en-US" sz="3600" b="0" i="0" u="none" strike="noStrike" cap="none" normalizeH="0" baseline="0" dirty="0" smtClean="0">
              <a:ln>
                <a:noFill/>
              </a:ln>
              <a:solidFill>
                <a:srgbClr val="C00000"/>
              </a:solidFill>
              <a:effectLst/>
              <a:latin typeface="Aharoni" pitchFamily="2" charset="-79"/>
              <a:cs typeface="Aharoni"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457200" y="457200"/>
            <a:ext cx="8153400" cy="5943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381000"/>
            <a:ext cx="8001000" cy="5943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algn="ctr">
              <a:buNone/>
            </a:pPr>
            <a:r>
              <a:rPr lang="en-US" sz="3600" b="1" dirty="0" smtClean="0">
                <a:latin typeface="Arial Black" pitchFamily="34" charset="0"/>
              </a:rPr>
              <a:t>Merits of Problem solving method</a:t>
            </a:r>
          </a:p>
          <a:p>
            <a:pPr algn="ctr">
              <a:buNone/>
            </a:pPr>
            <a:endParaRPr lang="en-US" sz="3600" b="1" dirty="0" smtClean="0">
              <a:latin typeface="Arial Black" pitchFamily="34" charset="0"/>
            </a:endParaRPr>
          </a:p>
          <a:p>
            <a:pPr>
              <a:buFont typeface="Wingdings" pitchFamily="2" charset="2"/>
              <a:buChar char="§"/>
            </a:pPr>
            <a:r>
              <a:rPr lang="en-US" sz="2800" b="1" dirty="0" smtClean="0">
                <a:solidFill>
                  <a:schemeClr val="accent5">
                    <a:lumMod val="50000"/>
                  </a:schemeClr>
                </a:solidFill>
              </a:rPr>
              <a:t>Knowledge Retention</a:t>
            </a:r>
          </a:p>
          <a:p>
            <a:pPr>
              <a:buFont typeface="Wingdings" pitchFamily="2" charset="2"/>
              <a:buChar char="§"/>
            </a:pPr>
            <a:r>
              <a:rPr lang="en-US" sz="2800" b="1" dirty="0" smtClean="0">
                <a:solidFill>
                  <a:schemeClr val="accent5">
                    <a:lumMod val="50000"/>
                  </a:schemeClr>
                </a:solidFill>
              </a:rPr>
              <a:t>Develops Competencies</a:t>
            </a:r>
          </a:p>
          <a:p>
            <a:pPr>
              <a:buFont typeface="Wingdings" pitchFamily="2" charset="2"/>
              <a:buChar char="§"/>
            </a:pPr>
            <a:r>
              <a:rPr lang="en-US" sz="2800" b="1" dirty="0" smtClean="0">
                <a:solidFill>
                  <a:schemeClr val="accent5">
                    <a:lumMod val="50000"/>
                  </a:schemeClr>
                </a:solidFill>
              </a:rPr>
              <a:t>Context Specific</a:t>
            </a:r>
          </a:p>
          <a:p>
            <a:pPr>
              <a:buFont typeface="Wingdings" pitchFamily="2" charset="2"/>
              <a:buChar char="§"/>
            </a:pPr>
            <a:r>
              <a:rPr lang="en-US" sz="2800" b="1" dirty="0" smtClean="0">
                <a:solidFill>
                  <a:schemeClr val="accent5">
                    <a:lumMod val="50000"/>
                  </a:schemeClr>
                </a:solidFill>
              </a:rPr>
              <a:t>Method is scientific in nature</a:t>
            </a:r>
          </a:p>
          <a:p>
            <a:pPr>
              <a:buFont typeface="Wingdings" pitchFamily="2" charset="2"/>
              <a:buChar char="§"/>
            </a:pPr>
            <a:r>
              <a:rPr lang="en-US" sz="2800" b="1" dirty="0" smtClean="0">
                <a:solidFill>
                  <a:schemeClr val="accent5">
                    <a:lumMod val="50000"/>
                  </a:schemeClr>
                </a:solidFill>
              </a:rPr>
              <a:t>Develops qualities of initiative and self-dependence in the students</a:t>
            </a:r>
          </a:p>
          <a:p>
            <a:pPr>
              <a:buFont typeface="Wingdings" pitchFamily="2" charset="2"/>
              <a:buChar char="§"/>
            </a:pPr>
            <a:r>
              <a:rPr lang="en-US" sz="2800" b="1" dirty="0" smtClean="0">
                <a:solidFill>
                  <a:schemeClr val="accent5">
                    <a:lumMod val="50000"/>
                  </a:schemeClr>
                </a:solidFill>
              </a:rPr>
              <a:t>Reduced bias</a:t>
            </a:r>
          </a:p>
          <a:p>
            <a:pPr>
              <a:buFont typeface="Wingdings" pitchFamily="2" charset="2"/>
              <a:buChar char="§"/>
            </a:pPr>
            <a:r>
              <a:rPr lang="en-US" sz="2800" b="1" dirty="0" smtClean="0">
                <a:solidFill>
                  <a:schemeClr val="accent5">
                    <a:lumMod val="50000"/>
                  </a:schemeClr>
                </a:solidFill>
              </a:rPr>
              <a:t>Better solutions</a:t>
            </a:r>
            <a:endParaRPr lang="en-US" sz="2800" dirty="0">
              <a:solidFill>
                <a:schemeClr val="accent5">
                  <a:lumMod val="50000"/>
                </a:schemeClr>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algn="ctr">
              <a:buNone/>
            </a:pPr>
            <a:r>
              <a:rPr lang="en-US" sz="3200" dirty="0" smtClean="0">
                <a:latin typeface="Arial Black" pitchFamily="34" charset="0"/>
              </a:rPr>
              <a:t>Limitations of the problem-solving method</a:t>
            </a:r>
          </a:p>
          <a:p>
            <a:pPr algn="ctr">
              <a:buNone/>
            </a:pPr>
            <a:endParaRPr lang="en-US" sz="3200" dirty="0" smtClean="0">
              <a:latin typeface="Arial Black" pitchFamily="34" charset="0"/>
            </a:endParaRPr>
          </a:p>
          <a:p>
            <a:pPr>
              <a:buFont typeface="Courier New" pitchFamily="49" charset="0"/>
              <a:buChar char="o"/>
            </a:pPr>
            <a:r>
              <a:rPr lang="en-US" sz="2800" b="1" dirty="0" smtClean="0">
                <a:solidFill>
                  <a:srgbClr val="0070C0"/>
                </a:solidFill>
              </a:rPr>
              <a:t>Difficult to teach all topics of curriculum</a:t>
            </a:r>
          </a:p>
          <a:p>
            <a:pPr>
              <a:buFont typeface="Courier New" pitchFamily="49" charset="0"/>
              <a:buChar char="o"/>
            </a:pPr>
            <a:r>
              <a:rPr lang="en-US" sz="2800" b="1" dirty="0" smtClean="0">
                <a:solidFill>
                  <a:srgbClr val="0070C0"/>
                </a:solidFill>
              </a:rPr>
              <a:t>Can encourage dirty competition</a:t>
            </a:r>
          </a:p>
          <a:p>
            <a:pPr>
              <a:buFont typeface="Courier New" pitchFamily="49" charset="0"/>
              <a:buChar char="o"/>
            </a:pPr>
            <a:r>
              <a:rPr lang="en-US" sz="2800" b="1" dirty="0" smtClean="0">
                <a:solidFill>
                  <a:srgbClr val="0070C0"/>
                </a:solidFill>
              </a:rPr>
              <a:t>Possible lack of effective direction</a:t>
            </a:r>
          </a:p>
          <a:p>
            <a:pPr>
              <a:buFont typeface="Courier New" pitchFamily="49" charset="0"/>
              <a:buChar char="o"/>
            </a:pPr>
            <a:r>
              <a:rPr lang="en-US" sz="2800" b="1" dirty="0" smtClean="0">
                <a:solidFill>
                  <a:srgbClr val="0070C0"/>
                </a:solidFill>
              </a:rPr>
              <a:t>Time and resource constraints</a:t>
            </a:r>
          </a:p>
          <a:p>
            <a:pPr>
              <a:buFont typeface="Courier New" pitchFamily="49" charset="0"/>
              <a:buChar char="o"/>
            </a:pPr>
            <a:endParaRPr lang="en-US" sz="2800" dirty="0">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685800" y="762000"/>
            <a:ext cx="7848600" cy="545861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838200" y="533400"/>
            <a:ext cx="7543800" cy="5562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838200"/>
            <a:ext cx="7239000" cy="5617536"/>
          </a:xfrm>
        </p:spPr>
        <p:txBody>
          <a:bodyPr>
            <a:normAutofit/>
          </a:bodyPr>
          <a:lstStyle/>
          <a:p>
            <a:pPr>
              <a:buNone/>
            </a:pPr>
            <a:endParaRPr lang="en-US" sz="5400" b="1" dirty="0" smtClean="0">
              <a:solidFill>
                <a:schemeClr val="tx2">
                  <a:lumMod val="75000"/>
                </a:schemeClr>
              </a:solidFill>
              <a:latin typeface="Arial Black" pitchFamily="34" charset="0"/>
            </a:endParaRPr>
          </a:p>
          <a:p>
            <a:pPr>
              <a:buNone/>
            </a:pPr>
            <a:endParaRPr lang="en-US" sz="5400" b="1" dirty="0" smtClean="0">
              <a:solidFill>
                <a:schemeClr val="tx2">
                  <a:lumMod val="75000"/>
                </a:schemeClr>
              </a:solidFill>
              <a:latin typeface="Arial Black" pitchFamily="34" charset="0"/>
            </a:endParaRPr>
          </a:p>
          <a:p>
            <a:pPr>
              <a:buNone/>
            </a:pPr>
            <a:r>
              <a:rPr lang="en-US" sz="5400" b="1" dirty="0" smtClean="0">
                <a:solidFill>
                  <a:schemeClr val="tx2">
                    <a:lumMod val="75000"/>
                  </a:schemeClr>
                </a:solidFill>
                <a:latin typeface="Arial Black" pitchFamily="34" charset="0"/>
              </a:rPr>
              <a:t>    </a:t>
            </a:r>
            <a:endParaRPr lang="en-US" sz="5400" b="1" dirty="0" smtClean="0">
              <a:solidFill>
                <a:srgbClr val="FFFF00"/>
              </a:solidFill>
              <a:latin typeface="Arial Black" pitchFamily="34" charset="0"/>
            </a:endParaRPr>
          </a:p>
        </p:txBody>
      </p:sp>
      <p:sp>
        <p:nvSpPr>
          <p:cNvPr id="13317" name="AutoShape 5"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9" name="AutoShape 7"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4"/>
          <p:cNvPicPr>
            <a:picLocks noChangeAspect="1" noChangeArrowheads="1"/>
          </p:cNvPicPr>
          <p:nvPr/>
        </p:nvPicPr>
        <p:blipFill>
          <a:blip r:embed="rId2"/>
          <a:srcRect/>
          <a:stretch>
            <a:fillRect/>
          </a:stretch>
        </p:blipFill>
        <p:spPr bwMode="auto">
          <a:xfrm>
            <a:off x="533400" y="457200"/>
            <a:ext cx="8229600" cy="5943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85000" lnSpcReduction="10000"/>
          </a:bodyPr>
          <a:lstStyle/>
          <a:p>
            <a:pPr fontAlgn="base">
              <a:buNone/>
            </a:pPr>
            <a:r>
              <a:rPr lang="en-US" b="1" dirty="0" smtClean="0"/>
              <a:t>    </a:t>
            </a:r>
            <a:r>
              <a:rPr lang="en-US" sz="4000" b="1" dirty="0" smtClean="0">
                <a:solidFill>
                  <a:schemeClr val="accent5">
                    <a:lumMod val="50000"/>
                  </a:schemeClr>
                </a:solidFill>
                <a:latin typeface="Aharoni" pitchFamily="2" charset="-79"/>
                <a:cs typeface="Aharoni" pitchFamily="2" charset="-79"/>
              </a:rPr>
              <a:t>Meaning and Definition of Problem solving method</a:t>
            </a:r>
          </a:p>
          <a:p>
            <a:pPr fontAlgn="base">
              <a:buNone/>
            </a:pPr>
            <a:endParaRPr lang="en-US" sz="4000" b="1" dirty="0" smtClean="0">
              <a:solidFill>
                <a:schemeClr val="accent5">
                  <a:lumMod val="50000"/>
                </a:schemeClr>
              </a:solidFill>
              <a:latin typeface="Aharoni" pitchFamily="2" charset="-79"/>
              <a:cs typeface="Aharoni" pitchFamily="2" charset="-79"/>
            </a:endParaRPr>
          </a:p>
          <a:p>
            <a:pPr fontAlgn="base">
              <a:buNone/>
            </a:pPr>
            <a:r>
              <a:rPr lang="en-US" sz="3300" dirty="0" smtClean="0"/>
              <a:t>   In a problem solving method, children learn by working on problems. This enables the students to learn new knowledge by facing the problems to be solved. The students are expected to observe, understand, analyze, interpret find solutions, and perform applications that lead to a holistic understanding of the concept. This method develops scientific process skills. This method helps in developing brainstorming approach to learning concepts.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buNone/>
            </a:pPr>
            <a:r>
              <a:rPr lang="en-US" dirty="0" smtClean="0">
                <a:solidFill>
                  <a:srgbClr val="7030A0"/>
                </a:solidFill>
              </a:rPr>
              <a:t>   </a:t>
            </a:r>
            <a:r>
              <a:rPr lang="en-US" sz="2800" dirty="0" smtClean="0">
                <a:solidFill>
                  <a:srgbClr val="7030A0"/>
                </a:solidFill>
              </a:rPr>
              <a:t>The students thinking on problem and their understanding of the science behind it is based on common sense. It does not start from textual knowledge. Rather it proceeds from experiencing to gradually forming concepts through books at later stage. It is a process from practice to theory not vice versa. Knowledge here is not a goal but a natural out came of working on tasks. Students live in the real world and like to deal with concrete things where they can touch, feel manipulate things then the method is useful in igniting the process of science learning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sz="2800" dirty="0" smtClean="0">
                <a:solidFill>
                  <a:srgbClr val="FF0000"/>
                </a:solidFill>
              </a:rPr>
              <a:t>    A problem is a task for which Problem–solving may be a purely mental difficulty or it may be physical and involve manipulation of data.  , the person confronting it wants or needs to find a solution because the person has no readily available procedure for finding the solution.  The person must make an attempt to find a solution. Problem solving is the act of defining a problem; determining the cause of the problem; identifying, prioritizing and selecting alternatives for a solution; and implementing a solution.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791200"/>
          </a:xfrm>
        </p:spPr>
        <p:txBody>
          <a:bodyPr>
            <a:normAutofit fontScale="92500"/>
          </a:bodyPr>
          <a:lstStyle/>
          <a:p>
            <a:pPr fontAlgn="base"/>
            <a:r>
              <a:rPr lang="en-US" dirty="0" smtClean="0">
                <a:solidFill>
                  <a:schemeClr val="accent1"/>
                </a:solidFill>
              </a:rPr>
              <a:t>Problem-solving method aims at presenting the knowledge to be learnt in the form of a problem. It begins with a problematic situation and consists of continuous, meaningful, well-integrated activity. The problems are test to the students in a natural way and it is ensured that the students are genuinely interested to solve them.</a:t>
            </a:r>
          </a:p>
          <a:p>
            <a:pPr fontAlgn="base"/>
            <a:r>
              <a:rPr lang="en-US" dirty="0" smtClean="0">
                <a:solidFill>
                  <a:schemeClr val="accent1"/>
                </a:solidFill>
              </a:rPr>
              <a:t>Problem–solving may be a purely mental difficulty or it may be physical and involve manipulation of data. Problem-solving is the ability to identify and solve problems by applying appropriate skills systematically.</a:t>
            </a:r>
          </a:p>
          <a:p>
            <a:pPr fontAlgn="base"/>
            <a:r>
              <a:rPr lang="en-US" dirty="0" smtClean="0">
                <a:solidFill>
                  <a:schemeClr val="accent1"/>
                </a:solidFill>
              </a:rPr>
              <a:t>Problem-solving is a process—an ongoing activity in which we take what we know to discover what we don’t know. It involves overcoming obstacles by generating hypo-theses, testing those predictions, and arriving at satisfactory solutions.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33400" y="609601"/>
            <a:ext cx="8000999" cy="5715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09600" y="533400"/>
            <a:ext cx="7772400" cy="573008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09600" y="533401"/>
            <a:ext cx="8229599" cy="575389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1382</TotalTime>
  <Words>517</Words>
  <Application>Microsoft Office PowerPoint</Application>
  <PresentationFormat>On-screen Show (4:3)</PresentationFormat>
  <Paragraphs>74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8-Step Problem Solving Process </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XTREME</dc:creator>
  <cp:lastModifiedBy>samsung</cp:lastModifiedBy>
  <cp:revision>187</cp:revision>
  <dcterms:created xsi:type="dcterms:W3CDTF">2006-08-16T00:00:00Z</dcterms:created>
  <dcterms:modified xsi:type="dcterms:W3CDTF">2021-04-04T11:25:43Z</dcterms:modified>
</cp:coreProperties>
</file>