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notesMasterIdLst>
    <p:notesMasterId r:id="rId12"/>
  </p:notesMasterIdLst>
  <p:sldIdLst>
    <p:sldId id="256" r:id="rId2"/>
    <p:sldId id="258" r:id="rId3"/>
    <p:sldId id="276" r:id="rId4"/>
    <p:sldId id="277" r:id="rId5"/>
    <p:sldId id="280" r:id="rId6"/>
    <p:sldId id="281" r:id="rId7"/>
    <p:sldId id="282" r:id="rId8"/>
    <p:sldId id="283" r:id="rId9"/>
    <p:sldId id="284" r:id="rId10"/>
    <p:sldId id="26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5620"/>
    <p:restoredTop sz="94660"/>
  </p:normalViewPr>
  <p:slideViewPr>
    <p:cSldViewPr>
      <p:cViewPr varScale="1">
        <p:scale>
          <a:sx n="68" d="100"/>
          <a:sy n="68" d="100"/>
        </p:scale>
        <p:origin x="-121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BE46F2-ABB7-477A-BB39-52CE2775A8B5}" type="datetimeFigureOut">
              <a:rPr lang="en-US" smtClean="0"/>
              <a:pPr/>
              <a:t>3/7/2021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2EA6D9-A290-42B3-8F58-C9BAD58DA6D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82EA6D9-A290-42B3-8F58-C9BAD58DA6DE}"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3/7/2021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3/7/2021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81400" y="0"/>
            <a:ext cx="5562600" cy="3581400"/>
          </a:xfrm>
        </p:spPr>
        <p:txBody>
          <a:bodyPr>
            <a:noAutofit/>
          </a:bodyPr>
          <a:lstStyle/>
          <a:p>
            <a:r>
              <a:rPr lang="en-US" sz="4400" b="1" dirty="0" smtClean="0">
                <a:solidFill>
                  <a:srgbClr val="FFFF00"/>
                </a:solidFill>
                <a:latin typeface="Bookman Old Style" pitchFamily="18" charset="0"/>
                <a:ea typeface="Batang" pitchFamily="18" charset="-127"/>
                <a:cs typeface="Verdana" pitchFamily="34" charset="0"/>
              </a:rPr>
              <a:t>SADBHAVNA COLLEGE OF    EDUCATION FOR WOMEN RAIKOT , JALALDIWAL, LUDHIANA</a:t>
            </a:r>
          </a:p>
          <a:p>
            <a:endParaRPr lang="en-US" sz="4400" b="1" dirty="0">
              <a:solidFill>
                <a:srgbClr val="002060"/>
              </a:solidFill>
              <a:latin typeface="Bookman Old Style" pitchFamily="18" charset="0"/>
              <a:ea typeface="Batang" pitchFamily="18" charset="-127"/>
              <a:cs typeface="Verdana" pitchFamily="34" charset="0"/>
            </a:endParaRPr>
          </a:p>
        </p:txBody>
      </p:sp>
      <p:pic>
        <p:nvPicPr>
          <p:cNvPr id="1026" name="Picture 2" descr="C:\Users\XTREME\Desktop\download.jpg"/>
          <p:cNvPicPr>
            <a:picLocks noChangeAspect="1" noChangeArrowheads="1"/>
          </p:cNvPicPr>
          <p:nvPr/>
        </p:nvPicPr>
        <p:blipFill>
          <a:blip r:embed="rId3"/>
          <a:srcRect/>
          <a:stretch>
            <a:fillRect/>
          </a:stretch>
        </p:blipFill>
        <p:spPr bwMode="auto">
          <a:xfrm>
            <a:off x="0" y="1"/>
            <a:ext cx="3581400" cy="2667000"/>
          </a:xfrm>
          <a:prstGeom prst="rect">
            <a:avLst/>
          </a:prstGeom>
          <a:noFill/>
        </p:spPr>
      </p:pic>
      <p:sp>
        <p:nvSpPr>
          <p:cNvPr id="4" name="Rectangle 3"/>
          <p:cNvSpPr/>
          <p:nvPr/>
        </p:nvSpPr>
        <p:spPr>
          <a:xfrm>
            <a:off x="838200" y="3810000"/>
            <a:ext cx="2514600" cy="923330"/>
          </a:xfrm>
          <a:prstGeom prst="rect">
            <a:avLst/>
          </a:prstGeom>
        </p:spPr>
        <p:txBody>
          <a:bodyPr wrap="square">
            <a:spAutoFit/>
          </a:bodyPr>
          <a:lstStyle/>
          <a:p>
            <a:r>
              <a:rPr lang="en-US" dirty="0" smtClean="0">
                <a:solidFill>
                  <a:srgbClr val="00B050"/>
                </a:solidFill>
                <a:latin typeface="Aharoni" pitchFamily="2" charset="-79"/>
                <a:cs typeface="Aharoni" pitchFamily="2" charset="-79"/>
              </a:rPr>
              <a:t> </a:t>
            </a:r>
          </a:p>
          <a:p>
            <a:r>
              <a:rPr lang="en-US" sz="3600" dirty="0" smtClean="0">
                <a:solidFill>
                  <a:srgbClr val="002060"/>
                </a:solidFill>
                <a:latin typeface="Aharoni" pitchFamily="2" charset="-79"/>
                <a:cs typeface="Aharoni" pitchFamily="2" charset="-79"/>
              </a:rPr>
              <a:t>TOPIC</a:t>
            </a:r>
            <a:endParaRPr lang="en-US" sz="3600" dirty="0">
              <a:solidFill>
                <a:srgbClr val="002060"/>
              </a:solidFill>
            </a:endParaRPr>
          </a:p>
        </p:txBody>
      </p:sp>
      <p:sp>
        <p:nvSpPr>
          <p:cNvPr id="5" name="Rectangle 4"/>
          <p:cNvSpPr/>
          <p:nvPr/>
        </p:nvSpPr>
        <p:spPr>
          <a:xfrm>
            <a:off x="381000" y="3124200"/>
            <a:ext cx="6477000" cy="2646878"/>
          </a:xfrm>
          <a:prstGeom prst="rect">
            <a:avLst/>
          </a:prstGeom>
        </p:spPr>
        <p:txBody>
          <a:bodyPr wrap="square">
            <a:spAutoFit/>
          </a:bodyPr>
          <a:lstStyle/>
          <a:p>
            <a:pPr>
              <a:buNone/>
            </a:pPr>
            <a:endParaRPr lang="en-US" b="1" dirty="0" smtClean="0">
              <a:solidFill>
                <a:schemeClr val="accent6">
                  <a:lumMod val="90000"/>
                </a:schemeClr>
              </a:solidFill>
              <a:latin typeface="Aharoni" pitchFamily="2" charset="-79"/>
              <a:cs typeface="Aharoni" pitchFamily="2" charset="-79"/>
            </a:endParaRPr>
          </a:p>
          <a:p>
            <a:pPr>
              <a:buNone/>
            </a:pPr>
            <a:endParaRPr lang="en-US" sz="2800" b="1" dirty="0" smtClean="0">
              <a:solidFill>
                <a:schemeClr val="accent6">
                  <a:lumMod val="90000"/>
                </a:schemeClr>
              </a:solidFill>
              <a:latin typeface="Aharoni" pitchFamily="2" charset="-79"/>
              <a:cs typeface="Aharoni" pitchFamily="2" charset="-79"/>
            </a:endParaRPr>
          </a:p>
          <a:p>
            <a:pPr>
              <a:buNone/>
            </a:pPr>
            <a:endParaRPr lang="en-US" sz="2800" dirty="0" smtClean="0">
              <a:latin typeface="Aharoni" pitchFamily="2" charset="-79"/>
              <a:cs typeface="Aharoni" pitchFamily="2" charset="-79"/>
            </a:endParaRPr>
          </a:p>
          <a:p>
            <a:endParaRPr lang="en-US" sz="2800" dirty="0" smtClean="0"/>
          </a:p>
          <a:p>
            <a:r>
              <a:rPr lang="en-US" sz="2800" dirty="0" smtClean="0">
                <a:latin typeface="Aharoni" pitchFamily="2" charset="-79"/>
                <a:cs typeface="Aharoni" pitchFamily="2" charset="-79"/>
              </a:rPr>
              <a:t> </a:t>
            </a:r>
            <a:r>
              <a:rPr lang="en-US" sz="3200" dirty="0" smtClean="0">
                <a:latin typeface="Aharoni" pitchFamily="2" charset="-79"/>
                <a:cs typeface="Aharoni" pitchFamily="2" charset="-79"/>
              </a:rPr>
              <a:t>NATURE &amp; SCOPE OF HOME SCIENCE</a:t>
            </a:r>
            <a:endParaRPr lang="en-US" sz="3200" b="1" dirty="0">
              <a:latin typeface="Aharoni" pitchFamily="2" charset="-79"/>
              <a:cs typeface="Aharoni" pitchFamily="2" charset="-79"/>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AutoShape 4" descr="G:\ETT FEE OCTOBER 2020\AdobeStock_61769035_cup.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8" name="AutoShape 6" descr="G:\ETT FEE OCTOBER 2020\AdobeStock_61769035_cup.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80" name="AutoShape 8" descr="G:\ETT FEE OCTOBER 2020\AdobeStock_61769035_cup.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 name="Content Placeholder 10"/>
          <p:cNvSpPr>
            <a:spLocks noGrp="1"/>
          </p:cNvSpPr>
          <p:nvPr>
            <p:ph idx="1"/>
          </p:nvPr>
        </p:nvSpPr>
        <p:spPr>
          <a:xfrm>
            <a:off x="457200" y="838200"/>
            <a:ext cx="7239000" cy="5617536"/>
          </a:xfrm>
        </p:spPr>
        <p:txBody>
          <a:bodyPr>
            <a:normAutofit/>
          </a:bodyPr>
          <a:lstStyle/>
          <a:p>
            <a:pPr>
              <a:buNone/>
            </a:pPr>
            <a:r>
              <a:rPr lang="en-US" sz="5400" b="1" dirty="0" smtClean="0">
                <a:solidFill>
                  <a:schemeClr val="tx2">
                    <a:lumMod val="75000"/>
                  </a:schemeClr>
                </a:solidFill>
                <a:latin typeface="Arial Black" pitchFamily="34" charset="0"/>
              </a:rPr>
              <a:t> </a:t>
            </a:r>
          </a:p>
          <a:p>
            <a:pPr>
              <a:buNone/>
            </a:pPr>
            <a:endParaRPr lang="en-US" sz="5400" b="1" dirty="0" smtClean="0">
              <a:solidFill>
                <a:schemeClr val="tx2">
                  <a:lumMod val="75000"/>
                </a:schemeClr>
              </a:solidFill>
              <a:latin typeface="Arial Black" pitchFamily="34" charset="0"/>
            </a:endParaRPr>
          </a:p>
          <a:p>
            <a:pPr>
              <a:buNone/>
            </a:pPr>
            <a:r>
              <a:rPr lang="en-US" sz="5400" b="1" dirty="0" smtClean="0">
                <a:solidFill>
                  <a:srgbClr val="7030A0"/>
                </a:solidFill>
                <a:latin typeface="Arial Black" pitchFamily="34" charset="0"/>
              </a:rPr>
              <a:t>         THANKS</a:t>
            </a:r>
            <a:endParaRPr lang="en-US" sz="5400" b="1" dirty="0">
              <a:solidFill>
                <a:srgbClr val="7030A0"/>
              </a:solidFill>
              <a:latin typeface="Arial Black" pitchFamily="34" charset="0"/>
            </a:endParaRPr>
          </a:p>
        </p:txBody>
      </p:sp>
      <p:sp>
        <p:nvSpPr>
          <p:cNvPr id="13317" name="AutoShape 5" descr="G:\ETT FEE OCTOBER 2020\independent-selfreliant-confident-responsible-steps-260nw-749012803.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3319" name="AutoShape 7" descr="G:\ETT FEE OCTOBER 2020\independent-selfreliant-confident-responsible-steps-260nw-749012803.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001000" cy="5846136"/>
          </a:xfrm>
        </p:spPr>
        <p:txBody>
          <a:bodyPr>
            <a:normAutofit/>
          </a:bodyPr>
          <a:lstStyle/>
          <a:p>
            <a:pPr>
              <a:buNone/>
            </a:pPr>
            <a:r>
              <a:rPr lang="en-US" sz="4800" dirty="0" smtClean="0">
                <a:latin typeface="Aharoni" pitchFamily="2" charset="-79"/>
                <a:cs typeface="Aharoni" pitchFamily="2" charset="-79"/>
              </a:rPr>
              <a:t> </a:t>
            </a:r>
            <a:r>
              <a:rPr lang="en-US" sz="4800" dirty="0" smtClean="0">
                <a:latin typeface="Aharoni" pitchFamily="2" charset="-79"/>
                <a:cs typeface="Aharoni" pitchFamily="2" charset="-79"/>
              </a:rPr>
              <a:t>Traditional &amp; Modern concept of Home Science</a:t>
            </a:r>
          </a:p>
          <a:p>
            <a:pPr>
              <a:buNone/>
            </a:pPr>
            <a:r>
              <a:rPr lang="en-US" sz="4800" dirty="0" smtClean="0">
                <a:latin typeface="Aharoni" pitchFamily="2" charset="-79"/>
                <a:cs typeface="Aharoni" pitchFamily="2" charset="-79"/>
              </a:rPr>
              <a:t> </a:t>
            </a:r>
            <a:r>
              <a:rPr lang="en-US" sz="3600" dirty="0" smtClean="0">
                <a:solidFill>
                  <a:srgbClr val="FF0000"/>
                </a:solidFill>
                <a:latin typeface="Aharoni" pitchFamily="2" charset="-79"/>
                <a:cs typeface="Aharoni" pitchFamily="2" charset="-79"/>
              </a:rPr>
              <a:t>Home science is concerned with the primary and indispensable training of running a home. This traditional concept of home science made home science verry narrow in its scope.  </a:t>
            </a:r>
            <a:r>
              <a:rPr lang="en-US" sz="3600" dirty="0" smtClean="0">
                <a:solidFill>
                  <a:schemeClr val="bg1"/>
                </a:solidFill>
                <a:latin typeface="Aharoni" pitchFamily="2" charset="-79"/>
                <a:cs typeface="Aharoni" pitchFamily="2" charset="-79"/>
              </a:rPr>
              <a:t>OF  </a:t>
            </a:r>
            <a:r>
              <a:rPr lang="en-US" sz="3600" dirty="0" smtClean="0">
                <a:solidFill>
                  <a:schemeClr val="bg1"/>
                </a:solidFill>
                <a:latin typeface="Aharoni" pitchFamily="2" charset="-79"/>
                <a:cs typeface="Aharoni" pitchFamily="2" charset="-79"/>
              </a:rPr>
              <a:t>SIMULATED TEACHING</a:t>
            </a:r>
            <a:endParaRPr lang="en-US" sz="3600" b="1" dirty="0" smtClean="0">
              <a:solidFill>
                <a:schemeClr val="bg1"/>
              </a:solidFill>
              <a:latin typeface="Aharoni" pitchFamily="2" charset="-79"/>
              <a:cs typeface="Aharoni" pitchFamily="2" charset="-79"/>
            </a:endParaRPr>
          </a:p>
          <a:p>
            <a:pPr>
              <a:buNone/>
            </a:pPr>
            <a:endParaRPr lang="en-US" sz="3200" dirty="0">
              <a:solidFill>
                <a:srgbClr val="00206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86717"/>
          </a:xfrm>
        </p:spPr>
        <p:txBody>
          <a:bodyPr>
            <a:normAutofit fontScale="92500" lnSpcReduction="20000"/>
          </a:bodyPr>
          <a:lstStyle/>
          <a:p>
            <a:pPr>
              <a:buNone/>
            </a:pPr>
            <a:r>
              <a:rPr lang="en-US" dirty="0" smtClean="0">
                <a:solidFill>
                  <a:srgbClr val="FFC000"/>
                </a:solidFill>
                <a:latin typeface="Aharoni" pitchFamily="2" charset="-79"/>
                <a:cs typeface="Aharoni" pitchFamily="2" charset="-79"/>
              </a:rPr>
              <a:t> </a:t>
            </a:r>
            <a:r>
              <a:rPr lang="en-US" sz="3600" dirty="0" smtClean="0">
                <a:solidFill>
                  <a:srgbClr val="002060"/>
                </a:solidFill>
                <a:latin typeface="Aharoni" pitchFamily="2" charset="-79"/>
                <a:cs typeface="Aharoni" pitchFamily="2" charset="-79"/>
              </a:rPr>
              <a:t>In the modern times the importance of home science has been given recognition and home science has become an important and prominent subject of study. Now we consider home science as a systematic arrangement, both mental and physical, for running individual homes that is likely to result in the place, prosperity and progress of human society. This defintion has made the scope of home science.</a:t>
            </a:r>
            <a:endParaRPr lang="en-US" sz="3600" dirty="0">
              <a:solidFill>
                <a:srgbClr val="002060"/>
              </a:solidFill>
              <a:latin typeface="Aharoni" pitchFamily="2" charset="-79"/>
              <a:cs typeface="Aharoni" pitchFamily="2" charset="-79"/>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229600" cy="6401117"/>
          </a:xfrm>
        </p:spPr>
        <p:txBody>
          <a:bodyPr>
            <a:normAutofit fontScale="47500" lnSpcReduction="20000"/>
          </a:bodyPr>
          <a:lstStyle/>
          <a:p>
            <a:pPr marL="571500" indent="-571500">
              <a:buNone/>
            </a:pPr>
            <a:r>
              <a:rPr lang="en-US" sz="7700" dirty="0" smtClean="0">
                <a:solidFill>
                  <a:srgbClr val="C00000"/>
                </a:solidFill>
                <a:latin typeface="Aharoni" pitchFamily="2" charset="-79"/>
                <a:cs typeface="Aharoni" pitchFamily="2" charset="-79"/>
              </a:rPr>
              <a:t>     NATURE OF HOME SCIENCE</a:t>
            </a:r>
          </a:p>
          <a:p>
            <a:pPr marL="571500" indent="-571500">
              <a:buNone/>
            </a:pPr>
            <a:endParaRPr lang="en-US" sz="4400" dirty="0" smtClean="0">
              <a:solidFill>
                <a:srgbClr val="C00000"/>
              </a:solidFill>
              <a:latin typeface="Aharoni" pitchFamily="2" charset="-79"/>
              <a:cs typeface="Aharoni" pitchFamily="2" charset="-79"/>
            </a:endParaRPr>
          </a:p>
          <a:p>
            <a:pPr marL="571500" indent="-571500">
              <a:buNone/>
            </a:pPr>
            <a:r>
              <a:rPr lang="en-US" sz="5700" dirty="0" smtClean="0">
                <a:solidFill>
                  <a:srgbClr val="00B050"/>
                </a:solidFill>
                <a:latin typeface="Aharoni" pitchFamily="2" charset="-79"/>
                <a:cs typeface="Aharoni" pitchFamily="2" charset="-79"/>
              </a:rPr>
              <a:t>     In a democratic country, education aims at preparing youth for happy and efficient home and family living. A knowledge of home science is quite helpful to the students as it enable them to apply their ability and intelligence for solving various problems of their own lives as also the lives of other family, members, community, nation and the world. They become ideal citizens. They learn art of home management. They understand the functions of parenthood, responsibilities of family membership and proper management of their resources. In this way they develop a sound philosophy of home living.</a:t>
            </a:r>
            <a:endParaRPr lang="en-US" sz="5700" dirty="0">
              <a:solidFill>
                <a:srgbClr val="00B050"/>
              </a:solidFill>
              <a:latin typeface="Aharoni" pitchFamily="2" charset="-79"/>
              <a:cs typeface="Aharoni" pitchFamily="2" charset="-79"/>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229600" cy="5334317"/>
          </a:xfrm>
        </p:spPr>
        <p:txBody>
          <a:bodyPr>
            <a:normAutofit/>
          </a:bodyPr>
          <a:lstStyle/>
          <a:p>
            <a:pPr>
              <a:buNone/>
            </a:pPr>
            <a:r>
              <a:rPr lang="en-US" sz="4000" b="1" dirty="0" smtClean="0">
                <a:solidFill>
                  <a:srgbClr val="00B0F0"/>
                </a:solidFill>
                <a:latin typeface="Aharoni" pitchFamily="2" charset="-79"/>
                <a:cs typeface="Aharoni" pitchFamily="2" charset="-79"/>
              </a:rPr>
              <a:t>     SCOPE OF HOME SCIENCE</a:t>
            </a:r>
          </a:p>
          <a:p>
            <a:pPr>
              <a:buNone/>
            </a:pPr>
            <a:r>
              <a:rPr lang="en-US" sz="3600" b="1" dirty="0" smtClean="0">
                <a:solidFill>
                  <a:srgbClr val="00B050"/>
                </a:solidFill>
                <a:latin typeface="Aharoni" pitchFamily="2" charset="-79"/>
                <a:cs typeface="Aharoni" pitchFamily="2" charset="-79"/>
              </a:rPr>
              <a:t>   Scope means “range, limit or extent” so when we talk pf scope of home science we mean that topics be included for being taught in a home science class. As  ideal have science programme should contain following major phases:</a:t>
            </a:r>
            <a:endParaRPr lang="en-US" sz="3600" b="1" dirty="0">
              <a:solidFill>
                <a:srgbClr val="00B050"/>
              </a:solidFill>
              <a:latin typeface="Aharoni" pitchFamily="2" charset="-79"/>
              <a:cs typeface="Aharoni" pitchFamily="2" charset="-79"/>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a:bodyPr>
          <a:lstStyle/>
          <a:p>
            <a:r>
              <a:rPr lang="en-US" sz="3600" b="1" dirty="0" smtClean="0">
                <a:latin typeface="Aharoni" pitchFamily="2" charset="-79"/>
                <a:cs typeface="Aharoni" pitchFamily="2" charset="-79"/>
              </a:rPr>
              <a:t>    Food, Nutrition and Cookery</a:t>
            </a:r>
          </a:p>
          <a:p>
            <a:pPr marL="742950" indent="-742950">
              <a:buFont typeface="+mj-lt"/>
              <a:buAutoNum type="alphaLcParenR"/>
            </a:pPr>
            <a:r>
              <a:rPr lang="en-US" sz="3600" b="1" dirty="0" smtClean="0">
                <a:solidFill>
                  <a:srgbClr val="7030A0"/>
                </a:solidFill>
                <a:latin typeface="Aharoni" pitchFamily="2" charset="-79"/>
                <a:cs typeface="Aharoni" pitchFamily="2" charset="-79"/>
              </a:rPr>
              <a:t>Personal, family and community food needs,</a:t>
            </a:r>
          </a:p>
          <a:p>
            <a:pPr marL="742950" indent="-742950">
              <a:buFont typeface="+mj-lt"/>
              <a:buAutoNum type="alphaLcParenR"/>
            </a:pPr>
            <a:r>
              <a:rPr lang="en-US" sz="3600" b="1" dirty="0" smtClean="0">
                <a:solidFill>
                  <a:srgbClr val="7030A0"/>
                </a:solidFill>
                <a:latin typeface="Aharoni" pitchFamily="2" charset="-79"/>
                <a:cs typeface="Aharoni" pitchFamily="2" charset="-79"/>
              </a:rPr>
              <a:t>Planning, preparing and service of nutritions food</a:t>
            </a:r>
          </a:p>
          <a:p>
            <a:pPr marL="742950" indent="-742950">
              <a:buFont typeface="+mj-lt"/>
              <a:buAutoNum type="alphaLcParenR"/>
            </a:pPr>
            <a:r>
              <a:rPr lang="en-US" sz="3600" b="1" dirty="0" smtClean="0">
                <a:solidFill>
                  <a:srgbClr val="7030A0"/>
                </a:solidFill>
                <a:latin typeface="Aharoni" pitchFamily="2" charset="-79"/>
                <a:cs typeface="Aharoni" pitchFamily="2" charset="-79"/>
              </a:rPr>
              <a:t>Food habits and practices</a:t>
            </a:r>
          </a:p>
          <a:p>
            <a:pPr marL="742950" indent="-742950">
              <a:buFont typeface="+mj-lt"/>
              <a:buAutoNum type="alphaLcParenR"/>
            </a:pPr>
            <a:r>
              <a:rPr lang="en-US" sz="3600" b="1" dirty="0" smtClean="0">
                <a:solidFill>
                  <a:srgbClr val="7030A0"/>
                </a:solidFill>
                <a:latin typeface="Aharoni" pitchFamily="2" charset="-79"/>
                <a:cs typeface="Aharoni" pitchFamily="2" charset="-79"/>
              </a:rPr>
              <a:t>Table manners and services</a:t>
            </a:r>
          </a:p>
          <a:p>
            <a:pPr marL="742950" indent="-742950">
              <a:buFont typeface="+mj-lt"/>
              <a:buAutoNum type="alphaLcParenR"/>
            </a:pPr>
            <a:r>
              <a:rPr lang="en-US" sz="3600" b="1" dirty="0" smtClean="0">
                <a:solidFill>
                  <a:srgbClr val="7030A0"/>
                </a:solidFill>
                <a:latin typeface="Aharoni" pitchFamily="2" charset="-79"/>
                <a:cs typeface="Aharoni" pitchFamily="2" charset="-79"/>
              </a:rPr>
              <a:t>Food production, conservation and preservation</a:t>
            </a:r>
            <a:endParaRPr lang="en-US" sz="3600" b="1" dirty="0">
              <a:solidFill>
                <a:srgbClr val="7030A0"/>
              </a:solidFill>
              <a:latin typeface="Aharoni" pitchFamily="2" charset="-79"/>
              <a:cs typeface="Aharoni" pitchFamily="2" charset="-79"/>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lnSpcReduction="10000"/>
          </a:bodyPr>
          <a:lstStyle/>
          <a:p>
            <a:r>
              <a:rPr lang="en-US" sz="3600" b="1" dirty="0" smtClean="0">
                <a:latin typeface="Aharoni" pitchFamily="2" charset="-79"/>
                <a:cs typeface="Aharoni" pitchFamily="2" charset="-79"/>
              </a:rPr>
              <a:t>    Household Management</a:t>
            </a:r>
          </a:p>
          <a:p>
            <a:pPr marL="742950" indent="-742950">
              <a:buFont typeface="+mj-lt"/>
              <a:buAutoNum type="alphaLcParenR"/>
            </a:pPr>
            <a:r>
              <a:rPr lang="en-US" sz="3600" b="1" dirty="0" smtClean="0">
                <a:solidFill>
                  <a:srgbClr val="FF0000"/>
                </a:solidFill>
                <a:latin typeface="Aharoni" pitchFamily="2" charset="-79"/>
                <a:cs typeface="Aharoni" pitchFamily="2" charset="-79"/>
              </a:rPr>
              <a:t>The process of management</a:t>
            </a:r>
          </a:p>
          <a:p>
            <a:pPr marL="742950" indent="-742950">
              <a:buFont typeface="+mj-lt"/>
              <a:buAutoNum type="alphaLcParenR"/>
            </a:pPr>
            <a:r>
              <a:rPr lang="en-US" sz="3600" b="1" dirty="0" smtClean="0">
                <a:solidFill>
                  <a:srgbClr val="FF0000"/>
                </a:solidFill>
                <a:latin typeface="Aharoni" pitchFamily="2" charset="-79"/>
                <a:cs typeface="Aharoni" pitchFamily="2" charset="-79"/>
              </a:rPr>
              <a:t>Household arithmetic</a:t>
            </a:r>
          </a:p>
          <a:p>
            <a:pPr marL="742950" indent="-742950">
              <a:buFont typeface="+mj-lt"/>
              <a:buAutoNum type="alphaLcParenR"/>
            </a:pPr>
            <a:r>
              <a:rPr lang="en-US" sz="3600" b="1" dirty="0" smtClean="0">
                <a:solidFill>
                  <a:srgbClr val="FF0000"/>
                </a:solidFill>
                <a:latin typeface="Aharoni" pitchFamily="2" charset="-79"/>
                <a:cs typeface="Aharoni" pitchFamily="2" charset="-79"/>
              </a:rPr>
              <a:t>Family resources, budget and financial management</a:t>
            </a:r>
          </a:p>
          <a:p>
            <a:pPr marL="742950" indent="-742950">
              <a:buFont typeface="+mj-lt"/>
              <a:buAutoNum type="alphaLcParenR"/>
            </a:pPr>
            <a:r>
              <a:rPr lang="en-US" sz="3600" b="1" dirty="0" smtClean="0">
                <a:solidFill>
                  <a:srgbClr val="FF0000"/>
                </a:solidFill>
                <a:latin typeface="Aharoni" pitchFamily="2" charset="-79"/>
                <a:cs typeface="Aharoni" pitchFamily="2" charset="-79"/>
              </a:rPr>
              <a:t>Work simplification techniques</a:t>
            </a:r>
          </a:p>
          <a:p>
            <a:pPr marL="742950" indent="-742950">
              <a:buFont typeface="+mj-lt"/>
              <a:buAutoNum type="alphaLcParenR"/>
            </a:pPr>
            <a:r>
              <a:rPr lang="en-US" sz="3600" b="1" dirty="0" smtClean="0">
                <a:solidFill>
                  <a:srgbClr val="FF0000"/>
                </a:solidFill>
                <a:latin typeface="Aharoni" pitchFamily="2" charset="-79"/>
                <a:cs typeface="Aharoni" pitchFamily="2" charset="-79"/>
              </a:rPr>
              <a:t>Fmaily consumption and marketing</a:t>
            </a:r>
          </a:p>
          <a:p>
            <a:pPr marL="742950" indent="-742950">
              <a:buFont typeface="+mj-lt"/>
              <a:buAutoNum type="alphaLcParenR"/>
            </a:pPr>
            <a:r>
              <a:rPr lang="en-US" sz="3600" b="1" dirty="0" smtClean="0">
                <a:solidFill>
                  <a:srgbClr val="FF0000"/>
                </a:solidFill>
                <a:latin typeface="Aharoni" pitchFamily="2" charset="-79"/>
                <a:cs typeface="Aharoni" pitchFamily="2" charset="-79"/>
              </a:rPr>
              <a:t>Safety and sanitation hygiene including ventilation and lighting</a:t>
            </a:r>
          </a:p>
          <a:p>
            <a:pPr marL="742950" indent="-742950">
              <a:buFont typeface="+mj-lt"/>
              <a:buAutoNum type="alphaLcParenR"/>
            </a:pPr>
            <a:endParaRPr lang="en-US" sz="3600" b="1" dirty="0">
              <a:latin typeface="Aharoni" pitchFamily="2" charset="-79"/>
              <a:cs typeface="Aharoni" pitchFamily="2" charset="-79"/>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19800"/>
          </a:xfrm>
        </p:spPr>
        <p:txBody>
          <a:bodyPr>
            <a:normAutofit/>
          </a:bodyPr>
          <a:lstStyle/>
          <a:p>
            <a:r>
              <a:rPr lang="en-US" sz="4000" b="1" dirty="0" smtClean="0">
                <a:latin typeface="Aharoni" pitchFamily="2" charset="-79"/>
                <a:cs typeface="Aharoni" pitchFamily="2" charset="-79"/>
              </a:rPr>
              <a:t>Child development and Mother Craft</a:t>
            </a:r>
          </a:p>
          <a:p>
            <a:pPr marL="742950" indent="-742950">
              <a:buFont typeface="+mj-lt"/>
              <a:buAutoNum type="alphaLcParenR"/>
            </a:pPr>
            <a:r>
              <a:rPr lang="en-US" sz="3600" b="1" dirty="0" smtClean="0">
                <a:solidFill>
                  <a:srgbClr val="FF0000"/>
                </a:solidFill>
                <a:latin typeface="Aharoni" pitchFamily="2" charset="-79"/>
                <a:cs typeface="Aharoni" pitchFamily="2" charset="-79"/>
              </a:rPr>
              <a:t>Physiological functions of human body</a:t>
            </a:r>
          </a:p>
          <a:p>
            <a:pPr marL="742950" indent="-742950">
              <a:buFont typeface="+mj-lt"/>
              <a:buAutoNum type="alphaLcParenR"/>
            </a:pPr>
            <a:r>
              <a:rPr lang="en-US" sz="3600" b="1" dirty="0" smtClean="0">
                <a:solidFill>
                  <a:srgbClr val="FF0000"/>
                </a:solidFill>
                <a:latin typeface="Aharoni" pitchFamily="2" charset="-79"/>
                <a:cs typeface="Aharoni" pitchFamily="2" charset="-79"/>
              </a:rPr>
              <a:t>Family relationship</a:t>
            </a:r>
          </a:p>
          <a:p>
            <a:pPr marL="742950" indent="-742950">
              <a:buFont typeface="+mj-lt"/>
              <a:buAutoNum type="alphaLcParenR"/>
            </a:pPr>
            <a:r>
              <a:rPr lang="en-US" sz="3600" b="1" dirty="0" smtClean="0">
                <a:solidFill>
                  <a:srgbClr val="FF0000"/>
                </a:solidFill>
                <a:latin typeface="Aharoni" pitchFamily="2" charset="-79"/>
                <a:cs typeface="Aharoni" pitchFamily="2" charset="-79"/>
              </a:rPr>
              <a:t>Care of the child including pre-natal care</a:t>
            </a:r>
          </a:p>
          <a:p>
            <a:pPr marL="742950" indent="-742950">
              <a:buFont typeface="+mj-lt"/>
              <a:buAutoNum type="alphaLcParenR"/>
            </a:pPr>
            <a:r>
              <a:rPr lang="en-US" sz="3600" b="1" dirty="0" smtClean="0">
                <a:solidFill>
                  <a:srgbClr val="FF0000"/>
                </a:solidFill>
                <a:latin typeface="Aharoni" pitchFamily="2" charset="-79"/>
                <a:cs typeface="Aharoni" pitchFamily="2" charset="-79"/>
              </a:rPr>
              <a:t>Hygenic principles for the control of diseases and for a healthy life</a:t>
            </a:r>
          </a:p>
          <a:p>
            <a:pPr marL="742950" indent="-742950">
              <a:buFont typeface="+mj-lt"/>
              <a:buAutoNum type="alphaLcParenR"/>
            </a:pPr>
            <a:endParaRPr lang="en-US" sz="3600" b="1" dirty="0" smtClean="0">
              <a:solidFill>
                <a:srgbClr val="FF0000"/>
              </a:solidFill>
              <a:latin typeface="Aharoni" pitchFamily="2" charset="-79"/>
              <a:cs typeface="Aharoni" pitchFamily="2" charset="-79"/>
            </a:endParaRPr>
          </a:p>
          <a:p>
            <a:pPr marL="742950" indent="-742950">
              <a:buNone/>
            </a:pPr>
            <a:endParaRPr lang="en-US" sz="3600" b="1" dirty="0">
              <a:solidFill>
                <a:srgbClr val="FF0000"/>
              </a:solidFill>
              <a:latin typeface="Aharoni" pitchFamily="2" charset="-79"/>
              <a:cs typeface="Aharoni" pitchFamily="2" charset="-79"/>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rmAutofit lnSpcReduction="10000"/>
          </a:bodyPr>
          <a:lstStyle/>
          <a:p>
            <a:pPr marL="742950" indent="-742950">
              <a:buNone/>
            </a:pPr>
            <a:endParaRPr lang="en-US" sz="2800" b="1" dirty="0" smtClean="0">
              <a:solidFill>
                <a:srgbClr val="FF0000"/>
              </a:solidFill>
              <a:latin typeface="Aharoni" pitchFamily="2" charset="-79"/>
              <a:cs typeface="Aharoni" pitchFamily="2" charset="-79"/>
            </a:endParaRPr>
          </a:p>
          <a:p>
            <a:pPr marL="742950" indent="-742950">
              <a:buAutoNum type="alphaLcParenR" startAt="5"/>
            </a:pPr>
            <a:r>
              <a:rPr lang="en-US" sz="3600" b="1" dirty="0" smtClean="0">
                <a:solidFill>
                  <a:srgbClr val="FF0000"/>
                </a:solidFill>
                <a:latin typeface="Aharoni" pitchFamily="2" charset="-79"/>
                <a:cs typeface="Aharoni" pitchFamily="2" charset="-79"/>
              </a:rPr>
              <a:t>Growth and development through the life cycle</a:t>
            </a:r>
          </a:p>
          <a:p>
            <a:pPr marL="742950" indent="-742950">
              <a:buAutoNum type="alphaLcParenR" startAt="6"/>
            </a:pPr>
            <a:r>
              <a:rPr lang="en-US" sz="3600" b="1" dirty="0" smtClean="0">
                <a:solidFill>
                  <a:srgbClr val="FF0000"/>
                </a:solidFill>
                <a:latin typeface="Aharoni" pitchFamily="2" charset="-79"/>
                <a:cs typeface="Aharoni" pitchFamily="2" charset="-79"/>
              </a:rPr>
              <a:t>Psychological and educational nature of the child</a:t>
            </a:r>
          </a:p>
          <a:p>
            <a:pPr marL="742950" indent="-742950">
              <a:buAutoNum type="alphaLcParenR" startAt="6"/>
            </a:pPr>
            <a:r>
              <a:rPr lang="en-US" sz="3600" b="1" dirty="0" smtClean="0">
                <a:solidFill>
                  <a:srgbClr val="FF0000"/>
                </a:solidFill>
                <a:latin typeface="Aharoni" pitchFamily="2" charset="-79"/>
                <a:cs typeface="Aharoni" pitchFamily="2" charset="-79"/>
              </a:rPr>
              <a:t>Welfare of children in home, school, community and nation</a:t>
            </a:r>
          </a:p>
          <a:p>
            <a:pPr marL="742950" indent="-742950">
              <a:buFont typeface="Arial" pitchFamily="34" charset="0"/>
              <a:buChar char="•"/>
            </a:pPr>
            <a:r>
              <a:rPr lang="en-US" sz="3600" b="1" dirty="0" smtClean="0">
                <a:latin typeface="Aharoni" pitchFamily="2" charset="-79"/>
                <a:cs typeface="Aharoni" pitchFamily="2" charset="-79"/>
              </a:rPr>
              <a:t>Human Relationships</a:t>
            </a:r>
          </a:p>
          <a:p>
            <a:pPr marL="742950" indent="-742950">
              <a:buFont typeface="Arial" pitchFamily="34" charset="0"/>
              <a:buChar char="•"/>
            </a:pPr>
            <a:r>
              <a:rPr lang="en-US" sz="3600" b="1" dirty="0" smtClean="0">
                <a:latin typeface="Aharoni" pitchFamily="2" charset="-79"/>
                <a:cs typeface="Aharoni" pitchFamily="2" charset="-79"/>
              </a:rPr>
              <a:t>Health, Forst aid and Home Nursing</a:t>
            </a:r>
          </a:p>
          <a:p>
            <a:pPr marL="742950" indent="-742950">
              <a:buFont typeface="+mj-lt"/>
              <a:buAutoNum type="alphaLcParenR"/>
            </a:pPr>
            <a:endParaRPr lang="en-US" sz="3600" b="1" dirty="0" smtClean="0">
              <a:solidFill>
                <a:srgbClr val="FF0000"/>
              </a:solidFill>
              <a:latin typeface="Aharoni" pitchFamily="2" charset="-79"/>
              <a:cs typeface="Aharoni" pitchFamily="2" charset="-79"/>
            </a:endParaRPr>
          </a:p>
          <a:p>
            <a:pPr marL="742950" indent="-742950">
              <a:buFont typeface="+mj-lt"/>
              <a:buAutoNum type="alphaLcParenR"/>
            </a:pPr>
            <a:endParaRPr lang="en-US" sz="2800" b="1" dirty="0" smtClean="0">
              <a:solidFill>
                <a:srgbClr val="FF0000"/>
              </a:solidFill>
              <a:latin typeface="Aharoni" pitchFamily="2" charset="-79"/>
              <a:cs typeface="Aharoni" pitchFamily="2" charset="-79"/>
            </a:endParaRPr>
          </a:p>
          <a:p>
            <a:pPr marL="742950" indent="-742950">
              <a:buNone/>
            </a:pPr>
            <a:endParaRPr lang="en-US" sz="2800" b="1" dirty="0" smtClean="0">
              <a:solidFill>
                <a:srgbClr val="FF0000"/>
              </a:solidFill>
              <a:latin typeface="Aharoni" pitchFamily="2" charset="-79"/>
              <a:cs typeface="Aharoni" pitchFamily="2" charset="-79"/>
            </a:endParaRPr>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923</TotalTime>
  <Words>433</Words>
  <Application>Microsoft Office PowerPoint</Application>
  <PresentationFormat>On-screen Show (4:3)</PresentationFormat>
  <Paragraphs>46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Slide 1</vt:lpstr>
      <vt:lpstr>Slide 2</vt:lpstr>
      <vt:lpstr>Slide 3</vt:lpstr>
      <vt:lpstr>Slide 4</vt:lpstr>
      <vt:lpstr>Slide 5</vt:lpstr>
      <vt:lpstr>Slide 6</vt:lpstr>
      <vt:lpstr>Slide 7</vt:lpstr>
      <vt:lpstr>Slide 8</vt:lpstr>
      <vt:lpstr>Slide 9</vt:lpstr>
      <vt:lpstr>Slide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XTREME</dc:creator>
  <cp:lastModifiedBy>God</cp:lastModifiedBy>
  <cp:revision>116</cp:revision>
  <dcterms:created xsi:type="dcterms:W3CDTF">2006-08-16T00:00:00Z</dcterms:created>
  <dcterms:modified xsi:type="dcterms:W3CDTF">2021-03-07T08:35:07Z</dcterms:modified>
</cp:coreProperties>
</file>