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notesMasterIdLst>
    <p:notesMasterId r:id="rId14"/>
  </p:notesMasterIdLst>
  <p:sldIdLst>
    <p:sldId id="256" r:id="rId2"/>
    <p:sldId id="258" r:id="rId3"/>
    <p:sldId id="283" r:id="rId4"/>
    <p:sldId id="276" r:id="rId5"/>
    <p:sldId id="277" r:id="rId6"/>
    <p:sldId id="278" r:id="rId7"/>
    <p:sldId id="279" r:id="rId8"/>
    <p:sldId id="280" r:id="rId9"/>
    <p:sldId id="282" r:id="rId10"/>
    <p:sldId id="284" r:id="rId11"/>
    <p:sldId id="285" r:id="rId12"/>
    <p:sldId id="26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15620"/>
    <p:restoredTop sz="94660"/>
  </p:normalViewPr>
  <p:slideViewPr>
    <p:cSldViewPr>
      <p:cViewPr varScale="1">
        <p:scale>
          <a:sx n="68" d="100"/>
          <a:sy n="68" d="100"/>
        </p:scale>
        <p:origin x="-121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BE46F2-ABB7-477A-BB39-52CE2775A8B5}" type="datetimeFigureOut">
              <a:rPr lang="en-US" smtClean="0"/>
              <a:pPr/>
              <a:t>3/3/2021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2EA6D9-A290-42B3-8F58-C9BAD58DA6D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82EA6D9-A290-42B3-8F58-C9BAD58DA6DE}"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1D8BD707-D9CF-40AE-B4C6-C98DA3205C09}" type="datetimeFigureOut">
              <a:rPr lang="en-US" smtClean="0"/>
              <a:pPr/>
              <a:t>3/3/2021</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3/3/2021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3/3/2021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3/3/2021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1D8BD707-D9CF-40AE-B4C6-C98DA3205C09}" type="datetimeFigureOut">
              <a:rPr lang="en-US" smtClean="0"/>
              <a:pPr/>
              <a:t>3/3/2021</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3/3/2021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B6F15528-21DE-4FAA-801E-634DDDAF4B2B}"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3/3/2021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3/3/2021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3/3/2021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1D8BD707-D9CF-40AE-B4C6-C98DA3205C09}" type="datetimeFigureOut">
              <a:rPr lang="en-US" smtClean="0"/>
              <a:pPr/>
              <a:t>3/3/2021</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1D8BD707-D9CF-40AE-B4C6-C98DA3205C09}" type="datetimeFigureOut">
              <a:rPr lang="en-US" smtClean="0"/>
              <a:pPr/>
              <a:t>3/3/2021</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1D8BD707-D9CF-40AE-B4C6-C98DA3205C09}" type="datetimeFigureOut">
              <a:rPr lang="en-US" smtClean="0"/>
              <a:pPr/>
              <a:t>3/3/2021</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B6F15528-21DE-4FAA-801E-634DDDAF4B2B}"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81400" y="0"/>
            <a:ext cx="5562600" cy="3581400"/>
          </a:xfrm>
        </p:spPr>
        <p:txBody>
          <a:bodyPr>
            <a:noAutofit/>
          </a:bodyPr>
          <a:lstStyle/>
          <a:p>
            <a:r>
              <a:rPr lang="en-US" sz="4400" b="1" dirty="0" smtClean="0">
                <a:solidFill>
                  <a:srgbClr val="FFFF00"/>
                </a:solidFill>
                <a:latin typeface="Bookman Old Style" pitchFamily="18" charset="0"/>
                <a:ea typeface="Batang" pitchFamily="18" charset="-127"/>
                <a:cs typeface="Verdana" pitchFamily="34" charset="0"/>
              </a:rPr>
              <a:t>SADBHAVNA COLLEGE OF    EDUCATION FOR WOMEN RAIKOT , JALALDIWAL, LUDHIANA</a:t>
            </a:r>
          </a:p>
          <a:p>
            <a:endParaRPr lang="en-US" sz="4400" b="1" dirty="0">
              <a:solidFill>
                <a:srgbClr val="002060"/>
              </a:solidFill>
              <a:latin typeface="Bookman Old Style" pitchFamily="18" charset="0"/>
              <a:ea typeface="Batang" pitchFamily="18" charset="-127"/>
              <a:cs typeface="Verdana" pitchFamily="34" charset="0"/>
            </a:endParaRPr>
          </a:p>
        </p:txBody>
      </p:sp>
      <p:pic>
        <p:nvPicPr>
          <p:cNvPr id="1026" name="Picture 2" descr="C:\Users\XTREME\Desktop\download.jpg"/>
          <p:cNvPicPr>
            <a:picLocks noChangeAspect="1" noChangeArrowheads="1"/>
          </p:cNvPicPr>
          <p:nvPr/>
        </p:nvPicPr>
        <p:blipFill>
          <a:blip r:embed="rId3"/>
          <a:srcRect/>
          <a:stretch>
            <a:fillRect/>
          </a:stretch>
        </p:blipFill>
        <p:spPr bwMode="auto">
          <a:xfrm>
            <a:off x="0" y="1"/>
            <a:ext cx="3581400" cy="2667000"/>
          </a:xfrm>
          <a:prstGeom prst="rect">
            <a:avLst/>
          </a:prstGeom>
          <a:noFill/>
        </p:spPr>
      </p:pic>
      <p:sp>
        <p:nvSpPr>
          <p:cNvPr id="4" name="Rectangle 3"/>
          <p:cNvSpPr/>
          <p:nvPr/>
        </p:nvSpPr>
        <p:spPr>
          <a:xfrm>
            <a:off x="838200" y="3810000"/>
            <a:ext cx="1447800" cy="800219"/>
          </a:xfrm>
          <a:prstGeom prst="rect">
            <a:avLst/>
          </a:prstGeom>
        </p:spPr>
        <p:txBody>
          <a:bodyPr wrap="square">
            <a:spAutoFit/>
          </a:bodyPr>
          <a:lstStyle/>
          <a:p>
            <a:r>
              <a:rPr lang="en-US" dirty="0" smtClean="0">
                <a:solidFill>
                  <a:srgbClr val="00B050"/>
                </a:solidFill>
                <a:latin typeface="Aharoni" pitchFamily="2" charset="-79"/>
                <a:cs typeface="Aharoni" pitchFamily="2" charset="-79"/>
              </a:rPr>
              <a:t> </a:t>
            </a:r>
            <a:endParaRPr lang="en-US" dirty="0" smtClean="0">
              <a:solidFill>
                <a:srgbClr val="00B050"/>
              </a:solidFill>
              <a:latin typeface="Aharoni" pitchFamily="2" charset="-79"/>
              <a:cs typeface="Aharoni" pitchFamily="2" charset="-79"/>
            </a:endParaRPr>
          </a:p>
          <a:p>
            <a:r>
              <a:rPr lang="en-US" sz="2800" dirty="0" smtClean="0">
                <a:solidFill>
                  <a:srgbClr val="002060"/>
                </a:solidFill>
                <a:latin typeface="Aharoni" pitchFamily="2" charset="-79"/>
                <a:cs typeface="Aharoni" pitchFamily="2" charset="-79"/>
              </a:rPr>
              <a:t>TOPIC</a:t>
            </a:r>
            <a:endParaRPr lang="en-US" sz="2800" dirty="0">
              <a:solidFill>
                <a:srgbClr val="002060"/>
              </a:solidFill>
            </a:endParaRPr>
          </a:p>
        </p:txBody>
      </p:sp>
      <p:sp>
        <p:nvSpPr>
          <p:cNvPr id="5" name="Rectangle 4"/>
          <p:cNvSpPr/>
          <p:nvPr/>
        </p:nvSpPr>
        <p:spPr>
          <a:xfrm>
            <a:off x="381000" y="3124200"/>
            <a:ext cx="6477000" cy="2523768"/>
          </a:xfrm>
          <a:prstGeom prst="rect">
            <a:avLst/>
          </a:prstGeom>
        </p:spPr>
        <p:txBody>
          <a:bodyPr wrap="square">
            <a:spAutoFit/>
          </a:bodyPr>
          <a:lstStyle/>
          <a:p>
            <a:pPr>
              <a:buNone/>
            </a:pPr>
            <a:endParaRPr lang="en-US" b="1" dirty="0" smtClean="0">
              <a:solidFill>
                <a:schemeClr val="accent6">
                  <a:lumMod val="90000"/>
                </a:schemeClr>
              </a:solidFill>
              <a:latin typeface="Aharoni" pitchFamily="2" charset="-79"/>
              <a:cs typeface="Aharoni" pitchFamily="2" charset="-79"/>
            </a:endParaRPr>
          </a:p>
          <a:p>
            <a:pPr>
              <a:buNone/>
            </a:pPr>
            <a:endParaRPr lang="en-US" sz="2800" b="1" dirty="0" smtClean="0">
              <a:solidFill>
                <a:schemeClr val="accent6">
                  <a:lumMod val="90000"/>
                </a:schemeClr>
              </a:solidFill>
              <a:latin typeface="Aharoni" pitchFamily="2" charset="-79"/>
              <a:cs typeface="Aharoni" pitchFamily="2" charset="-79"/>
            </a:endParaRPr>
          </a:p>
          <a:p>
            <a:pPr>
              <a:buNone/>
            </a:pPr>
            <a:endParaRPr lang="en-US" sz="2800" dirty="0" smtClean="0">
              <a:latin typeface="Aharoni" pitchFamily="2" charset="-79"/>
              <a:cs typeface="Aharoni" pitchFamily="2" charset="-79"/>
            </a:endParaRPr>
          </a:p>
          <a:p>
            <a:endParaRPr lang="en-US" sz="2800" dirty="0" smtClean="0"/>
          </a:p>
          <a:p>
            <a:r>
              <a:rPr lang="en-US" sz="2800" dirty="0" smtClean="0"/>
              <a:t> </a:t>
            </a:r>
            <a:r>
              <a:rPr lang="en-US" sz="2800" dirty="0" smtClean="0">
                <a:latin typeface="Aharoni" pitchFamily="2" charset="-79"/>
                <a:cs typeface="Aharoni" pitchFamily="2" charset="-79"/>
              </a:rPr>
              <a:t>MEANING AND IMPORTANCE OF HOME SCIENCE</a:t>
            </a:r>
            <a:endParaRPr lang="en-US" sz="2800" b="1" dirty="0">
              <a:latin typeface="Aharoni" pitchFamily="2" charset="-79"/>
              <a:cs typeface="Aharoni" pitchFamily="2" charset="-79"/>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solidFill>
                  <a:schemeClr val="bg1"/>
                </a:solidFill>
              </a:rPr>
              <a:t>8.Home science promotes the moral,familial and spiritual aspects of family living: </a:t>
            </a:r>
            <a:r>
              <a:rPr lang="en-US" dirty="0" smtClean="0">
                <a:solidFill>
                  <a:srgbClr val="FFC000"/>
                </a:solidFill>
              </a:rPr>
              <a:t>Moral values of honesty,truthfulness,dependability and objectivity and decision making are some important values that a home is expected to develop in its members</a:t>
            </a:r>
            <a:r>
              <a:rPr lang="en-US" dirty="0" smtClean="0">
                <a:solidFill>
                  <a:srgbClr val="FFC000"/>
                </a:solidFill>
              </a:rPr>
              <a:t>.</a:t>
            </a:r>
          </a:p>
          <a:p>
            <a:r>
              <a:rPr lang="en-US" dirty="0" smtClean="0">
                <a:solidFill>
                  <a:schemeClr val="bg1"/>
                </a:solidFill>
              </a:rPr>
              <a:t>9.Enablesthepersonformanycareeropportunities: </a:t>
            </a:r>
            <a:r>
              <a:rPr lang="en-US" dirty="0" smtClean="0">
                <a:solidFill>
                  <a:srgbClr val="FFC000"/>
                </a:solidFill>
              </a:rPr>
              <a:t>Use of new techniques and modern equipment's has helped the house wife to make efficient use of her resources</a:t>
            </a:r>
            <a:r>
              <a:rPr lang="en-US" dirty="0" smtClean="0">
                <a:solidFill>
                  <a:srgbClr val="FFC000"/>
                </a:solidFill>
              </a:rPr>
              <a:t>.</a:t>
            </a:r>
            <a:endParaRPr lang="en-US" dirty="0">
              <a:solidFill>
                <a:srgbClr val="FFC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solidFill>
                  <a:schemeClr val="bg1"/>
                </a:solidFill>
              </a:rPr>
              <a:t>Home</a:t>
            </a:r>
            <a:r>
              <a:rPr lang="en-US" dirty="0" smtClean="0">
                <a:solidFill>
                  <a:srgbClr val="FFC000"/>
                </a:solidFill>
              </a:rPr>
              <a:t> </a:t>
            </a:r>
            <a:r>
              <a:rPr lang="en-US" dirty="0" smtClean="0">
                <a:solidFill>
                  <a:schemeClr val="bg1"/>
                </a:solidFill>
              </a:rPr>
              <a:t>science</a:t>
            </a:r>
            <a:r>
              <a:rPr lang="en-US" dirty="0" smtClean="0">
                <a:solidFill>
                  <a:srgbClr val="FFC000"/>
                </a:solidFill>
              </a:rPr>
              <a:t> </a:t>
            </a:r>
            <a:r>
              <a:rPr lang="en-US" dirty="0" smtClean="0">
                <a:solidFill>
                  <a:schemeClr val="bg1"/>
                </a:solidFill>
              </a:rPr>
              <a:t>has</a:t>
            </a:r>
            <a:r>
              <a:rPr lang="en-US" dirty="0" smtClean="0">
                <a:solidFill>
                  <a:srgbClr val="FFC000"/>
                </a:solidFill>
              </a:rPr>
              <a:t> </a:t>
            </a:r>
            <a:r>
              <a:rPr lang="en-US" dirty="0" smtClean="0">
                <a:solidFill>
                  <a:schemeClr val="bg1"/>
                </a:solidFill>
              </a:rPr>
              <a:t>an</a:t>
            </a:r>
            <a:r>
              <a:rPr lang="en-US" dirty="0" smtClean="0">
                <a:solidFill>
                  <a:srgbClr val="FFC000"/>
                </a:solidFill>
              </a:rPr>
              <a:t> </a:t>
            </a:r>
            <a:r>
              <a:rPr lang="en-US" dirty="0" smtClean="0">
                <a:solidFill>
                  <a:schemeClr val="bg1"/>
                </a:solidFill>
              </a:rPr>
              <a:t>important</a:t>
            </a:r>
            <a:r>
              <a:rPr lang="en-US" dirty="0" smtClean="0">
                <a:solidFill>
                  <a:srgbClr val="FFC000"/>
                </a:solidFill>
              </a:rPr>
              <a:t> </a:t>
            </a:r>
            <a:r>
              <a:rPr lang="en-US" dirty="0" smtClean="0">
                <a:solidFill>
                  <a:schemeClr val="bg1"/>
                </a:solidFill>
              </a:rPr>
              <a:t>role</a:t>
            </a:r>
            <a:r>
              <a:rPr lang="en-US" dirty="0" smtClean="0">
                <a:solidFill>
                  <a:srgbClr val="FFC000"/>
                </a:solidFill>
              </a:rPr>
              <a:t> </a:t>
            </a:r>
            <a:r>
              <a:rPr lang="en-US" dirty="0" smtClean="0">
                <a:solidFill>
                  <a:schemeClr val="bg1"/>
                </a:solidFill>
              </a:rPr>
              <a:t>to play in society : </a:t>
            </a:r>
            <a:r>
              <a:rPr lang="en-US" dirty="0" smtClean="0">
                <a:solidFill>
                  <a:srgbClr val="FFC000"/>
                </a:solidFill>
              </a:rPr>
              <a:t>Home science aims at promoting satisfactory personal family and community life by developing the qualities needed for responsible and creative living.</a:t>
            </a:r>
          </a:p>
          <a:p>
            <a:r>
              <a:rPr lang="en-US" dirty="0" smtClean="0">
                <a:solidFill>
                  <a:srgbClr val="FFC000"/>
                </a:solidFill>
              </a:rPr>
              <a:t>The importance of Home science has further in creased to meet the demands of the modern society. The knowledge of Home science is derived from physical,social,and biological sciences and many arts,which is applied to wards achieving better,healthier and happier homes</a:t>
            </a:r>
            <a:endParaRPr lang="en-US" dirty="0">
              <a:solidFill>
                <a:srgbClr val="FFC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AutoShape 4" descr="G:\ETT FEE OCTOBER 2020\AdobeStock_61769035_cup.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78" name="AutoShape 6" descr="G:\ETT FEE OCTOBER 2020\AdobeStock_61769035_cup.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80" name="AutoShape 8" descr="G:\ETT FEE OCTOBER 2020\AdobeStock_61769035_cup.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Content Placeholder 10"/>
          <p:cNvSpPr>
            <a:spLocks noGrp="1"/>
          </p:cNvSpPr>
          <p:nvPr>
            <p:ph idx="1"/>
          </p:nvPr>
        </p:nvSpPr>
        <p:spPr>
          <a:xfrm>
            <a:off x="457200" y="838200"/>
            <a:ext cx="7239000" cy="5617536"/>
          </a:xfrm>
        </p:spPr>
        <p:txBody>
          <a:bodyPr>
            <a:normAutofit/>
          </a:bodyPr>
          <a:lstStyle/>
          <a:p>
            <a:pPr>
              <a:buNone/>
            </a:pPr>
            <a:r>
              <a:rPr lang="en-US" sz="5400" b="1" dirty="0" smtClean="0">
                <a:solidFill>
                  <a:schemeClr val="tx2">
                    <a:lumMod val="75000"/>
                  </a:schemeClr>
                </a:solidFill>
                <a:latin typeface="Arial Black" pitchFamily="34" charset="0"/>
              </a:rPr>
              <a:t> </a:t>
            </a:r>
          </a:p>
          <a:p>
            <a:pPr>
              <a:buNone/>
            </a:pPr>
            <a:endParaRPr lang="en-US" sz="5400" b="1" dirty="0" smtClean="0">
              <a:solidFill>
                <a:schemeClr val="tx2">
                  <a:lumMod val="75000"/>
                </a:schemeClr>
              </a:solidFill>
              <a:latin typeface="Arial Black" pitchFamily="34" charset="0"/>
            </a:endParaRPr>
          </a:p>
          <a:p>
            <a:pPr>
              <a:buNone/>
            </a:pPr>
            <a:r>
              <a:rPr lang="en-US" sz="5400" b="1" dirty="0" smtClean="0">
                <a:solidFill>
                  <a:schemeClr val="tx2">
                    <a:lumMod val="75000"/>
                  </a:schemeClr>
                </a:solidFill>
                <a:latin typeface="Arial Black" pitchFamily="34" charset="0"/>
              </a:rPr>
              <a:t>        THANKS</a:t>
            </a:r>
            <a:endParaRPr lang="en-US" sz="5400" b="1" dirty="0">
              <a:solidFill>
                <a:schemeClr val="tx2">
                  <a:lumMod val="75000"/>
                </a:schemeClr>
              </a:solidFill>
              <a:latin typeface="Arial Black" pitchFamily="34" charset="0"/>
            </a:endParaRPr>
          </a:p>
        </p:txBody>
      </p:sp>
      <p:sp>
        <p:nvSpPr>
          <p:cNvPr id="13317" name="AutoShape 5" descr="G:\ETT FEE OCTOBER 2020\independent-selfreliant-confident-responsible-steps-260nw-749012803.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3319" name="AutoShape 7" descr="G:\ETT FEE OCTOBER 2020\independent-selfreliant-confident-responsible-steps-260nw-749012803.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001000" cy="5846136"/>
          </a:xfrm>
        </p:spPr>
        <p:txBody>
          <a:bodyPr>
            <a:normAutofit fontScale="92500"/>
          </a:bodyPr>
          <a:lstStyle/>
          <a:p>
            <a:pPr>
              <a:buNone/>
            </a:pPr>
            <a:r>
              <a:rPr lang="en-US" sz="4800" dirty="0" smtClean="0">
                <a:latin typeface="Aharoni" pitchFamily="2" charset="-79"/>
                <a:cs typeface="Aharoni" pitchFamily="2" charset="-79"/>
              </a:rPr>
              <a:t> </a:t>
            </a:r>
            <a:r>
              <a:rPr lang="en-US" sz="4300" dirty="0" smtClean="0">
                <a:latin typeface="Aharoni" pitchFamily="2" charset="-79"/>
                <a:cs typeface="Aharoni" pitchFamily="2" charset="-79"/>
              </a:rPr>
              <a:t>MEANING </a:t>
            </a:r>
            <a:r>
              <a:rPr lang="en-US" sz="4300" dirty="0" smtClean="0">
                <a:latin typeface="Aharoni" pitchFamily="2" charset="-79"/>
                <a:cs typeface="Aharoni" pitchFamily="2" charset="-79"/>
              </a:rPr>
              <a:t>OF HOME SCIENCE</a:t>
            </a:r>
          </a:p>
          <a:p>
            <a:endParaRPr lang="en-US" dirty="0" smtClean="0"/>
          </a:p>
          <a:p>
            <a:pPr>
              <a:buNone/>
            </a:pPr>
            <a:r>
              <a:rPr lang="en-US" sz="3200" dirty="0" smtClean="0">
                <a:solidFill>
                  <a:srgbClr val="002060"/>
                </a:solidFill>
              </a:rPr>
              <a:t>Home science is an integrated field of study that provides scientific and systematic knowledge about various aspects of family living</a:t>
            </a:r>
            <a:r>
              <a:rPr lang="en-US" sz="3200" dirty="0" smtClean="0">
                <a:solidFill>
                  <a:srgbClr val="002060"/>
                </a:solidFill>
              </a:rPr>
              <a:t>.</a:t>
            </a:r>
            <a:endParaRPr lang="en-US" sz="3200" dirty="0" smtClean="0">
              <a:solidFill>
                <a:srgbClr val="002060"/>
              </a:solidFill>
            </a:endParaRPr>
          </a:p>
          <a:p>
            <a:pPr>
              <a:buNone/>
            </a:pPr>
            <a:r>
              <a:rPr lang="en-US" sz="3200" dirty="0" smtClean="0">
                <a:solidFill>
                  <a:srgbClr val="002060"/>
                </a:solidFill>
              </a:rPr>
              <a:t>Home Science suggests that it is concerned with home and includes health and happiness of each and every person residing in  it. It is an interdisciplinary field faculty of science that prepares its students to develop themselves with multiple vocational and career options</a:t>
            </a:r>
            <a:r>
              <a:rPr lang="en-US" sz="3200" dirty="0" smtClean="0">
                <a:solidFill>
                  <a:srgbClr val="002060"/>
                </a:solidFill>
              </a:rPr>
              <a:t>.</a:t>
            </a:r>
            <a:endParaRPr lang="en-US" sz="3200" dirty="0">
              <a:solidFill>
                <a:srgbClr val="00206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239000" cy="6074736"/>
          </a:xfrm>
        </p:spPr>
        <p:txBody>
          <a:bodyPr>
            <a:normAutofit/>
          </a:bodyPr>
          <a:lstStyle/>
          <a:p>
            <a:pPr>
              <a:buNone/>
            </a:pPr>
            <a:r>
              <a:rPr lang="en-US" sz="3600" b="1" dirty="0" smtClean="0">
                <a:latin typeface="Aharoni" pitchFamily="2" charset="-79"/>
                <a:cs typeface="Aharoni" pitchFamily="2" charset="-79"/>
              </a:rPr>
              <a:t> DEFINITION </a:t>
            </a:r>
            <a:r>
              <a:rPr lang="en-US" sz="3600" b="1" dirty="0" smtClean="0">
                <a:latin typeface="Aharoni" pitchFamily="2" charset="-79"/>
                <a:cs typeface="Aharoni" pitchFamily="2" charset="-79"/>
              </a:rPr>
              <a:t>OF HOME SCIENCE</a:t>
            </a:r>
            <a:endParaRPr lang="en-US" sz="3600" b="1" dirty="0">
              <a:latin typeface="Aharoni" pitchFamily="2" charset="-79"/>
              <a:cs typeface="Aharoni" pitchFamily="2" charset="-79"/>
            </a:endParaRPr>
          </a:p>
        </p:txBody>
      </p:sp>
      <p:sp>
        <p:nvSpPr>
          <p:cNvPr id="4" name="Rectangle 3"/>
          <p:cNvSpPr/>
          <p:nvPr/>
        </p:nvSpPr>
        <p:spPr>
          <a:xfrm>
            <a:off x="685800" y="1305342"/>
            <a:ext cx="7467600" cy="4893647"/>
          </a:xfrm>
          <a:prstGeom prst="rect">
            <a:avLst/>
          </a:prstGeom>
        </p:spPr>
        <p:txBody>
          <a:bodyPr wrap="square">
            <a:spAutoFit/>
          </a:bodyPr>
          <a:lstStyle/>
          <a:p>
            <a:r>
              <a:rPr lang="en-US" sz="2400" dirty="0" smtClean="0">
                <a:solidFill>
                  <a:schemeClr val="bg1"/>
                </a:solidFill>
              </a:rPr>
              <a:t>According to Ellen Richards, the first President of Home Economic Association,</a:t>
            </a:r>
          </a:p>
          <a:p>
            <a:r>
              <a:rPr lang="en-US" sz="2400" dirty="0" smtClean="0">
                <a:solidFill>
                  <a:schemeClr val="bg1"/>
                </a:solidFill>
              </a:rPr>
              <a:t>“ Home Economics aims at freedom of home from dominance of things and their due subordination to ideals; the simplicity in material surroundings which will free the spirit for the more important and permanent interests of the home and society, the ideal home life for today unhampered by the past.”</a:t>
            </a:r>
          </a:p>
          <a:p>
            <a:r>
              <a:rPr lang="en-US" sz="2400" dirty="0" smtClean="0">
                <a:solidFill>
                  <a:schemeClr val="bg1"/>
                </a:solidFill>
              </a:rPr>
              <a:t>In very simple words Home Science can be defined as the multidisciplinary field of study that deal swith health,diet,caringchild,textile and garment designing,managing resources and other subjects concerned with a home</a:t>
            </a:r>
            <a:r>
              <a:rPr lang="en-US" sz="2400" dirty="0" smtClean="0">
                <a:solidFill>
                  <a:schemeClr val="bg1"/>
                </a:solidFill>
              </a:rPr>
              <a:t>.</a:t>
            </a:r>
            <a:endParaRPr lang="en-US" sz="2400"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Grp="1" noChangeAspect="1" noChangeArrowheads="1"/>
          </p:cNvPicPr>
          <p:nvPr>
            <p:ph idx="1"/>
          </p:nvPr>
        </p:nvPicPr>
        <p:blipFill>
          <a:blip r:embed="rId2"/>
          <a:srcRect/>
          <a:stretch>
            <a:fillRect/>
          </a:stretch>
        </p:blipFill>
        <p:spPr bwMode="auto">
          <a:xfrm>
            <a:off x="609600" y="609600"/>
            <a:ext cx="7867650" cy="5461794"/>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304800" y="609600"/>
            <a:ext cx="8001000" cy="5791199"/>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239000" cy="6074736"/>
          </a:xfrm>
        </p:spPr>
        <p:txBody>
          <a:bodyPr>
            <a:normAutofit fontScale="92500" lnSpcReduction="20000"/>
          </a:bodyPr>
          <a:lstStyle/>
          <a:p>
            <a:pPr>
              <a:buNone/>
            </a:pPr>
            <a:r>
              <a:rPr lang="en-US" sz="2800" b="1" dirty="0" smtClean="0">
                <a:latin typeface="Aharoni" pitchFamily="2" charset="-79"/>
                <a:cs typeface="Aharoni" pitchFamily="2" charset="-79"/>
              </a:rPr>
              <a:t>          IMPORTANCE </a:t>
            </a:r>
            <a:r>
              <a:rPr lang="en-US" sz="2800" b="1" dirty="0" smtClean="0">
                <a:latin typeface="Aharoni" pitchFamily="2" charset="-79"/>
                <a:cs typeface="Aharoni" pitchFamily="2" charset="-79"/>
              </a:rPr>
              <a:t>OF HOME </a:t>
            </a:r>
            <a:r>
              <a:rPr lang="en-US" sz="2800" b="1" dirty="0" smtClean="0">
                <a:latin typeface="Aharoni" pitchFamily="2" charset="-79"/>
                <a:cs typeface="Aharoni" pitchFamily="2" charset="-79"/>
              </a:rPr>
              <a:t>SCIENCE</a:t>
            </a:r>
          </a:p>
          <a:p>
            <a:pPr>
              <a:buNone/>
            </a:pPr>
            <a:endParaRPr lang="en-US" sz="2800" b="1" dirty="0" smtClean="0">
              <a:latin typeface="Aharoni" pitchFamily="2" charset="-79"/>
              <a:cs typeface="Aharoni" pitchFamily="2" charset="-79"/>
            </a:endParaRPr>
          </a:p>
          <a:p>
            <a:pPr>
              <a:buNone/>
            </a:pPr>
            <a:r>
              <a:rPr lang="en-US" dirty="0" smtClean="0">
                <a:solidFill>
                  <a:srgbClr val="FFC000"/>
                </a:solidFill>
              </a:rPr>
              <a:t>The subject of Home Science is concerned with every area of home life including cooking,clothing,furnishing and decoration of the house, childcare, household purchases and family relationships. It teaches people how to eat better food,dressup well, look after their homes and spend money wisely and how to lead a happy home life</a:t>
            </a:r>
            <a:r>
              <a:rPr lang="en-US" dirty="0" smtClean="0">
                <a:solidFill>
                  <a:srgbClr val="FFC000"/>
                </a:solidFill>
              </a:rPr>
              <a:t>.</a:t>
            </a:r>
          </a:p>
          <a:p>
            <a:pPr>
              <a:buNone/>
            </a:pPr>
            <a:r>
              <a:rPr lang="en-US" dirty="0" smtClean="0">
                <a:solidFill>
                  <a:schemeClr val="bg1"/>
                </a:solidFill>
              </a:rPr>
              <a:t>1.The knowledge of Home Science improves the quality of life: </a:t>
            </a:r>
            <a:r>
              <a:rPr lang="en-US" dirty="0" smtClean="0">
                <a:solidFill>
                  <a:srgbClr val="FFC000"/>
                </a:solidFill>
              </a:rPr>
              <a:t>the study of home science provides the home maker with the knowledge and skills required to manage a home effectively</a:t>
            </a:r>
            <a:endParaRPr lang="en-US" dirty="0">
              <a:solidFill>
                <a:srgbClr val="FFC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7239000" cy="5846136"/>
          </a:xfrm>
        </p:spPr>
        <p:txBody>
          <a:bodyPr>
            <a:normAutofit fontScale="92500"/>
          </a:bodyPr>
          <a:lstStyle/>
          <a:p>
            <a:r>
              <a:rPr lang="en-US" dirty="0" smtClean="0">
                <a:solidFill>
                  <a:schemeClr val="bg1"/>
                </a:solidFill>
              </a:rPr>
              <a:t>He lpsin the best utilization of resources to get maximum satisfaction and returns: </a:t>
            </a:r>
            <a:r>
              <a:rPr lang="en-US" dirty="0" smtClean="0">
                <a:solidFill>
                  <a:srgbClr val="FFC000"/>
                </a:solidFill>
              </a:rPr>
              <a:t>Family resource management provides knowledge necessary to make intelligent decisions regarding the purchases budgeting and other managerial activities</a:t>
            </a:r>
            <a:r>
              <a:rPr lang="en-US" dirty="0" smtClean="0">
                <a:solidFill>
                  <a:srgbClr val="FFC000"/>
                </a:solidFill>
              </a:rPr>
              <a:t>.</a:t>
            </a:r>
          </a:p>
          <a:p>
            <a:r>
              <a:rPr lang="en-US" dirty="0" smtClean="0">
                <a:solidFill>
                  <a:schemeClr val="bg1"/>
                </a:solidFill>
              </a:rPr>
              <a:t>3.Teaches the application of modern science and technology to improve domestic life: </a:t>
            </a:r>
            <a:r>
              <a:rPr lang="en-US" dirty="0" smtClean="0">
                <a:solidFill>
                  <a:srgbClr val="FFC000"/>
                </a:solidFill>
              </a:rPr>
              <a:t>Modernisation of the world is reflected in home also.High- tech products and modern equipment's have entered our homes especially kitchens</a:t>
            </a:r>
            <a:endParaRPr lang="en-US" dirty="0">
              <a:solidFill>
                <a:srgbClr val="FFC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solidFill>
                  <a:schemeClr val="bg1"/>
                </a:solidFill>
              </a:rPr>
              <a:t>4.Helps to improve family relationships: </a:t>
            </a:r>
            <a:r>
              <a:rPr lang="en-US" dirty="0" smtClean="0">
                <a:solidFill>
                  <a:srgbClr val="FFC000"/>
                </a:solidFill>
              </a:rPr>
              <a:t>The study of home science includes the area of human relationship, which teaches people how to get along with one another and how to solve problems with in the family</a:t>
            </a:r>
            <a:r>
              <a:rPr lang="en-US" dirty="0" smtClean="0">
                <a:solidFill>
                  <a:srgbClr val="FFC000"/>
                </a:solidFill>
              </a:rPr>
              <a:t>.</a:t>
            </a:r>
          </a:p>
          <a:p>
            <a:r>
              <a:rPr lang="en-US" dirty="0" smtClean="0">
                <a:solidFill>
                  <a:schemeClr val="bg1"/>
                </a:solidFill>
              </a:rPr>
              <a:t>5.Develops in the students the necessary skills and techniques required for better home making and family living</a:t>
            </a:r>
            <a:r>
              <a:rPr lang="en-US" dirty="0" smtClean="0"/>
              <a:t>: </a:t>
            </a:r>
            <a:r>
              <a:rPr lang="en-US" dirty="0" smtClean="0">
                <a:solidFill>
                  <a:srgbClr val="FFC000"/>
                </a:solidFill>
              </a:rPr>
              <a:t>Home</a:t>
            </a:r>
            <a:r>
              <a:rPr lang="en-US" dirty="0" smtClean="0"/>
              <a:t> </a:t>
            </a:r>
            <a:r>
              <a:rPr lang="en-US" dirty="0" smtClean="0">
                <a:solidFill>
                  <a:srgbClr val="FFC000"/>
                </a:solidFill>
              </a:rPr>
              <a:t>science</a:t>
            </a:r>
            <a:r>
              <a:rPr lang="en-US" dirty="0" smtClean="0"/>
              <a:t> </a:t>
            </a:r>
            <a:r>
              <a:rPr lang="en-US" dirty="0" smtClean="0">
                <a:solidFill>
                  <a:srgbClr val="FFC000"/>
                </a:solidFill>
              </a:rPr>
              <a:t>prepares the students for greates to fall profession i.e</a:t>
            </a:r>
            <a:r>
              <a:rPr lang="en-US" dirty="0" smtClean="0">
                <a:solidFill>
                  <a:srgbClr val="FFC000"/>
                </a:solidFill>
              </a:rPr>
              <a:t>.,</a:t>
            </a:r>
            <a:r>
              <a:rPr lang="en-US" dirty="0" smtClean="0">
                <a:solidFill>
                  <a:srgbClr val="FFC000"/>
                </a:solidFill>
              </a:rPr>
              <a:t>being a home maker</a:t>
            </a:r>
            <a:r>
              <a:rPr lang="en-US" dirty="0" smtClean="0">
                <a:solidFill>
                  <a:srgbClr val="FFC000"/>
                </a:solidFill>
              </a:rPr>
              <a:t>.</a:t>
            </a:r>
            <a:endParaRPr lang="en-US" dirty="0">
              <a:solidFill>
                <a:srgbClr val="FFC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solidFill>
                  <a:schemeClr val="bg1"/>
                </a:solidFill>
              </a:rPr>
              <a:t>6.Help to solve the day-to-day problems: </a:t>
            </a:r>
            <a:r>
              <a:rPr lang="en-US" dirty="0" smtClean="0">
                <a:solidFill>
                  <a:srgbClr val="FFC000"/>
                </a:solidFill>
              </a:rPr>
              <a:t>The changing society not only increases the managerial problems concerning the use of human and material resources but also requires different methods of meeting the problems</a:t>
            </a:r>
            <a:r>
              <a:rPr lang="en-US" dirty="0" smtClean="0">
                <a:solidFill>
                  <a:srgbClr val="FFC000"/>
                </a:solidFill>
              </a:rPr>
              <a:t>.</a:t>
            </a:r>
          </a:p>
          <a:p>
            <a:r>
              <a:rPr lang="en-US" dirty="0" smtClean="0">
                <a:solidFill>
                  <a:schemeClr val="bg1"/>
                </a:solidFill>
              </a:rPr>
              <a:t>7.Helpsinchangingthevalues,attitudesandinterests: </a:t>
            </a:r>
            <a:r>
              <a:rPr lang="en-US" dirty="0" smtClean="0">
                <a:solidFill>
                  <a:srgbClr val="FFC000"/>
                </a:solidFill>
              </a:rPr>
              <a:t>Home science is not only confined to development of home making skills,it also makes the person aware of changing world.</a:t>
            </a:r>
            <a:endParaRPr lang="en-US" dirty="0">
              <a:solidFill>
                <a:srgbClr val="FFC000"/>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769</TotalTime>
  <Words>617</Words>
  <Application>Microsoft Office PowerPoint</Application>
  <PresentationFormat>On-screen Show (4:3)</PresentationFormat>
  <Paragraphs>34</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Foundry</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XTREME</dc:creator>
  <cp:lastModifiedBy>God</cp:lastModifiedBy>
  <cp:revision>95</cp:revision>
  <dcterms:created xsi:type="dcterms:W3CDTF">2006-08-16T00:00:00Z</dcterms:created>
  <dcterms:modified xsi:type="dcterms:W3CDTF">2021-03-03T15:10:42Z</dcterms:modified>
</cp:coreProperties>
</file>