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5"/>
  </p:notesMasterIdLst>
  <p:sldIdLst>
    <p:sldId id="256" r:id="rId2"/>
    <p:sldId id="329" r:id="rId3"/>
    <p:sldId id="330" r:id="rId4"/>
    <p:sldId id="327" r:id="rId5"/>
    <p:sldId id="342" r:id="rId6"/>
    <p:sldId id="334" r:id="rId7"/>
    <p:sldId id="335" r:id="rId8"/>
    <p:sldId id="328" r:id="rId9"/>
    <p:sldId id="331" r:id="rId10"/>
    <p:sldId id="309" r:id="rId11"/>
    <p:sldId id="340" r:id="rId12"/>
    <p:sldId id="341" r:id="rId13"/>
    <p:sldId id="304" r:id="rId14"/>
    <p:sldId id="312" r:id="rId15"/>
    <p:sldId id="315" r:id="rId16"/>
    <p:sldId id="333" r:id="rId17"/>
    <p:sldId id="325" r:id="rId18"/>
    <p:sldId id="332" r:id="rId19"/>
    <p:sldId id="336" r:id="rId20"/>
    <p:sldId id="337" r:id="rId21"/>
    <p:sldId id="338" r:id="rId22"/>
    <p:sldId id="339"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29" autoAdjust="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46F2-ABB7-477A-BB39-52CE2775A8B5}" type="datetimeFigureOut">
              <a:rPr lang="en-US" smtClean="0"/>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EA6D9-A290-42B3-8F58-C9BAD58DA6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EA6D9-A290-42B3-8F58-C9BAD58DA6D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4/2/2021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4/2/2021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3200400"/>
          </a:xfrm>
        </p:spPr>
        <p:txBody>
          <a:bodyPr>
            <a:noAutofit/>
          </a:bodyPr>
          <a:lstStyle/>
          <a:p>
            <a:r>
              <a:rPr lang="en-US" sz="4400" b="1" dirty="0" smtClean="0">
                <a:solidFill>
                  <a:srgbClr val="92D050"/>
                </a:solidFill>
                <a:latin typeface="Bookman Old Style" pitchFamily="18" charset="0"/>
                <a:ea typeface="Batang" pitchFamily="18" charset="-127"/>
                <a:cs typeface="Verdana" pitchFamily="34" charset="0"/>
              </a:rPr>
              <a:t>SADBHAVNA COLLEGE OF    EDUCATION FOR  </a:t>
            </a:r>
            <a:r>
              <a:rPr lang="en-US" sz="4400" b="1" dirty="0" smtClean="0">
                <a:solidFill>
                  <a:srgbClr val="92D050"/>
                </a:solidFill>
                <a:latin typeface="Bookman Old Style" pitchFamily="18" charset="0"/>
                <a:ea typeface="Batang" pitchFamily="18" charset="-127"/>
                <a:cs typeface="Verdana" pitchFamily="34" charset="0"/>
              </a:rPr>
              <a:t>WOMEN RAIKOT , JALALDIWAL, LUDHIANA</a:t>
            </a:r>
            <a:endParaRPr lang="en-US" sz="4400" b="1" dirty="0" smtClean="0">
              <a:solidFill>
                <a:srgbClr val="92D050"/>
              </a:solidFill>
              <a:latin typeface="Bookman Old Style" pitchFamily="18" charset="0"/>
              <a:ea typeface="Batang" pitchFamily="18" charset="-127"/>
              <a:cs typeface="Verdana" pitchFamily="34" charset="0"/>
            </a:endParaRPr>
          </a:p>
          <a:p>
            <a:endParaRPr lang="en-US" sz="4400" b="1" dirty="0">
              <a:solidFill>
                <a:srgbClr val="002060"/>
              </a:solidFill>
              <a:latin typeface="Bookman Old Style" pitchFamily="18" charset="0"/>
              <a:ea typeface="Batang" pitchFamily="18" charset="-127"/>
              <a:cs typeface="Verdana" pitchFamily="34" charset="0"/>
            </a:endParaRPr>
          </a:p>
        </p:txBody>
      </p:sp>
      <p:pic>
        <p:nvPicPr>
          <p:cNvPr id="1026" name="Picture 2" descr="C:\Users\XTREME\Desktop\download.jpg"/>
          <p:cNvPicPr>
            <a:picLocks noChangeAspect="1" noChangeArrowheads="1"/>
          </p:cNvPicPr>
          <p:nvPr/>
        </p:nvPicPr>
        <p:blipFill>
          <a:blip r:embed="rId3"/>
          <a:srcRect/>
          <a:stretch>
            <a:fillRect/>
          </a:stretch>
        </p:blipFill>
        <p:spPr bwMode="auto">
          <a:xfrm>
            <a:off x="5181600" y="2209800"/>
            <a:ext cx="3962400" cy="3810000"/>
          </a:xfrm>
          <a:prstGeom prst="rect">
            <a:avLst/>
          </a:prstGeom>
          <a:noFill/>
        </p:spPr>
      </p:pic>
      <p:sp>
        <p:nvSpPr>
          <p:cNvPr id="4" name="Rectangle 3"/>
          <p:cNvSpPr/>
          <p:nvPr/>
        </p:nvSpPr>
        <p:spPr>
          <a:xfrm>
            <a:off x="838200" y="2895600"/>
            <a:ext cx="2895600" cy="923330"/>
          </a:xfrm>
          <a:prstGeom prst="rect">
            <a:avLst/>
          </a:prstGeom>
        </p:spPr>
        <p:txBody>
          <a:bodyPr wrap="square">
            <a:spAutoFit/>
          </a:bodyPr>
          <a:lstStyle/>
          <a:p>
            <a:r>
              <a:rPr lang="en-US" dirty="0" smtClean="0">
                <a:solidFill>
                  <a:srgbClr val="00B050"/>
                </a:solidFill>
                <a:latin typeface="Aharoni" pitchFamily="2" charset="-79"/>
                <a:cs typeface="Aharoni" pitchFamily="2" charset="-79"/>
              </a:rPr>
              <a:t> </a:t>
            </a:r>
            <a:endParaRPr lang="en-US" sz="3600" dirty="0" smtClean="0">
              <a:solidFill>
                <a:srgbClr val="002060"/>
              </a:solidFill>
              <a:latin typeface="Aharoni" pitchFamily="2" charset="-79"/>
              <a:cs typeface="Aharoni" pitchFamily="2" charset="-79"/>
            </a:endParaRPr>
          </a:p>
          <a:p>
            <a:r>
              <a:rPr lang="en-US" sz="3600" dirty="0" smtClean="0">
                <a:solidFill>
                  <a:srgbClr val="FFFF00"/>
                </a:solidFill>
                <a:latin typeface="Aharoni" pitchFamily="2" charset="-79"/>
                <a:cs typeface="Aharoni" pitchFamily="2" charset="-79"/>
              </a:rPr>
              <a:t>TOPIC</a:t>
            </a:r>
            <a:endParaRPr lang="en-US" sz="3600" dirty="0">
              <a:solidFill>
                <a:srgbClr val="FFFF00"/>
              </a:solidFill>
            </a:endParaRPr>
          </a:p>
        </p:txBody>
      </p:sp>
      <p:sp>
        <p:nvSpPr>
          <p:cNvPr id="5" name="Rectangle 4"/>
          <p:cNvSpPr/>
          <p:nvPr/>
        </p:nvSpPr>
        <p:spPr>
          <a:xfrm>
            <a:off x="0" y="4038600"/>
            <a:ext cx="8686800" cy="3600986"/>
          </a:xfrm>
          <a:prstGeom prst="rect">
            <a:avLst/>
          </a:prstGeom>
        </p:spPr>
        <p:txBody>
          <a:bodyPr wrap="square">
            <a:spAutoFit/>
          </a:bodyPr>
          <a:lstStyle/>
          <a:p>
            <a:r>
              <a:rPr lang="en-US" sz="4000" b="1" dirty="0" smtClean="0">
                <a:solidFill>
                  <a:srgbClr val="FF0000"/>
                </a:solidFill>
                <a:latin typeface="Aharoni" pitchFamily="2" charset="-79"/>
                <a:cs typeface="Aharoni" pitchFamily="2" charset="-79"/>
              </a:rPr>
              <a:t> </a:t>
            </a:r>
            <a:r>
              <a:rPr lang="en-US" sz="4000" b="1" dirty="0" smtClean="0">
                <a:solidFill>
                  <a:srgbClr val="FF0000"/>
                </a:solidFill>
                <a:latin typeface="Aharoni" pitchFamily="2" charset="-79"/>
                <a:cs typeface="Aharoni" pitchFamily="2" charset="-79"/>
              </a:rPr>
              <a:t> </a:t>
            </a:r>
            <a:r>
              <a:rPr lang="en-US" sz="4000" b="1" dirty="0" smtClean="0">
                <a:solidFill>
                  <a:schemeClr val="tx1">
                    <a:lumMod val="85000"/>
                  </a:schemeClr>
                </a:solidFill>
                <a:latin typeface="Aharoni" pitchFamily="2" charset="-79"/>
                <a:cs typeface="Aharoni" pitchFamily="2" charset="-79"/>
              </a:rPr>
              <a:t>Laboratory Method</a:t>
            </a:r>
            <a:endParaRPr lang="en-US" sz="4000" b="1" dirty="0" smtClean="0">
              <a:solidFill>
                <a:schemeClr val="tx1">
                  <a:lumMod val="85000"/>
                </a:schemeClr>
              </a:solidFill>
              <a:latin typeface="Aharoni" pitchFamily="2" charset="-79"/>
              <a:cs typeface="Aharoni" pitchFamily="2" charset="-79"/>
            </a:endParaRPr>
          </a:p>
          <a:p>
            <a:endParaRPr lang="en-US" sz="4000" b="1" dirty="0" smtClean="0">
              <a:solidFill>
                <a:schemeClr val="accent4">
                  <a:lumMod val="60000"/>
                  <a:lumOff val="40000"/>
                </a:schemeClr>
              </a:solidFill>
              <a:latin typeface="Aharoni" pitchFamily="2" charset="-79"/>
              <a:cs typeface="Aharoni" pitchFamily="2" charset="-79"/>
            </a:endParaRPr>
          </a:p>
          <a:p>
            <a:r>
              <a:rPr lang="en-US" sz="4000" b="1" dirty="0" smtClean="0">
                <a:solidFill>
                  <a:srgbClr val="FFC000"/>
                </a:solidFill>
                <a:latin typeface="Aharoni" pitchFamily="2" charset="-79"/>
                <a:cs typeface="Aharoni" pitchFamily="2" charset="-79"/>
              </a:rPr>
              <a:t>  </a:t>
            </a:r>
          </a:p>
          <a:p>
            <a:r>
              <a:rPr lang="en-US" sz="4000" b="1" dirty="0" smtClean="0">
                <a:solidFill>
                  <a:srgbClr val="FFC000"/>
                </a:solidFill>
                <a:latin typeface="Aharoni" pitchFamily="2" charset="-79"/>
                <a:cs typeface="Aharoni" pitchFamily="2" charset="-79"/>
              </a:rPr>
              <a:t> </a:t>
            </a:r>
            <a:r>
              <a:rPr lang="en-US" sz="4000" b="1" dirty="0" smtClean="0">
                <a:solidFill>
                  <a:srgbClr val="FFC000"/>
                </a:solidFill>
                <a:latin typeface="Aharoni" pitchFamily="2" charset="-79"/>
                <a:cs typeface="Aharoni" pitchFamily="2" charset="-79"/>
              </a:rPr>
              <a:t>  </a:t>
            </a:r>
            <a:r>
              <a:rPr lang="en-US" sz="4000" b="1" dirty="0" smtClean="0">
                <a:solidFill>
                  <a:srgbClr val="FFC000"/>
                </a:solidFill>
                <a:latin typeface="Aharoni" pitchFamily="2" charset="-79"/>
                <a:cs typeface="Aharoni" pitchFamily="2" charset="-79"/>
              </a:rPr>
              <a:t>Asst</a:t>
            </a:r>
            <a:r>
              <a:rPr lang="en-US" sz="4000" b="1" dirty="0" smtClean="0">
                <a:solidFill>
                  <a:srgbClr val="FFC000"/>
                </a:solidFill>
                <a:latin typeface="Aharoni" pitchFamily="2" charset="-79"/>
                <a:cs typeface="Aharoni" pitchFamily="2" charset="-79"/>
              </a:rPr>
              <a:t>. Prof – Sunita Rani</a:t>
            </a:r>
          </a:p>
          <a:p>
            <a:endParaRPr lang="en-US" sz="4000" b="1" dirty="0" smtClean="0">
              <a:solidFill>
                <a:schemeClr val="accent4">
                  <a:lumMod val="60000"/>
                  <a:lumOff val="40000"/>
                </a:schemeClr>
              </a:solidFill>
              <a:latin typeface="Aharoni" pitchFamily="2" charset="-79"/>
              <a:cs typeface="Aharoni" pitchFamily="2" charset="-79"/>
            </a:endParaRPr>
          </a:p>
          <a:p>
            <a:endParaRPr lang="en-US" sz="2800" b="1" dirty="0" smtClean="0">
              <a:solidFill>
                <a:schemeClr val="accent4">
                  <a:lumMod val="60000"/>
                  <a:lumOff val="40000"/>
                </a:schemeClr>
              </a:solidFill>
              <a:latin typeface="Aharoni" pitchFamily="2" charset="-79"/>
              <a:cs typeface="Aharoni" pitchFamily="2" charset="-79"/>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msung\Desktop\ppt\6.jpg"/>
          <p:cNvPicPr>
            <a:picLocks noGrp="1" noChangeAspect="1" noChangeArrowheads="1"/>
          </p:cNvPicPr>
          <p:nvPr>
            <p:ph idx="1"/>
          </p:nvPr>
        </p:nvPicPr>
        <p:blipFill>
          <a:blip r:embed="rId2"/>
          <a:srcRect/>
          <a:stretch>
            <a:fillRect/>
          </a:stretch>
        </p:blipFill>
        <p:spPr bwMode="auto">
          <a:xfrm>
            <a:off x="609600" y="304800"/>
            <a:ext cx="8305800" cy="624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r>
              <a:rPr lang="en-US" dirty="0" smtClean="0"/>
              <a:t>:</a:t>
            </a:r>
            <a:endParaRPr lang="en-US" dirty="0"/>
          </a:p>
        </p:txBody>
      </p:sp>
      <p:sp>
        <p:nvSpPr>
          <p:cNvPr id="3" name="Content Placeholder 2"/>
          <p:cNvSpPr>
            <a:spLocks noGrp="1"/>
          </p:cNvSpPr>
          <p:nvPr>
            <p:ph idx="1"/>
          </p:nvPr>
        </p:nvSpPr>
        <p:spPr>
          <a:xfrm>
            <a:off x="381000" y="1371600"/>
            <a:ext cx="8534400" cy="4983960"/>
          </a:xfrm>
        </p:spPr>
        <p:txBody>
          <a:bodyPr>
            <a:normAutofit fontScale="92500" lnSpcReduction="10000"/>
          </a:bodyPr>
          <a:lstStyle/>
          <a:p>
            <a:pPr fontAlgn="base"/>
            <a:r>
              <a:rPr lang="en-US" sz="2800" b="1" dirty="0" smtClean="0">
                <a:latin typeface="Aharoni" pitchFamily="2" charset="-79"/>
                <a:cs typeface="Aharoni" pitchFamily="2" charset="-79"/>
              </a:rPr>
              <a:t>Aims of the practical</a:t>
            </a:r>
            <a:r>
              <a:rPr lang="en-US" sz="2800" dirty="0" smtClean="0">
                <a:latin typeface="Aharoni" pitchFamily="2" charset="-79"/>
                <a:cs typeface="Aharoni" pitchFamily="2" charset="-79"/>
              </a:rPr>
              <a:t>: The teacher clearly states the aim of the practical work or experiment to be carried out by the students.</a:t>
            </a:r>
          </a:p>
          <a:p>
            <a:pPr fontAlgn="base"/>
            <a:r>
              <a:rPr lang="en-US" sz="2800" b="1" dirty="0" smtClean="0">
                <a:latin typeface="Aharoni" pitchFamily="2" charset="-79"/>
                <a:cs typeface="Aharoni" pitchFamily="2" charset="-79"/>
              </a:rPr>
              <a:t>Provides material and instruments</a:t>
            </a:r>
            <a:r>
              <a:rPr lang="en-US" sz="2800" dirty="0" smtClean="0">
                <a:latin typeface="Aharoni" pitchFamily="2" charset="-79"/>
                <a:cs typeface="Aharoni" pitchFamily="2" charset="-79"/>
              </a:rPr>
              <a:t>: Lab materials must be used as per the aim of the experiments. Some of the examples of laboratory materials are weighing scale, geometry box, measuring instrument, models, different types of charts and picture etc.</a:t>
            </a:r>
          </a:p>
          <a:p>
            <a:pPr fontAlgn="base"/>
            <a:r>
              <a:rPr lang="en-US" sz="2800" b="1" dirty="0" smtClean="0">
                <a:latin typeface="Aharoni" pitchFamily="2" charset="-79"/>
                <a:cs typeface="Aharoni" pitchFamily="2" charset="-79"/>
              </a:rPr>
              <a:t>Provide clear instructions</a:t>
            </a:r>
            <a:r>
              <a:rPr lang="en-US" sz="2800" dirty="0" smtClean="0">
                <a:latin typeface="Aharoni" pitchFamily="2" charset="-79"/>
                <a:cs typeface="Aharoni" pitchFamily="2" charset="-79"/>
              </a:rPr>
              <a:t>: The instructions given to the children must be very clear. Children must be able to carry out the experiment own their own by following the instructions.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normAutofit fontScale="92500" lnSpcReduction="20000"/>
          </a:bodyPr>
          <a:lstStyle/>
          <a:p>
            <a:pPr fontAlgn="base"/>
            <a:r>
              <a:rPr lang="en-US" b="1" dirty="0" smtClean="0">
                <a:solidFill>
                  <a:schemeClr val="accent6">
                    <a:lumMod val="40000"/>
                    <a:lumOff val="60000"/>
                  </a:schemeClr>
                </a:solidFill>
                <a:latin typeface="Aharoni" pitchFamily="2" charset="-79"/>
                <a:cs typeface="Aharoni" pitchFamily="2" charset="-79"/>
              </a:rPr>
              <a:t>Carry out the experiment</a:t>
            </a:r>
            <a:r>
              <a:rPr lang="en-US" dirty="0" smtClean="0">
                <a:solidFill>
                  <a:schemeClr val="accent6">
                    <a:lumMod val="40000"/>
                    <a:lumOff val="60000"/>
                  </a:schemeClr>
                </a:solidFill>
                <a:latin typeface="Aharoni" pitchFamily="2" charset="-79"/>
                <a:cs typeface="Aharoni" pitchFamily="2" charset="-79"/>
              </a:rPr>
              <a:t>: children can do the experiment following the instruction and using the required materials. They record all the observation, analysis and draw conclusion.</a:t>
            </a:r>
          </a:p>
          <a:p>
            <a:pPr fontAlgn="base"/>
            <a:r>
              <a:rPr lang="en-US" b="1" dirty="0" smtClean="0">
                <a:solidFill>
                  <a:schemeClr val="accent6">
                    <a:lumMod val="40000"/>
                    <a:lumOff val="60000"/>
                  </a:schemeClr>
                </a:solidFill>
                <a:latin typeface="Aharoni" pitchFamily="2" charset="-79"/>
                <a:cs typeface="Aharoni" pitchFamily="2" charset="-79"/>
              </a:rPr>
              <a:t>Draw conclusion</a:t>
            </a:r>
            <a:r>
              <a:rPr lang="en-US" dirty="0" smtClean="0">
                <a:solidFill>
                  <a:schemeClr val="accent6">
                    <a:lumMod val="40000"/>
                    <a:lumOff val="60000"/>
                  </a:schemeClr>
                </a:solidFill>
                <a:latin typeface="Aharoni" pitchFamily="2" charset="-79"/>
                <a:cs typeface="Aharoni" pitchFamily="2" charset="-79"/>
              </a:rPr>
              <a:t>: The students are required to draw the conclusions as per the aim of the experiment.</a:t>
            </a:r>
          </a:p>
          <a:p>
            <a:pPr fontAlgn="base"/>
            <a:r>
              <a:rPr lang="en-US" dirty="0" smtClean="0">
                <a:solidFill>
                  <a:schemeClr val="accent6">
                    <a:lumMod val="40000"/>
                    <a:lumOff val="60000"/>
                  </a:schemeClr>
                </a:solidFill>
                <a:latin typeface="Aharoni" pitchFamily="2" charset="-79"/>
                <a:cs typeface="Aharoni" pitchFamily="2" charset="-79"/>
              </a:rPr>
              <a:t>Most of the geometry work construction is a one kind of laboratory method. Some of the examples of laboratory activities are</a:t>
            </a:r>
          </a:p>
          <a:p>
            <a:pPr fontAlgn="base"/>
            <a:r>
              <a:rPr lang="en-US" dirty="0" smtClean="0">
                <a:solidFill>
                  <a:schemeClr val="accent6">
                    <a:lumMod val="40000"/>
                    <a:lumOff val="60000"/>
                  </a:schemeClr>
                </a:solidFill>
                <a:latin typeface="Aharoni" pitchFamily="2" charset="-79"/>
                <a:cs typeface="Aharoni" pitchFamily="2" charset="-79"/>
              </a:rPr>
              <a:t>Show Pythagoras theorem practically</a:t>
            </a:r>
          </a:p>
          <a:p>
            <a:pPr fontAlgn="base"/>
            <a:r>
              <a:rPr lang="en-US" dirty="0" smtClean="0">
                <a:solidFill>
                  <a:schemeClr val="accent6">
                    <a:lumMod val="40000"/>
                    <a:lumOff val="60000"/>
                  </a:schemeClr>
                </a:solidFill>
                <a:latin typeface="Aharoni" pitchFamily="2" charset="-79"/>
                <a:cs typeface="Aharoni" pitchFamily="2" charset="-79"/>
              </a:rPr>
              <a:t>Height and distance.</a:t>
            </a:r>
          </a:p>
          <a:p>
            <a:pPr fontAlgn="base"/>
            <a:r>
              <a:rPr lang="en-US" dirty="0" smtClean="0">
                <a:solidFill>
                  <a:schemeClr val="accent6">
                    <a:lumMod val="40000"/>
                    <a:lumOff val="60000"/>
                  </a:schemeClr>
                </a:solidFill>
                <a:latin typeface="Aharoni" pitchFamily="2" charset="-79"/>
                <a:cs typeface="Aharoni" pitchFamily="2" charset="-79"/>
              </a:rPr>
              <a:t>Proves </a:t>
            </a:r>
            <a:r>
              <a:rPr lang="en-US" dirty="0" smtClean="0">
                <a:solidFill>
                  <a:schemeClr val="accent6">
                    <a:lumMod val="40000"/>
                    <a:lumOff val="60000"/>
                  </a:schemeClr>
                </a:solidFill>
                <a:latin typeface="Aharoni" pitchFamily="2" charset="-79"/>
                <a:cs typeface="Aharoni" pitchFamily="2" charset="-79"/>
              </a:rPr>
              <a:t>identity</a:t>
            </a:r>
            <a:r>
              <a:rPr lang="en-US" dirty="0" smtClean="0">
                <a:solidFill>
                  <a:schemeClr val="accent6">
                    <a:lumMod val="40000"/>
                    <a:lumOff val="60000"/>
                  </a:schemeClr>
                </a:solidFill>
                <a:latin typeface="Aharoni" pitchFamily="2" charset="-79"/>
                <a:cs typeface="Aharoni" pitchFamily="2" charset="-79"/>
              </a:rPr>
              <a:t>  (</a:t>
            </a:r>
            <a:r>
              <a:rPr lang="en-US" dirty="0" err="1" smtClean="0">
                <a:solidFill>
                  <a:schemeClr val="accent6">
                    <a:lumMod val="40000"/>
                    <a:lumOff val="60000"/>
                  </a:schemeClr>
                </a:solidFill>
                <a:latin typeface="Aharoni" pitchFamily="2" charset="-79"/>
                <a:cs typeface="Aharoni" pitchFamily="2" charset="-79"/>
              </a:rPr>
              <a:t>a+b</a:t>
            </a:r>
            <a:r>
              <a:rPr lang="en-US" dirty="0" smtClean="0">
                <a:solidFill>
                  <a:schemeClr val="accent6">
                    <a:lumMod val="40000"/>
                    <a:lumOff val="60000"/>
                  </a:schemeClr>
                </a:solidFill>
                <a:latin typeface="Aharoni" pitchFamily="2" charset="-79"/>
                <a:cs typeface="Aharoni" pitchFamily="2" charset="-79"/>
              </a:rPr>
              <a:t>)</a:t>
            </a:r>
            <a:r>
              <a:rPr lang="en-US" baseline="30000" dirty="0" smtClean="0">
                <a:solidFill>
                  <a:schemeClr val="accent6">
                    <a:lumMod val="40000"/>
                    <a:lumOff val="60000"/>
                  </a:schemeClr>
                </a:solidFill>
                <a:latin typeface="Aharoni" pitchFamily="2" charset="-79"/>
                <a:cs typeface="Aharoni" pitchFamily="2" charset="-79"/>
              </a:rPr>
              <a:t>2</a:t>
            </a:r>
            <a:r>
              <a:rPr lang="en-US" dirty="0" smtClean="0">
                <a:solidFill>
                  <a:schemeClr val="accent6">
                    <a:lumMod val="40000"/>
                    <a:lumOff val="60000"/>
                  </a:schemeClr>
                </a:solidFill>
                <a:latin typeface="Aharoni" pitchFamily="2" charset="-79"/>
                <a:cs typeface="Aharoni" pitchFamily="2" charset="-79"/>
              </a:rPr>
              <a:t>=a</a:t>
            </a:r>
            <a:r>
              <a:rPr lang="en-US" baseline="30000" dirty="0" smtClean="0">
                <a:solidFill>
                  <a:schemeClr val="accent6">
                    <a:lumMod val="40000"/>
                    <a:lumOff val="60000"/>
                  </a:schemeClr>
                </a:solidFill>
                <a:latin typeface="Aharoni" pitchFamily="2" charset="-79"/>
                <a:cs typeface="Aharoni" pitchFamily="2" charset="-79"/>
              </a:rPr>
              <a:t>2</a:t>
            </a:r>
            <a:r>
              <a:rPr lang="en-US" dirty="0" smtClean="0">
                <a:solidFill>
                  <a:schemeClr val="accent6">
                    <a:lumMod val="40000"/>
                    <a:lumOff val="60000"/>
                  </a:schemeClr>
                </a:solidFill>
                <a:latin typeface="Aharoni" pitchFamily="2" charset="-79"/>
                <a:cs typeface="Aharoni" pitchFamily="2" charset="-79"/>
              </a:rPr>
              <a:t>+2ab+b</a:t>
            </a:r>
            <a:r>
              <a:rPr lang="en-US" baseline="30000" dirty="0" smtClean="0">
                <a:solidFill>
                  <a:schemeClr val="accent6">
                    <a:lumMod val="40000"/>
                    <a:lumOff val="60000"/>
                  </a:schemeClr>
                </a:solidFill>
                <a:latin typeface="Aharoni" pitchFamily="2" charset="-79"/>
                <a:cs typeface="Aharoni" pitchFamily="2" charset="-79"/>
              </a:rPr>
              <a:t>2  </a:t>
            </a:r>
            <a:r>
              <a:rPr lang="en-US" dirty="0" smtClean="0">
                <a:solidFill>
                  <a:schemeClr val="accent6">
                    <a:lumMod val="40000"/>
                    <a:lumOff val="60000"/>
                  </a:schemeClr>
                </a:solidFill>
                <a:latin typeface="Aharoni" pitchFamily="2" charset="-79"/>
                <a:cs typeface="Aharoni" pitchFamily="2" charset="-79"/>
              </a:rPr>
              <a:t>through activity.</a:t>
            </a:r>
          </a:p>
          <a:p>
            <a:pPr fontAlgn="base"/>
            <a:r>
              <a:rPr lang="en-US" dirty="0" smtClean="0">
                <a:solidFill>
                  <a:schemeClr val="accent6">
                    <a:lumMod val="40000"/>
                    <a:lumOff val="60000"/>
                  </a:schemeClr>
                </a:solidFill>
                <a:latin typeface="Aharoni" pitchFamily="2" charset="-79"/>
                <a:cs typeface="Aharoni" pitchFamily="2" charset="-79"/>
              </a:rPr>
              <a:t>Angle in semi-circle is always 90</a:t>
            </a:r>
            <a:r>
              <a:rPr lang="en-US" baseline="30000" dirty="0" smtClean="0">
                <a:solidFill>
                  <a:schemeClr val="accent6">
                    <a:lumMod val="40000"/>
                    <a:lumOff val="60000"/>
                  </a:schemeClr>
                </a:solidFill>
                <a:latin typeface="Aharoni" pitchFamily="2" charset="-79"/>
                <a:cs typeface="Aharoni" pitchFamily="2" charset="-79"/>
              </a:rPr>
              <a:t>0</a:t>
            </a:r>
            <a:r>
              <a:rPr lang="en-US" dirty="0" smtClean="0">
                <a:solidFill>
                  <a:schemeClr val="accent6">
                    <a:lumMod val="40000"/>
                    <a:lumOff val="60000"/>
                  </a:schemeClr>
                </a:solidFill>
                <a:latin typeface="Aharoni" pitchFamily="2" charset="-79"/>
                <a:cs typeface="Aharoni" pitchFamily="2" charset="-79"/>
              </a:rPr>
              <a:t>.</a:t>
            </a:r>
          </a:p>
          <a:p>
            <a:pPr fontAlgn="base"/>
            <a:r>
              <a:rPr lang="en-US" dirty="0" smtClean="0">
                <a:solidFill>
                  <a:schemeClr val="accent6">
                    <a:lumMod val="40000"/>
                    <a:lumOff val="60000"/>
                  </a:schemeClr>
                </a:solidFill>
                <a:latin typeface="Aharoni" pitchFamily="2" charset="-79"/>
                <a:cs typeface="Aharoni" pitchFamily="2" charset="-79"/>
              </a:rPr>
              <a:t>Sum of the angles of a triangle is 180</a:t>
            </a:r>
            <a:r>
              <a:rPr lang="en-US" baseline="30000" dirty="0" smtClean="0">
                <a:solidFill>
                  <a:schemeClr val="accent6">
                    <a:lumMod val="40000"/>
                    <a:lumOff val="60000"/>
                  </a:schemeClr>
                </a:solidFill>
                <a:latin typeface="Aharoni" pitchFamily="2" charset="-79"/>
                <a:cs typeface="Aharoni" pitchFamily="2" charset="-79"/>
              </a:rPr>
              <a:t>0</a:t>
            </a:r>
            <a:endParaRPr lang="en-US" dirty="0" smtClean="0">
              <a:solidFill>
                <a:schemeClr val="accent6">
                  <a:lumMod val="40000"/>
                  <a:lumOff val="60000"/>
                </a:schemeClr>
              </a:solidFill>
              <a:latin typeface="Aharoni" pitchFamily="2" charset="-79"/>
              <a:cs typeface="Aharoni" pitchFamily="2" charset="-79"/>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638800"/>
          </a:xfrm>
        </p:spPr>
        <p:txBody>
          <a:bodyPr>
            <a:normAutofit/>
          </a:bodyPr>
          <a:lstStyle/>
          <a:p>
            <a:pPr>
              <a:buNone/>
            </a:pPr>
            <a:r>
              <a:rPr lang="en-US" sz="4400" b="1" dirty="0" smtClean="0">
                <a:latin typeface="Aharoni" pitchFamily="2" charset="-79"/>
                <a:cs typeface="Aharoni" pitchFamily="2" charset="-79"/>
              </a:rPr>
              <a:t>        </a:t>
            </a:r>
            <a:endParaRPr lang="en-US" sz="4400" b="1" dirty="0">
              <a:solidFill>
                <a:srgbClr val="C00000"/>
              </a:solidFill>
              <a:latin typeface="Aharoni" pitchFamily="2" charset="-79"/>
              <a:cs typeface="Aharoni" pitchFamily="2" charset="-79"/>
            </a:endParaRPr>
          </a:p>
        </p:txBody>
      </p:sp>
      <p:pic>
        <p:nvPicPr>
          <p:cNvPr id="9218" name="Picture 2" descr="C:\Users\samsung\Desktop\ppt\8.jpg"/>
          <p:cNvPicPr>
            <a:picLocks noChangeAspect="1" noChangeArrowheads="1"/>
          </p:cNvPicPr>
          <p:nvPr/>
        </p:nvPicPr>
        <p:blipFill>
          <a:blip r:embed="rId2"/>
          <a:srcRect/>
          <a:stretch>
            <a:fillRect/>
          </a:stretch>
        </p:blipFill>
        <p:spPr bwMode="auto">
          <a:xfrm>
            <a:off x="457200" y="304800"/>
            <a:ext cx="8382000" cy="6172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buNone/>
            </a:pPr>
            <a:r>
              <a:rPr lang="en-US" sz="4000" b="1" dirty="0" smtClean="0">
                <a:solidFill>
                  <a:srgbClr val="7030A0"/>
                </a:solidFill>
                <a:latin typeface="Aharoni" pitchFamily="2" charset="-79"/>
                <a:cs typeface="Aharoni" pitchFamily="2" charset="-79"/>
              </a:rPr>
              <a:t>    </a:t>
            </a:r>
            <a:endParaRPr lang="en-US" sz="4000" b="1" dirty="0">
              <a:solidFill>
                <a:srgbClr val="C00000"/>
              </a:solidFill>
              <a:latin typeface="Aharoni" pitchFamily="2" charset="-79"/>
              <a:cs typeface="Aharoni" pitchFamily="2" charset="-79"/>
            </a:endParaRPr>
          </a:p>
        </p:txBody>
      </p:sp>
      <p:pic>
        <p:nvPicPr>
          <p:cNvPr id="10242" name="Picture 2" descr="C:\Users\samsung\Desktop\ppt\10.jpg"/>
          <p:cNvPicPr>
            <a:picLocks noChangeAspect="1" noChangeArrowheads="1"/>
          </p:cNvPicPr>
          <p:nvPr/>
        </p:nvPicPr>
        <p:blipFill>
          <a:blip r:embed="rId2"/>
          <a:srcRect/>
          <a:stretch>
            <a:fillRect/>
          </a:stretch>
        </p:blipFill>
        <p:spPr bwMode="auto">
          <a:xfrm>
            <a:off x="609600" y="381000"/>
            <a:ext cx="8153400" cy="6095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Font typeface="Courier New" pitchFamily="49" charset="0"/>
              <a:buChar char="o"/>
            </a:pPr>
            <a:r>
              <a:rPr lang="en-US" dirty="0" smtClean="0"/>
              <a:t> </a:t>
            </a:r>
            <a:endParaRPr lang="en-US" sz="4400" b="1" dirty="0">
              <a:solidFill>
                <a:schemeClr val="accent6">
                  <a:lumMod val="50000"/>
                </a:schemeClr>
              </a:solidFill>
              <a:latin typeface="Aharoni" pitchFamily="2" charset="-79"/>
              <a:cs typeface="Aharoni" pitchFamily="2" charset="-79"/>
            </a:endParaRPr>
          </a:p>
        </p:txBody>
      </p:sp>
      <p:pic>
        <p:nvPicPr>
          <p:cNvPr id="11266" name="Picture 2" descr="C:\Users\samsung\Desktop\ppt\11.jpg"/>
          <p:cNvPicPr>
            <a:picLocks noChangeAspect="1" noChangeArrowheads="1"/>
          </p:cNvPicPr>
          <p:nvPr/>
        </p:nvPicPr>
        <p:blipFill>
          <a:blip r:embed="rId2"/>
          <a:srcRect/>
          <a:stretch>
            <a:fillRect/>
          </a:stretch>
        </p:blipFill>
        <p:spPr bwMode="auto">
          <a:xfrm>
            <a:off x="457200" y="304800"/>
            <a:ext cx="8458200" cy="63245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None/>
            </a:pPr>
            <a:r>
              <a:rPr lang="en-US" sz="4000" b="1" dirty="0" smtClean="0">
                <a:solidFill>
                  <a:srgbClr val="0070C0"/>
                </a:solidFill>
                <a:latin typeface="Aharoni" pitchFamily="2" charset="-79"/>
                <a:cs typeface="Aharoni" pitchFamily="2" charset="-79"/>
              </a:rPr>
              <a:t>  </a:t>
            </a:r>
            <a:endParaRPr lang="en-US" sz="4000" b="1" dirty="0">
              <a:solidFill>
                <a:srgbClr val="0070C0"/>
              </a:solidFill>
              <a:latin typeface="Aharoni" pitchFamily="2" charset="-79"/>
              <a:cs typeface="Aharoni" pitchFamily="2" charset="-79"/>
            </a:endParaRPr>
          </a:p>
        </p:txBody>
      </p:sp>
      <p:pic>
        <p:nvPicPr>
          <p:cNvPr id="12290" name="Picture 2" descr="C:\Users\samsung\Desktop\ppt\7.jpg"/>
          <p:cNvPicPr>
            <a:picLocks noChangeAspect="1" noChangeArrowheads="1"/>
          </p:cNvPicPr>
          <p:nvPr/>
        </p:nvPicPr>
        <p:blipFill>
          <a:blip r:embed="rId2"/>
          <a:srcRect/>
          <a:stretch>
            <a:fillRect/>
          </a:stretch>
        </p:blipFill>
        <p:spPr bwMode="auto">
          <a:xfrm>
            <a:off x="609600" y="381000"/>
            <a:ext cx="8229600" cy="61721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amsung\Desktop\ppt\2.jpg"/>
          <p:cNvPicPr>
            <a:picLocks noGrp="1" noChangeAspect="1" noChangeArrowheads="1"/>
          </p:cNvPicPr>
          <p:nvPr>
            <p:ph idx="1"/>
          </p:nvPr>
        </p:nvPicPr>
        <p:blipFill>
          <a:blip r:embed="rId2"/>
          <a:srcRect/>
          <a:stretch>
            <a:fillRect/>
          </a:stretch>
        </p:blipFill>
        <p:spPr bwMode="auto">
          <a:xfrm>
            <a:off x="609600" y="304800"/>
            <a:ext cx="830580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None/>
            </a:pPr>
            <a:r>
              <a:rPr lang="en-US" sz="4000" b="1" dirty="0" smtClean="0">
                <a:latin typeface="Aharoni" pitchFamily="2" charset="-79"/>
                <a:cs typeface="Aharoni" pitchFamily="2" charset="-79"/>
              </a:rPr>
              <a:t> </a:t>
            </a:r>
            <a:endParaRPr lang="en-US" sz="4000" b="1" dirty="0">
              <a:solidFill>
                <a:srgbClr val="C00000"/>
              </a:solidFill>
              <a:latin typeface="Aharoni" pitchFamily="2" charset="-79"/>
              <a:cs typeface="Aharoni" pitchFamily="2" charset="-79"/>
            </a:endParaRPr>
          </a:p>
        </p:txBody>
      </p:sp>
      <p:pic>
        <p:nvPicPr>
          <p:cNvPr id="14338" name="Picture 2" descr="C:\Users\samsung\Desktop\ppt\3.jpg"/>
          <p:cNvPicPr>
            <a:picLocks noChangeAspect="1" noChangeArrowheads="1"/>
          </p:cNvPicPr>
          <p:nvPr/>
        </p:nvPicPr>
        <p:blipFill>
          <a:blip r:embed="rId2"/>
          <a:srcRect/>
          <a:stretch>
            <a:fillRect/>
          </a:stretch>
        </p:blipFill>
        <p:spPr bwMode="auto">
          <a:xfrm>
            <a:off x="533400" y="152400"/>
            <a:ext cx="8382000" cy="64007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amsung\Desktop\ppt\1.jpg"/>
          <p:cNvPicPr>
            <a:picLocks noGrp="1" noChangeAspect="1" noChangeArrowheads="1"/>
          </p:cNvPicPr>
          <p:nvPr>
            <p:ph idx="1"/>
          </p:nvPr>
        </p:nvPicPr>
        <p:blipFill>
          <a:blip r:embed="rId2"/>
          <a:srcRect/>
          <a:stretch>
            <a:fillRect/>
          </a:stretch>
        </p:blipFill>
        <p:spPr bwMode="auto">
          <a:xfrm>
            <a:off x="685800" y="304800"/>
            <a:ext cx="8153400"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msung\Desktop\ppt\2.jpg"/>
          <p:cNvPicPr>
            <a:picLocks noGrp="1" noChangeAspect="1" noChangeArrowheads="1"/>
          </p:cNvPicPr>
          <p:nvPr>
            <p:ph idx="1"/>
          </p:nvPr>
        </p:nvPicPr>
        <p:blipFill>
          <a:blip r:embed="rId2"/>
          <a:srcRect/>
          <a:stretch>
            <a:fillRect/>
          </a:stretch>
        </p:blipFill>
        <p:spPr bwMode="auto">
          <a:xfrm>
            <a:off x="609600" y="228600"/>
            <a:ext cx="8229600" cy="6400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Demerits of Laboratory Methods</a:t>
            </a:r>
            <a:r>
              <a:rPr lang="en-US" dirty="0" smtClean="0"/>
              <a:t/>
            </a:r>
            <a:br>
              <a:rPr lang="en-US" dirty="0" smtClean="0"/>
            </a:br>
            <a:endParaRPr lang="en-US" dirty="0"/>
          </a:p>
        </p:txBody>
      </p:sp>
      <p:sp>
        <p:nvSpPr>
          <p:cNvPr id="3" name="Content Placeholder 2"/>
          <p:cNvSpPr>
            <a:spLocks noGrp="1"/>
          </p:cNvSpPr>
          <p:nvPr>
            <p:ph idx="1"/>
          </p:nvPr>
        </p:nvSpPr>
        <p:spPr>
          <a:xfrm>
            <a:off x="304800" y="1295400"/>
            <a:ext cx="8686800" cy="5060160"/>
          </a:xfrm>
        </p:spPr>
        <p:txBody>
          <a:bodyPr>
            <a:normAutofit lnSpcReduction="10000"/>
          </a:bodyPr>
          <a:lstStyle/>
          <a:p>
            <a:pPr fontAlgn="base"/>
            <a:r>
              <a:rPr lang="en-US" sz="2400" dirty="0" smtClean="0">
                <a:solidFill>
                  <a:schemeClr val="accent6">
                    <a:lumMod val="40000"/>
                    <a:lumOff val="60000"/>
                  </a:schemeClr>
                </a:solidFill>
                <a:latin typeface="Aharoni" pitchFamily="2" charset="-79"/>
                <a:cs typeface="Aharoni" pitchFamily="2" charset="-79"/>
              </a:rPr>
              <a:t>a. There are some kinds of knowledge which cannot be verified through experiments, as a result of which this method has limited applicability. Not only this, generally it is found that teachers do not allow the students to make experiments independently, as it involves certain kind of risk of occurrence of accident</a:t>
            </a:r>
            <a:r>
              <a:rPr lang="en-US" sz="2400" dirty="0" smtClean="0">
                <a:solidFill>
                  <a:schemeClr val="accent6">
                    <a:lumMod val="40000"/>
                    <a:lumOff val="60000"/>
                  </a:schemeClr>
                </a:solidFill>
                <a:latin typeface="Aharoni" pitchFamily="2" charset="-79"/>
                <a:cs typeface="Aharoni" pitchFamily="2" charset="-79"/>
              </a:rPr>
              <a:t>.</a:t>
            </a:r>
          </a:p>
          <a:p>
            <a:pPr fontAlgn="base">
              <a:buNone/>
            </a:pPr>
            <a:endParaRPr lang="en-US" sz="2400" dirty="0" smtClean="0">
              <a:solidFill>
                <a:schemeClr val="accent6">
                  <a:lumMod val="40000"/>
                  <a:lumOff val="60000"/>
                </a:schemeClr>
              </a:solidFill>
              <a:latin typeface="Aharoni" pitchFamily="2" charset="-79"/>
              <a:cs typeface="Aharoni" pitchFamily="2" charset="-79"/>
            </a:endParaRPr>
          </a:p>
          <a:p>
            <a:pPr fontAlgn="base"/>
            <a:r>
              <a:rPr lang="en-US" sz="2400" dirty="0" smtClean="0">
                <a:solidFill>
                  <a:schemeClr val="accent6">
                    <a:lumMod val="40000"/>
                    <a:lumOff val="60000"/>
                  </a:schemeClr>
                </a:solidFill>
                <a:latin typeface="Aharoni" pitchFamily="2" charset="-79"/>
                <a:cs typeface="Aharoni" pitchFamily="2" charset="-79"/>
              </a:rPr>
              <a:t>b. As all the students get involved in experiment works because of which it becomes necessary to provide them with separate equipments and other materials, but it is not possible for the teachers to do so as the main problem in our nation is shortage of resources. It is an important reason that why this method is used to limited extent in schools.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867400"/>
          </a:xfrm>
        </p:spPr>
        <p:txBody>
          <a:bodyPr>
            <a:noAutofit/>
          </a:bodyPr>
          <a:lstStyle/>
          <a:p>
            <a:r>
              <a:rPr lang="en-US" sz="2400" dirty="0" smtClean="0">
                <a:solidFill>
                  <a:schemeClr val="accent6">
                    <a:lumMod val="40000"/>
                    <a:lumOff val="60000"/>
                  </a:schemeClr>
                </a:solidFill>
                <a:latin typeface="Aharoni" pitchFamily="2" charset="-79"/>
                <a:cs typeface="Aharoni" pitchFamily="2" charset="-79"/>
              </a:rPr>
              <a:t>c. For procuring the essential materials and facilities, a huge amount of funds are required, because of which this method is considered to be expensive. It is not possible to make use of such method in schools of our nation, especially in government schools</a:t>
            </a:r>
            <a:r>
              <a:rPr lang="en-US" sz="2400" dirty="0" smtClean="0">
                <a:solidFill>
                  <a:schemeClr val="accent6">
                    <a:lumMod val="40000"/>
                    <a:lumOff val="60000"/>
                  </a:schemeClr>
                </a:solidFill>
                <a:latin typeface="Aharoni" pitchFamily="2" charset="-79"/>
                <a:cs typeface="Aharoni" pitchFamily="2" charset="-79"/>
              </a:rPr>
              <a:t>.</a:t>
            </a:r>
          </a:p>
          <a:p>
            <a:pPr>
              <a:buNone/>
            </a:pPr>
            <a:endParaRPr lang="en-US" sz="2400" dirty="0" smtClean="0">
              <a:solidFill>
                <a:schemeClr val="accent6">
                  <a:lumMod val="40000"/>
                  <a:lumOff val="60000"/>
                </a:schemeClr>
              </a:solidFill>
              <a:latin typeface="Aharoni" pitchFamily="2" charset="-79"/>
              <a:cs typeface="Aharoni" pitchFamily="2" charset="-79"/>
            </a:endParaRPr>
          </a:p>
          <a:p>
            <a:pPr fontAlgn="base"/>
            <a:r>
              <a:rPr lang="en-US" sz="2400" dirty="0" smtClean="0">
                <a:solidFill>
                  <a:schemeClr val="accent6">
                    <a:lumMod val="40000"/>
                    <a:lumOff val="60000"/>
                  </a:schemeClr>
                </a:solidFill>
                <a:latin typeface="Aharoni" pitchFamily="2" charset="-79"/>
                <a:cs typeface="Aharoni" pitchFamily="2" charset="-79"/>
              </a:rPr>
              <a:t>d. As every student in expected to learn by performing experiments, thus it is felt by some experts that this method expects too much from the students. In this method, students feel heavy burden on themselves as a result of which they do not get involved in the exploration and investigation processes with their fullest capacities.</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077200" cy="5562600"/>
          </a:xfrm>
        </p:spPr>
        <p:txBody>
          <a:bodyPr>
            <a:normAutofit/>
          </a:bodyPr>
          <a:lstStyle/>
          <a:p>
            <a:pPr fontAlgn="base"/>
            <a:r>
              <a:rPr lang="en-US" sz="2600" dirty="0" smtClean="0">
                <a:solidFill>
                  <a:schemeClr val="accent6">
                    <a:lumMod val="40000"/>
                    <a:lumOff val="60000"/>
                  </a:schemeClr>
                </a:solidFill>
                <a:latin typeface="Aharoni" pitchFamily="2" charset="-79"/>
                <a:cs typeface="Aharoni" pitchFamily="2" charset="-79"/>
              </a:rPr>
              <a:t>e. Not only the students feel lot of burden on them, but teacher also have the same kind of tendency. Sometimes, teacher find it difficult to attend to the individual needs of the students, as they differ from each other to considerable extent. As a result of this, students get discouraged, as a result of which, it becomes very difficult for teacher to provide timely help and guidance to them.</a:t>
            </a:r>
          </a:p>
          <a:p>
            <a:pPr fontAlgn="base"/>
            <a:r>
              <a:rPr lang="en-US" sz="2600" dirty="0" smtClean="0">
                <a:solidFill>
                  <a:schemeClr val="accent6">
                    <a:lumMod val="40000"/>
                    <a:lumOff val="60000"/>
                  </a:schemeClr>
                </a:solidFill>
                <a:latin typeface="Aharoni" pitchFamily="2" charset="-79"/>
                <a:cs typeface="Aharoni" pitchFamily="2" charset="-79"/>
              </a:rPr>
              <a:t>f. This method can only be used by experienced and well qualified teacher otherwise, probabilities of getting failure can be increased.</a:t>
            </a:r>
          </a:p>
          <a:p>
            <a:r>
              <a:rPr lang="en-US" sz="2600" dirty="0" smtClean="0">
                <a:solidFill>
                  <a:schemeClr val="accent6">
                    <a:lumMod val="40000"/>
                    <a:lumOff val="60000"/>
                  </a:schemeClr>
                </a:solidFill>
                <a:latin typeface="Aharoni" pitchFamily="2" charset="-79"/>
                <a:cs typeface="Aharoni" pitchFamily="2" charset="-79"/>
              </a:rPr>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838200"/>
            <a:ext cx="7239000" cy="5617536"/>
          </a:xfrm>
        </p:spPr>
        <p:txBody>
          <a:bodyPr>
            <a:normAutofit/>
          </a:bodyPr>
          <a:lstStyle/>
          <a:p>
            <a:pPr>
              <a:buNone/>
            </a:pPr>
            <a:endParaRPr lang="en-US" sz="5400" b="1" dirty="0" smtClean="0">
              <a:solidFill>
                <a:schemeClr val="tx2">
                  <a:lumMod val="75000"/>
                </a:schemeClr>
              </a:solidFill>
              <a:latin typeface="Arial Black" pitchFamily="34" charset="0"/>
            </a:endParaRPr>
          </a:p>
          <a:p>
            <a:pPr>
              <a:buNone/>
            </a:pPr>
            <a:endParaRPr lang="en-US" sz="5400" b="1" dirty="0" smtClean="0">
              <a:solidFill>
                <a:schemeClr val="tx2">
                  <a:lumMod val="75000"/>
                </a:schemeClr>
              </a:solidFill>
              <a:latin typeface="Arial Black" pitchFamily="34" charset="0"/>
            </a:endParaRPr>
          </a:p>
          <a:p>
            <a:pPr>
              <a:buNone/>
            </a:pPr>
            <a:r>
              <a:rPr lang="en-US" sz="5400" b="1" dirty="0" smtClean="0">
                <a:solidFill>
                  <a:schemeClr val="tx2">
                    <a:lumMod val="75000"/>
                  </a:schemeClr>
                </a:solidFill>
                <a:latin typeface="Arial Black" pitchFamily="34" charset="0"/>
              </a:rPr>
              <a:t>          THANKS</a:t>
            </a:r>
          </a:p>
        </p:txBody>
      </p:sp>
      <p:sp>
        <p:nvSpPr>
          <p:cNvPr id="13317" name="AutoShape 5"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9" name="AutoShape 7"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msung\Desktop\ppt\3.jpg"/>
          <p:cNvPicPr>
            <a:picLocks noGrp="1" noChangeAspect="1" noChangeArrowheads="1"/>
          </p:cNvPicPr>
          <p:nvPr>
            <p:ph idx="1"/>
          </p:nvPr>
        </p:nvPicPr>
        <p:blipFill>
          <a:blip r:embed="rId2"/>
          <a:srcRect/>
          <a:stretch>
            <a:fillRect/>
          </a:stretch>
        </p:blipFill>
        <p:spPr bwMode="auto">
          <a:xfrm>
            <a:off x="609600" y="0"/>
            <a:ext cx="8229600" cy="662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sung\Desktop\ppt\9.jpg"/>
          <p:cNvPicPr>
            <a:picLocks noGrp="1" noChangeAspect="1" noChangeArrowheads="1"/>
          </p:cNvPicPr>
          <p:nvPr>
            <p:ph idx="1"/>
          </p:nvPr>
        </p:nvPicPr>
        <p:blipFill>
          <a:blip r:embed="rId2"/>
          <a:srcRect/>
          <a:stretch>
            <a:fillRect/>
          </a:stretch>
        </p:blipFill>
        <p:spPr bwMode="auto">
          <a:xfrm>
            <a:off x="533400" y="304800"/>
            <a:ext cx="8382000" cy="624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Aharoni" pitchFamily="2" charset="-79"/>
                <a:cs typeface="Aharoni" pitchFamily="2" charset="-79"/>
              </a:rPr>
              <a:t>Parts of Laboratory </a:t>
            </a:r>
            <a:endParaRPr lang="en-US" sz="60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4800" b="1" dirty="0" smtClean="0">
                <a:solidFill>
                  <a:srgbClr val="FFC000"/>
                </a:solidFill>
                <a:latin typeface="Aharoni" pitchFamily="2" charset="-79"/>
                <a:cs typeface="Aharoni" pitchFamily="2" charset="-79"/>
              </a:rPr>
              <a:t>Planning</a:t>
            </a:r>
          </a:p>
          <a:p>
            <a:pPr>
              <a:buFont typeface="Wingdings" pitchFamily="2" charset="2"/>
              <a:buChar char="§"/>
            </a:pPr>
            <a:r>
              <a:rPr lang="en-US" sz="4800" b="1" dirty="0" smtClean="0">
                <a:solidFill>
                  <a:srgbClr val="FFC000"/>
                </a:solidFill>
                <a:latin typeface="Aharoni" pitchFamily="2" charset="-79"/>
                <a:cs typeface="Aharoni" pitchFamily="2" charset="-79"/>
              </a:rPr>
              <a:t>Work</a:t>
            </a:r>
          </a:p>
          <a:p>
            <a:pPr>
              <a:buFont typeface="Wingdings" pitchFamily="2" charset="2"/>
              <a:buChar char="§"/>
            </a:pPr>
            <a:r>
              <a:rPr lang="en-US" sz="4800" b="1" dirty="0" smtClean="0">
                <a:solidFill>
                  <a:srgbClr val="FFC000"/>
                </a:solidFill>
                <a:latin typeface="Aharoni" pitchFamily="2" charset="-79"/>
                <a:cs typeface="Aharoni" pitchFamily="2" charset="-79"/>
              </a:rPr>
              <a:t>Summarization</a:t>
            </a:r>
          </a:p>
          <a:p>
            <a:pPr>
              <a:buFont typeface="Wingdings" pitchFamily="2" charset="2"/>
              <a:buChar char="§"/>
            </a:pPr>
            <a:r>
              <a:rPr lang="en-US" sz="4800" b="1" dirty="0" smtClean="0">
                <a:solidFill>
                  <a:srgbClr val="FFC000"/>
                </a:solidFill>
                <a:latin typeface="Aharoni" pitchFamily="2" charset="-79"/>
                <a:cs typeface="Aharoni" pitchFamily="2" charset="-79"/>
              </a:rPr>
              <a:t>Evaluation</a:t>
            </a:r>
            <a:endParaRPr lang="en-US" sz="4800" b="1" dirty="0">
              <a:solidFill>
                <a:srgbClr val="FFC000"/>
              </a:solidFill>
              <a:latin typeface="Aharoni" pitchFamily="2" charset="-79"/>
              <a:cs typeface="Aharoni"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msung\Desktop\ppt\13.jpg"/>
          <p:cNvPicPr>
            <a:picLocks noGrp="1" noChangeAspect="1" noChangeArrowheads="1"/>
          </p:cNvPicPr>
          <p:nvPr>
            <p:ph idx="1"/>
          </p:nvPr>
        </p:nvPicPr>
        <p:blipFill>
          <a:blip r:embed="rId2"/>
          <a:srcRect/>
          <a:stretch>
            <a:fillRect/>
          </a:stretch>
        </p:blipFill>
        <p:spPr bwMode="auto">
          <a:xfrm>
            <a:off x="533400" y="152400"/>
            <a:ext cx="8229600" cy="647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msung\Desktop\ppt\14.jpg"/>
          <p:cNvPicPr>
            <a:picLocks noGrp="1" noChangeAspect="1" noChangeArrowheads="1"/>
          </p:cNvPicPr>
          <p:nvPr>
            <p:ph idx="1"/>
          </p:nvPr>
        </p:nvPicPr>
        <p:blipFill>
          <a:blip r:embed="rId2"/>
          <a:srcRect/>
          <a:stretch>
            <a:fillRect/>
          </a:stretch>
        </p:blipFill>
        <p:spPr bwMode="auto">
          <a:xfrm>
            <a:off x="533400" y="381000"/>
            <a:ext cx="8305800" cy="609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buNone/>
            </a:pPr>
            <a:r>
              <a:rPr lang="en-US" sz="3600" b="1" dirty="0" smtClean="0">
                <a:solidFill>
                  <a:schemeClr val="bg2">
                    <a:lumMod val="25000"/>
                  </a:schemeClr>
                </a:solidFill>
              </a:rPr>
              <a:t> Basic Opinion of Attainment </a:t>
            </a:r>
            <a:r>
              <a:rPr lang="en-US" sz="3600" b="1" dirty="0" smtClean="0">
                <a:solidFill>
                  <a:schemeClr val="bg2">
                    <a:lumMod val="25000"/>
                  </a:schemeClr>
                </a:solidFill>
              </a:rPr>
              <a:t>Model</a:t>
            </a:r>
            <a:endParaRPr lang="en-US" sz="3600" b="1" dirty="0" smtClean="0">
              <a:solidFill>
                <a:schemeClr val="bg2">
                  <a:lumMod val="25000"/>
                </a:schemeClr>
              </a:solidFill>
            </a:endParaRPr>
          </a:p>
        </p:txBody>
      </p:sp>
      <p:pic>
        <p:nvPicPr>
          <p:cNvPr id="6146" name="Picture 2" descr="C:\Users\samsung\Desktop\ppt\4.jpg"/>
          <p:cNvPicPr>
            <a:picLocks noChangeAspect="1" noChangeArrowheads="1"/>
          </p:cNvPicPr>
          <p:nvPr/>
        </p:nvPicPr>
        <p:blipFill>
          <a:blip r:embed="rId2"/>
          <a:srcRect/>
          <a:stretch>
            <a:fillRect/>
          </a:stretch>
        </p:blipFill>
        <p:spPr bwMode="auto">
          <a:xfrm>
            <a:off x="685800" y="381000"/>
            <a:ext cx="8001000" cy="601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msung\Desktop\ppt\5.jpg"/>
          <p:cNvPicPr>
            <a:picLocks noGrp="1" noChangeAspect="1" noChangeArrowheads="1"/>
          </p:cNvPicPr>
          <p:nvPr>
            <p:ph idx="1"/>
          </p:nvPr>
        </p:nvPicPr>
        <p:blipFill>
          <a:blip r:embed="rId2"/>
          <a:srcRect/>
          <a:stretch>
            <a:fillRect/>
          </a:stretch>
        </p:blipFill>
        <p:spPr bwMode="auto">
          <a:xfrm>
            <a:off x="609600" y="228600"/>
            <a:ext cx="8229600" cy="6324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1310</TotalTime>
  <Words>574</Words>
  <Application>Microsoft Office PowerPoint</Application>
  <PresentationFormat>On-screen Show (4:3)</PresentationFormat>
  <Paragraphs>44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Slide 1</vt:lpstr>
      <vt:lpstr>Slide 2</vt:lpstr>
      <vt:lpstr>Slide 3</vt:lpstr>
      <vt:lpstr>Slide 4</vt:lpstr>
      <vt:lpstr>Parts of Laboratory </vt:lpstr>
      <vt:lpstr>Slide 6</vt:lpstr>
      <vt:lpstr>Slide 7</vt:lpstr>
      <vt:lpstr>Slide 8</vt:lpstr>
      <vt:lpstr>Slide 9</vt:lpstr>
      <vt:lpstr>Slide 10</vt:lpstr>
      <vt:lpstr>Procedure:</vt:lpstr>
      <vt:lpstr>Slide 12</vt:lpstr>
      <vt:lpstr>Slide 13</vt:lpstr>
      <vt:lpstr>Slide 14</vt:lpstr>
      <vt:lpstr>Slide 15</vt:lpstr>
      <vt:lpstr>Slide 16</vt:lpstr>
      <vt:lpstr>Slide 17</vt:lpstr>
      <vt:lpstr>Slide 18</vt:lpstr>
      <vt:lpstr>Slide 19</vt:lpstr>
      <vt:lpstr>Demerits of Laboratory Methods </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XTREME</dc:creator>
  <cp:lastModifiedBy>samsung</cp:lastModifiedBy>
  <cp:revision>175</cp:revision>
  <dcterms:created xsi:type="dcterms:W3CDTF">2006-08-16T00:00:00Z</dcterms:created>
  <dcterms:modified xsi:type="dcterms:W3CDTF">2021-04-02T16:16:32Z</dcterms:modified>
</cp:coreProperties>
</file>