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8"/>
  </p:notesMasterIdLst>
  <p:sldIdLst>
    <p:sldId id="256" r:id="rId2"/>
    <p:sldId id="258" r:id="rId3"/>
    <p:sldId id="276" r:id="rId4"/>
    <p:sldId id="277" r:id="rId5"/>
    <p:sldId id="278"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60"/>
  </p:normalViewPr>
  <p:slideViewPr>
    <p:cSldViewPr>
      <p:cViewPr varScale="1">
        <p:scale>
          <a:sx n="68" d="100"/>
          <a:sy n="68" d="100"/>
        </p:scale>
        <p:origin x="-121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BE46F2-ABB7-477A-BB39-52CE2775A8B5}" type="datetimeFigureOut">
              <a:rPr lang="en-US" smtClean="0"/>
              <a:pPr/>
              <a:t>3/7/2021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2EA6D9-A290-42B3-8F58-C9BAD58DA6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2EA6D9-A290-42B3-8F58-C9BAD58DA6DE}"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3/7/2021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3/7/2021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3/7/2021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3581400"/>
          </a:xfrm>
        </p:spPr>
        <p:txBody>
          <a:bodyPr>
            <a:noAutofit/>
          </a:bodyPr>
          <a:lstStyle/>
          <a:p>
            <a:r>
              <a:rPr lang="en-US" sz="4400" b="1" dirty="0" smtClean="0">
                <a:solidFill>
                  <a:srgbClr val="002060"/>
                </a:solidFill>
                <a:latin typeface="Bookman Old Style" pitchFamily="18" charset="0"/>
                <a:ea typeface="Batang" pitchFamily="18" charset="-127"/>
                <a:cs typeface="Verdana" pitchFamily="34" charset="0"/>
              </a:rPr>
              <a:t>SADBHAVNA COLLEGE OF    EDUCATION FOR WOMEN RAIKOT , JALALDIWAL, LUDHIANA</a:t>
            </a:r>
          </a:p>
          <a:p>
            <a:endParaRPr lang="en-US" sz="4400" b="1" dirty="0">
              <a:solidFill>
                <a:srgbClr val="002060"/>
              </a:solidFill>
              <a:latin typeface="Bookman Old Style" pitchFamily="18" charset="0"/>
              <a:ea typeface="Batang" pitchFamily="18" charset="-127"/>
              <a:cs typeface="Verdana" pitchFamily="34" charset="0"/>
            </a:endParaRPr>
          </a:p>
        </p:txBody>
      </p:sp>
      <p:pic>
        <p:nvPicPr>
          <p:cNvPr id="1026" name="Picture 2" descr="C:\Users\XTREME\Desktop\download.jpg"/>
          <p:cNvPicPr>
            <a:picLocks noChangeAspect="1" noChangeArrowheads="1"/>
          </p:cNvPicPr>
          <p:nvPr/>
        </p:nvPicPr>
        <p:blipFill>
          <a:blip r:embed="rId3"/>
          <a:srcRect/>
          <a:stretch>
            <a:fillRect/>
          </a:stretch>
        </p:blipFill>
        <p:spPr bwMode="auto">
          <a:xfrm>
            <a:off x="5715000" y="2667000"/>
            <a:ext cx="3429000" cy="4191000"/>
          </a:xfrm>
          <a:prstGeom prst="rect">
            <a:avLst/>
          </a:prstGeom>
          <a:noFill/>
        </p:spPr>
      </p:pic>
      <p:sp>
        <p:nvSpPr>
          <p:cNvPr id="4" name="Rectangle 3"/>
          <p:cNvSpPr/>
          <p:nvPr/>
        </p:nvSpPr>
        <p:spPr>
          <a:xfrm>
            <a:off x="457200" y="2971800"/>
            <a:ext cx="4419600" cy="2585323"/>
          </a:xfrm>
          <a:prstGeom prst="rect">
            <a:avLst/>
          </a:prstGeom>
        </p:spPr>
        <p:txBody>
          <a:bodyPr wrap="square">
            <a:spAutoFit/>
          </a:bodyPr>
          <a:lstStyle/>
          <a:p>
            <a:r>
              <a:rPr lang="en-US" dirty="0" smtClean="0">
                <a:solidFill>
                  <a:srgbClr val="00B050"/>
                </a:solidFill>
                <a:latin typeface="Aharoni" pitchFamily="2" charset="-79"/>
                <a:cs typeface="Aharoni" pitchFamily="2" charset="-79"/>
              </a:rPr>
              <a:t> </a:t>
            </a:r>
          </a:p>
          <a:p>
            <a:r>
              <a:rPr lang="en-US" sz="3600" dirty="0" smtClean="0">
                <a:solidFill>
                  <a:srgbClr val="002060"/>
                </a:solidFill>
                <a:latin typeface="Aharoni" pitchFamily="2" charset="-79"/>
                <a:cs typeface="Aharoni" pitchFamily="2" charset="-79"/>
              </a:rPr>
              <a:t>TOPIC</a:t>
            </a:r>
          </a:p>
          <a:p>
            <a:endParaRPr lang="en-US" sz="3600" dirty="0" smtClean="0">
              <a:solidFill>
                <a:srgbClr val="002060"/>
              </a:solidFill>
              <a:latin typeface="Aharoni" pitchFamily="2" charset="-79"/>
              <a:cs typeface="Aharoni" pitchFamily="2" charset="-79"/>
            </a:endParaRPr>
          </a:p>
          <a:p>
            <a:r>
              <a:rPr lang="en-US" sz="3600" dirty="0" smtClean="0">
                <a:solidFill>
                  <a:srgbClr val="C00000"/>
                </a:solidFill>
                <a:latin typeface="Aharoni" pitchFamily="2" charset="-79"/>
                <a:cs typeface="Aharoni" pitchFamily="2" charset="-79"/>
              </a:rPr>
              <a:t>AIMS</a:t>
            </a:r>
            <a:r>
              <a:rPr lang="en-US" sz="3600" dirty="0" smtClean="0">
                <a:solidFill>
                  <a:srgbClr val="002060"/>
                </a:solidFill>
                <a:latin typeface="Aharoni" pitchFamily="2" charset="-79"/>
                <a:cs typeface="Aharoni" pitchFamily="2" charset="-79"/>
              </a:rPr>
              <a:t> </a:t>
            </a:r>
            <a:r>
              <a:rPr lang="en-US" sz="3600" dirty="0" smtClean="0">
                <a:solidFill>
                  <a:srgbClr val="C00000"/>
                </a:solidFill>
                <a:latin typeface="Aharoni" pitchFamily="2" charset="-79"/>
                <a:cs typeface="Aharoni" pitchFamily="2" charset="-79"/>
              </a:rPr>
              <a:t>OF</a:t>
            </a:r>
            <a:r>
              <a:rPr lang="en-US" sz="3600" dirty="0" smtClean="0">
                <a:solidFill>
                  <a:srgbClr val="002060"/>
                </a:solidFill>
                <a:latin typeface="Aharoni" pitchFamily="2" charset="-79"/>
                <a:cs typeface="Aharoni" pitchFamily="2" charset="-79"/>
              </a:rPr>
              <a:t> </a:t>
            </a:r>
            <a:r>
              <a:rPr lang="en-US" sz="3600" dirty="0" smtClean="0">
                <a:solidFill>
                  <a:srgbClr val="C00000"/>
                </a:solidFill>
                <a:latin typeface="Aharoni" pitchFamily="2" charset="-79"/>
                <a:cs typeface="Aharoni" pitchFamily="2" charset="-79"/>
              </a:rPr>
              <a:t>HOME</a:t>
            </a:r>
            <a:r>
              <a:rPr lang="en-US" sz="3600" dirty="0" smtClean="0">
                <a:solidFill>
                  <a:srgbClr val="002060"/>
                </a:solidFill>
                <a:latin typeface="Aharoni" pitchFamily="2" charset="-79"/>
                <a:cs typeface="Aharoni" pitchFamily="2" charset="-79"/>
              </a:rPr>
              <a:t> </a:t>
            </a:r>
            <a:r>
              <a:rPr lang="en-US" sz="3600" dirty="0" smtClean="0">
                <a:solidFill>
                  <a:srgbClr val="C00000"/>
                </a:solidFill>
                <a:latin typeface="Aharoni" pitchFamily="2" charset="-79"/>
                <a:cs typeface="Aharoni" pitchFamily="2" charset="-79"/>
              </a:rPr>
              <a:t>SCIENCE</a:t>
            </a:r>
            <a:endParaRPr lang="en-US" sz="3600" dirty="0">
              <a:solidFill>
                <a:srgbClr val="C00000"/>
              </a:solidFill>
            </a:endParaRPr>
          </a:p>
        </p:txBody>
      </p:sp>
      <p:sp>
        <p:nvSpPr>
          <p:cNvPr id="5" name="Rectangle 4"/>
          <p:cNvSpPr/>
          <p:nvPr/>
        </p:nvSpPr>
        <p:spPr>
          <a:xfrm>
            <a:off x="381000" y="2743200"/>
            <a:ext cx="4648200" cy="2092881"/>
          </a:xfrm>
          <a:prstGeom prst="rect">
            <a:avLst/>
          </a:prstGeom>
        </p:spPr>
        <p:txBody>
          <a:bodyPr wrap="square">
            <a:spAutoFit/>
          </a:bodyPr>
          <a:lstStyle/>
          <a:p>
            <a:pPr>
              <a:buNone/>
            </a:pPr>
            <a:endParaRPr lang="en-US" sz="2800" b="1" dirty="0" smtClean="0">
              <a:solidFill>
                <a:srgbClr val="FF0000"/>
              </a:solidFill>
              <a:latin typeface="Aharoni" pitchFamily="2" charset="-79"/>
              <a:cs typeface="Aharoni" pitchFamily="2" charset="-79"/>
            </a:endParaRPr>
          </a:p>
          <a:p>
            <a:pPr>
              <a:buNone/>
            </a:pPr>
            <a:endParaRPr lang="en-US" sz="2800" b="1" dirty="0" smtClean="0">
              <a:solidFill>
                <a:srgbClr val="FF0000"/>
              </a:solidFill>
              <a:latin typeface="Aharoni" pitchFamily="2" charset="-79"/>
              <a:cs typeface="Aharoni" pitchFamily="2" charset="-79"/>
            </a:endParaRPr>
          </a:p>
          <a:p>
            <a:pPr>
              <a:buNone/>
            </a:pPr>
            <a:endParaRPr lang="en-US" sz="2800" b="1" dirty="0" smtClean="0">
              <a:solidFill>
                <a:srgbClr val="FF0000"/>
              </a:solidFill>
              <a:latin typeface="Aharoni" pitchFamily="2" charset="-79"/>
              <a:cs typeface="Aharoni" pitchFamily="2" charset="-79"/>
            </a:endParaRPr>
          </a:p>
          <a:p>
            <a:pPr>
              <a:buNone/>
            </a:pPr>
            <a:endParaRPr lang="en-US" sz="2800" b="1" dirty="0" smtClean="0">
              <a:solidFill>
                <a:srgbClr val="FF0000"/>
              </a:solidFill>
              <a:latin typeface="Aharoni" pitchFamily="2" charset="-79"/>
              <a:cs typeface="Aharoni" pitchFamily="2" charset="-79"/>
            </a:endParaRPr>
          </a:p>
          <a:p>
            <a:pPr>
              <a:buNone/>
            </a:pPr>
            <a:endParaRPr lang="en-US" b="1" dirty="0" smtClean="0">
              <a:solidFill>
                <a:srgbClr val="FF0000"/>
              </a:solidFill>
              <a:latin typeface="Aharoni" pitchFamily="2" charset="-79"/>
              <a:cs typeface="Aharoni" pitchFamily="2" charset="-79"/>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001000" cy="5846136"/>
          </a:xfrm>
        </p:spPr>
        <p:txBody>
          <a:bodyPr>
            <a:normAutofit fontScale="85000" lnSpcReduction="20000"/>
          </a:bodyPr>
          <a:lstStyle/>
          <a:p>
            <a:pPr>
              <a:buNone/>
            </a:pPr>
            <a:r>
              <a:rPr lang="en-US" sz="4800" dirty="0" smtClean="0">
                <a:latin typeface="Aharoni" pitchFamily="2" charset="-79"/>
                <a:cs typeface="Aharoni" pitchFamily="2" charset="-79"/>
              </a:rPr>
              <a:t> </a:t>
            </a:r>
            <a:r>
              <a:rPr lang="en-US" sz="4800" dirty="0" smtClean="0">
                <a:latin typeface="Aharoni" pitchFamily="2" charset="-79"/>
                <a:cs typeface="Aharoni" pitchFamily="2" charset="-79"/>
              </a:rPr>
              <a:t> </a:t>
            </a:r>
            <a:r>
              <a:rPr lang="en-US" sz="5200" b="1" dirty="0" smtClean="0">
                <a:solidFill>
                  <a:srgbClr val="7030A0"/>
                </a:solidFill>
                <a:latin typeface="Times New Roman" pitchFamily="18" charset="0"/>
                <a:cs typeface="Times New Roman" pitchFamily="18" charset="0"/>
              </a:rPr>
              <a:t>Aims refer to the conscious purpose that is kept by as before our eyes while performing any act. It helps us to take stock of the results of our activities. It acts as a yardstick to measure our success or failure in life. The important aims of teaching home science are as fellows: </a:t>
            </a:r>
            <a:endParaRPr lang="en-US" sz="5200" b="1" dirty="0" smtClean="0">
              <a:solidFill>
                <a:srgbClr val="7030A0"/>
              </a:solidFill>
              <a:latin typeface="Times New Roman" pitchFamily="18" charset="0"/>
              <a:cs typeface="Times New Roman" pitchFamily="18" charset="0"/>
            </a:endParaRPr>
          </a:p>
          <a:p>
            <a:pPr lvl="8">
              <a:buFont typeface="Wingdings" pitchFamily="2" charset="2"/>
              <a:buChar char="v"/>
            </a:pPr>
            <a:endParaRPr lang="en-US" sz="3200" b="1" dirty="0">
              <a:solidFill>
                <a:srgbClr val="00206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486717"/>
          </a:xfrm>
        </p:spPr>
        <p:txBody>
          <a:bodyPr>
            <a:normAutofit/>
          </a:bodyPr>
          <a:lstStyle/>
          <a:p>
            <a:pPr>
              <a:buFont typeface="Wingdings" pitchFamily="2" charset="2"/>
              <a:buChar char="Ø"/>
            </a:pPr>
            <a:r>
              <a:rPr lang="en-US" sz="3200" dirty="0" smtClean="0">
                <a:solidFill>
                  <a:srgbClr val="FFC000"/>
                </a:solidFill>
                <a:latin typeface="Aharoni" pitchFamily="2" charset="-79"/>
                <a:cs typeface="Aharoni" pitchFamily="2" charset="-79"/>
              </a:rPr>
              <a:t>  </a:t>
            </a:r>
            <a:r>
              <a:rPr lang="en-US" sz="3600" dirty="0" smtClean="0">
                <a:solidFill>
                  <a:srgbClr val="C00000"/>
                </a:solidFill>
                <a:latin typeface="Aharoni" pitchFamily="2" charset="-79"/>
                <a:cs typeface="Aharoni" pitchFamily="2" charset="-79"/>
              </a:rPr>
              <a:t>Utilitarian Aim</a:t>
            </a:r>
          </a:p>
          <a:p>
            <a:pPr>
              <a:buFont typeface="Wingdings" pitchFamily="2" charset="2"/>
              <a:buChar char="Ø"/>
            </a:pPr>
            <a:r>
              <a:rPr lang="en-US" sz="3600" dirty="0" smtClean="0">
                <a:solidFill>
                  <a:srgbClr val="C00000"/>
                </a:solidFill>
                <a:latin typeface="Aharoni" pitchFamily="2" charset="-79"/>
                <a:cs typeface="Aharoni" pitchFamily="2" charset="-79"/>
              </a:rPr>
              <a:t>  Intellectual Aim</a:t>
            </a:r>
          </a:p>
          <a:p>
            <a:pPr>
              <a:buFont typeface="Wingdings" pitchFamily="2" charset="2"/>
              <a:buChar char="Ø"/>
            </a:pPr>
            <a:r>
              <a:rPr lang="en-US" sz="3600" dirty="0" smtClean="0">
                <a:solidFill>
                  <a:srgbClr val="C00000"/>
                </a:solidFill>
                <a:latin typeface="Aharoni" pitchFamily="2" charset="-79"/>
                <a:cs typeface="Aharoni" pitchFamily="2" charset="-79"/>
              </a:rPr>
              <a:t>  </a:t>
            </a:r>
            <a:r>
              <a:rPr lang="en-US" sz="3600" dirty="0" smtClean="0">
                <a:solidFill>
                  <a:srgbClr val="C00000"/>
                </a:solidFill>
                <a:latin typeface="Aharoni" pitchFamily="2" charset="-79"/>
                <a:cs typeface="Aharoni" pitchFamily="2" charset="-79"/>
              </a:rPr>
              <a:t>The Social Aim</a:t>
            </a:r>
          </a:p>
          <a:p>
            <a:pPr>
              <a:buFont typeface="Wingdings" pitchFamily="2" charset="2"/>
              <a:buChar char="Ø"/>
            </a:pPr>
            <a:r>
              <a:rPr lang="en-US" sz="3600" dirty="0" smtClean="0">
                <a:solidFill>
                  <a:srgbClr val="C00000"/>
                </a:solidFill>
                <a:latin typeface="Aharoni" pitchFamily="2" charset="-79"/>
                <a:cs typeface="Aharoni" pitchFamily="2" charset="-79"/>
              </a:rPr>
              <a:t>  National Aim</a:t>
            </a:r>
          </a:p>
          <a:p>
            <a:pPr>
              <a:buFont typeface="Wingdings" pitchFamily="2" charset="2"/>
              <a:buChar char="Ø"/>
            </a:pPr>
            <a:r>
              <a:rPr lang="en-US" sz="3600" dirty="0" smtClean="0">
                <a:solidFill>
                  <a:srgbClr val="C00000"/>
                </a:solidFill>
                <a:latin typeface="Aharoni" pitchFamily="2" charset="-79"/>
                <a:cs typeface="Aharoni" pitchFamily="2" charset="-79"/>
              </a:rPr>
              <a:t> </a:t>
            </a:r>
            <a:r>
              <a:rPr lang="en-US" sz="3600" dirty="0" smtClean="0">
                <a:solidFill>
                  <a:srgbClr val="C00000"/>
                </a:solidFill>
                <a:latin typeface="Aharoni" pitchFamily="2" charset="-79"/>
                <a:cs typeface="Aharoni" pitchFamily="2" charset="-79"/>
              </a:rPr>
              <a:t> Practical Aim</a:t>
            </a:r>
          </a:p>
          <a:p>
            <a:pPr>
              <a:buFont typeface="Wingdings" pitchFamily="2" charset="2"/>
              <a:buChar char="Ø"/>
            </a:pPr>
            <a:r>
              <a:rPr lang="en-US" sz="3600" dirty="0" smtClean="0">
                <a:solidFill>
                  <a:srgbClr val="C00000"/>
                </a:solidFill>
                <a:latin typeface="Aharoni" pitchFamily="2" charset="-79"/>
                <a:cs typeface="Aharoni" pitchFamily="2" charset="-79"/>
              </a:rPr>
              <a:t> </a:t>
            </a:r>
            <a:r>
              <a:rPr lang="en-US" sz="3600" dirty="0" smtClean="0">
                <a:solidFill>
                  <a:srgbClr val="C00000"/>
                </a:solidFill>
                <a:latin typeface="Aharoni" pitchFamily="2" charset="-79"/>
                <a:cs typeface="Aharoni" pitchFamily="2" charset="-79"/>
              </a:rPr>
              <a:t> Development of Right Attudes</a:t>
            </a:r>
          </a:p>
          <a:p>
            <a:pPr>
              <a:buFont typeface="Wingdings" pitchFamily="2" charset="2"/>
              <a:buChar char="Ø"/>
            </a:pPr>
            <a:r>
              <a:rPr lang="en-US" sz="3600" dirty="0" smtClean="0">
                <a:solidFill>
                  <a:srgbClr val="C00000"/>
                </a:solidFill>
                <a:latin typeface="Aharoni" pitchFamily="2" charset="-79"/>
                <a:cs typeface="Aharoni" pitchFamily="2" charset="-79"/>
              </a:rPr>
              <a:t>  To develop a sense of   </a:t>
            </a:r>
          </a:p>
          <a:p>
            <a:pPr>
              <a:buNone/>
            </a:pPr>
            <a:r>
              <a:rPr lang="en-US" sz="3600" dirty="0" smtClean="0">
                <a:solidFill>
                  <a:srgbClr val="C00000"/>
                </a:solidFill>
                <a:latin typeface="Aharoni" pitchFamily="2" charset="-79"/>
                <a:cs typeface="Aharoni" pitchFamily="2" charset="-79"/>
              </a:rPr>
              <a:t>    belongingness</a:t>
            </a:r>
          </a:p>
          <a:p>
            <a:pPr>
              <a:buNone/>
            </a:pPr>
            <a:endParaRPr lang="en-US" sz="3600" dirty="0" smtClean="0">
              <a:solidFill>
                <a:srgbClr val="C00000"/>
              </a:solidFill>
              <a:latin typeface="Aharoni" pitchFamily="2" charset="-79"/>
              <a:cs typeface="Aharoni" pitchFamily="2" charset="-79"/>
            </a:endParaRPr>
          </a:p>
          <a:p>
            <a:pPr>
              <a:buFont typeface="Wingdings" pitchFamily="2" charset="2"/>
              <a:buChar char="Ø"/>
            </a:pPr>
            <a:endParaRPr lang="en-US" sz="3600" dirty="0">
              <a:solidFill>
                <a:srgbClr val="C00000"/>
              </a:solidFill>
              <a:latin typeface="Aharoni" pitchFamily="2" charset="-79"/>
              <a:cs typeface="Aharoni" pitchFamily="2"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334317"/>
          </a:xfrm>
        </p:spPr>
        <p:txBody>
          <a:bodyPr>
            <a:normAutofit/>
          </a:bodyPr>
          <a:lstStyle/>
          <a:p>
            <a:pPr marL="571500" indent="-571500">
              <a:buFont typeface="Wingdings" pitchFamily="2" charset="2"/>
              <a:buChar char="Ø"/>
            </a:pPr>
            <a:r>
              <a:rPr lang="en-US" sz="2800" dirty="0" smtClean="0">
                <a:solidFill>
                  <a:schemeClr val="accent1">
                    <a:lumMod val="75000"/>
                  </a:schemeClr>
                </a:solidFill>
                <a:latin typeface="Aharoni" pitchFamily="2" charset="-79"/>
                <a:cs typeface="Aharoni" pitchFamily="2" charset="-79"/>
              </a:rPr>
              <a:t>Comoetence in solving problems</a:t>
            </a:r>
          </a:p>
          <a:p>
            <a:pPr marL="571500" indent="-571500">
              <a:buFont typeface="Wingdings" pitchFamily="2" charset="2"/>
              <a:buChar char="Ø"/>
            </a:pPr>
            <a:r>
              <a:rPr lang="en-US" sz="2800" dirty="0" smtClean="0">
                <a:solidFill>
                  <a:schemeClr val="accent1">
                    <a:lumMod val="75000"/>
                  </a:schemeClr>
                </a:solidFill>
                <a:latin typeface="Aharoni" pitchFamily="2" charset="-79"/>
                <a:cs typeface="Aharoni" pitchFamily="2" charset="-79"/>
              </a:rPr>
              <a:t>Development of specialisations</a:t>
            </a:r>
          </a:p>
          <a:p>
            <a:pPr marL="571500" indent="-571500">
              <a:buFont typeface="Wingdings" pitchFamily="2" charset="2"/>
              <a:buChar char="Ø"/>
            </a:pPr>
            <a:r>
              <a:rPr lang="en-US" sz="2800" dirty="0" smtClean="0">
                <a:solidFill>
                  <a:schemeClr val="accent1">
                    <a:lumMod val="75000"/>
                  </a:schemeClr>
                </a:solidFill>
                <a:latin typeface="Aharoni" pitchFamily="2" charset="-79"/>
                <a:cs typeface="Aharoni" pitchFamily="2" charset="-79"/>
              </a:rPr>
              <a:t>Development of research for increased and improved application of scientific knowledge</a:t>
            </a:r>
          </a:p>
          <a:p>
            <a:pPr marL="571500" indent="-571500">
              <a:buFont typeface="Wingdings" pitchFamily="2" charset="2"/>
              <a:buChar char="Ø"/>
            </a:pPr>
            <a:r>
              <a:rPr lang="en-US" dirty="0" smtClean="0">
                <a:solidFill>
                  <a:schemeClr val="accent6">
                    <a:lumMod val="25000"/>
                  </a:schemeClr>
                </a:solidFill>
                <a:latin typeface="Aharoni" pitchFamily="2" charset="-79"/>
                <a:cs typeface="Aharoni" pitchFamily="2" charset="-79"/>
              </a:rPr>
              <a:t>Aims at the primary stage</a:t>
            </a:r>
          </a:p>
          <a:p>
            <a:pPr marL="571500" indent="-571500">
              <a:buNone/>
            </a:pPr>
            <a:r>
              <a:rPr lang="en-US" dirty="0" smtClean="0">
                <a:solidFill>
                  <a:schemeClr val="accent6">
                    <a:lumMod val="25000"/>
                  </a:schemeClr>
                </a:solidFill>
                <a:latin typeface="Aharoni" pitchFamily="2" charset="-79"/>
                <a:cs typeface="Aharoni" pitchFamily="2" charset="-79"/>
              </a:rPr>
              <a:t> </a:t>
            </a:r>
            <a:r>
              <a:rPr lang="en-US" dirty="0" smtClean="0">
                <a:solidFill>
                  <a:schemeClr val="accent6">
                    <a:lumMod val="25000"/>
                  </a:schemeClr>
                </a:solidFill>
                <a:latin typeface="Aharoni" pitchFamily="2" charset="-79"/>
                <a:cs typeface="Aharoni" pitchFamily="2" charset="-79"/>
              </a:rPr>
              <a:t>      At this stage of education a teaching of home science should help the pupil to systematics the knowledge received by her from impression at the pre school stage. She should be familiarised wirh basic notions and concepts of running a home.</a:t>
            </a:r>
            <a:endParaRPr lang="en-US" dirty="0">
              <a:solidFill>
                <a:schemeClr val="accent6">
                  <a:lumMod val="25000"/>
                </a:schemeClr>
              </a:solidFill>
              <a:latin typeface="Aharoni" pitchFamily="2" charset="-79"/>
              <a:cs typeface="Aharoni" pitchFamily="2"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Aim at the Secondary &amp; Higher Secondary Stage</a:t>
            </a:r>
            <a:endParaRPr lang="en-US" b="1" dirty="0">
              <a:solidFill>
                <a:srgbClr val="7030A0"/>
              </a:solidFill>
            </a:endParaRPr>
          </a:p>
        </p:txBody>
      </p:sp>
      <p:sp>
        <p:nvSpPr>
          <p:cNvPr id="3" name="Content Placeholder 2"/>
          <p:cNvSpPr>
            <a:spLocks noGrp="1"/>
          </p:cNvSpPr>
          <p:nvPr>
            <p:ph sz="quarter" idx="1"/>
          </p:nvPr>
        </p:nvSpPr>
        <p:spPr>
          <a:xfrm>
            <a:off x="381000" y="1447800"/>
            <a:ext cx="8305800" cy="4572000"/>
          </a:xfrm>
        </p:spPr>
        <p:txBody>
          <a:bodyPr>
            <a:normAutofit fontScale="92500" lnSpcReduction="10000"/>
          </a:bodyPr>
          <a:lstStyle/>
          <a:p>
            <a:pPr>
              <a:buNone/>
            </a:pPr>
            <a:r>
              <a:rPr lang="en-US" b="1" dirty="0" smtClean="0">
                <a:solidFill>
                  <a:srgbClr val="7030A0"/>
                </a:solidFill>
              </a:rPr>
              <a:t>   </a:t>
            </a:r>
            <a:r>
              <a:rPr lang="en-US" sz="2800" b="1" dirty="0" smtClean="0">
                <a:solidFill>
                  <a:srgbClr val="C00000"/>
                </a:solidFill>
              </a:rPr>
              <a:t>To develop aims of teaching of home science at this stage of education can be summarised as follows :</a:t>
            </a:r>
          </a:p>
          <a:p>
            <a:r>
              <a:rPr lang="en-US" sz="2800" b="1" dirty="0" smtClean="0">
                <a:solidFill>
                  <a:srgbClr val="C00000"/>
                </a:solidFill>
              </a:rPr>
              <a:t>To develop a sense of awareness for the art of daily living.</a:t>
            </a:r>
          </a:p>
          <a:p>
            <a:r>
              <a:rPr lang="en-US" sz="2800" b="1" dirty="0" smtClean="0">
                <a:solidFill>
                  <a:srgbClr val="C00000"/>
                </a:solidFill>
              </a:rPr>
              <a:t>To provide opportunities for creative expression</a:t>
            </a:r>
          </a:p>
          <a:p>
            <a:r>
              <a:rPr lang="en-US" sz="2800" b="1" dirty="0" smtClean="0">
                <a:solidFill>
                  <a:srgbClr val="C00000"/>
                </a:solidFill>
              </a:rPr>
              <a:t> </a:t>
            </a:r>
            <a:r>
              <a:rPr lang="en-US" sz="2800" b="1" dirty="0" smtClean="0">
                <a:solidFill>
                  <a:srgbClr val="C00000"/>
                </a:solidFill>
              </a:rPr>
              <a:t>To develop good work habits</a:t>
            </a:r>
          </a:p>
          <a:p>
            <a:r>
              <a:rPr lang="en-US" sz="2800" b="1" dirty="0" smtClean="0">
                <a:solidFill>
                  <a:srgbClr val="C00000"/>
                </a:solidFill>
              </a:rPr>
              <a:t> </a:t>
            </a:r>
            <a:r>
              <a:rPr lang="en-US" sz="2800" b="1" dirty="0" smtClean="0">
                <a:solidFill>
                  <a:srgbClr val="C00000"/>
                </a:solidFill>
              </a:rPr>
              <a:t>To develop individual initiative and self-confidence</a:t>
            </a:r>
          </a:p>
          <a:p>
            <a:r>
              <a:rPr lang="en-US" sz="2800" b="1" dirty="0" smtClean="0">
                <a:solidFill>
                  <a:srgbClr val="C00000"/>
                </a:solidFill>
              </a:rPr>
              <a:t>To develop international understanding</a:t>
            </a:r>
          </a:p>
          <a:p>
            <a:r>
              <a:rPr lang="en-US" sz="2800" b="1" dirty="0" smtClean="0">
                <a:solidFill>
                  <a:srgbClr val="C00000"/>
                </a:solidFill>
              </a:rPr>
              <a:t>To prepare the girls for their future life</a:t>
            </a:r>
          </a:p>
          <a:p>
            <a:r>
              <a:rPr lang="en-US" sz="2800" b="1" dirty="0" smtClean="0">
                <a:solidFill>
                  <a:srgbClr val="C00000"/>
                </a:solidFill>
              </a:rPr>
              <a:t>To enable pupil to create an environment and outlook to live richer and purposeful lives.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4"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Content Placeholder 10"/>
          <p:cNvSpPr>
            <a:spLocks noGrp="1"/>
          </p:cNvSpPr>
          <p:nvPr>
            <p:ph sz="quarter" idx="1"/>
          </p:nvPr>
        </p:nvSpPr>
        <p:spPr>
          <a:xfrm>
            <a:off x="457200" y="838200"/>
            <a:ext cx="7239000" cy="5617536"/>
          </a:xfrm>
        </p:spPr>
        <p:txBody>
          <a:bodyPr>
            <a:normAutofit/>
          </a:bodyPr>
          <a:lstStyle/>
          <a:p>
            <a:pPr>
              <a:buNone/>
            </a:pPr>
            <a:r>
              <a:rPr lang="en-US" sz="5400" b="1" dirty="0" smtClean="0">
                <a:solidFill>
                  <a:schemeClr val="tx2">
                    <a:lumMod val="75000"/>
                  </a:schemeClr>
                </a:solidFill>
                <a:latin typeface="Arial Black" pitchFamily="34" charset="0"/>
              </a:rPr>
              <a:t> </a:t>
            </a:r>
          </a:p>
          <a:p>
            <a:pPr>
              <a:buNone/>
            </a:pPr>
            <a:endParaRPr lang="en-US" sz="5400" b="1" dirty="0" smtClean="0">
              <a:solidFill>
                <a:schemeClr val="tx2">
                  <a:lumMod val="75000"/>
                </a:schemeClr>
              </a:solidFill>
              <a:latin typeface="Arial Black" pitchFamily="34" charset="0"/>
            </a:endParaRPr>
          </a:p>
          <a:p>
            <a:pPr>
              <a:buNone/>
            </a:pPr>
            <a:r>
              <a:rPr lang="en-US" sz="5400" b="1" dirty="0" smtClean="0">
                <a:solidFill>
                  <a:srgbClr val="7030A0"/>
                </a:solidFill>
                <a:latin typeface="Arial Black" pitchFamily="34" charset="0"/>
              </a:rPr>
              <a:t>         THANKS</a:t>
            </a:r>
            <a:endParaRPr lang="en-US" sz="5400" b="1" dirty="0">
              <a:solidFill>
                <a:srgbClr val="7030A0"/>
              </a:solidFill>
              <a:latin typeface="Arial Black" pitchFamily="34" charset="0"/>
            </a:endParaRPr>
          </a:p>
        </p:txBody>
      </p:sp>
      <p:sp>
        <p:nvSpPr>
          <p:cNvPr id="13317" name="AutoShape 5" descr="G:\ETT FEE OCTOBER 2020\independent-selfreliant-confident-responsible-steps-260nw-74901280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19" name="AutoShape 7" descr="G:\ETT FEE OCTOBER 2020\independent-selfreliant-confident-responsible-steps-260nw-74901280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902</TotalTime>
  <Words>263</Words>
  <Application>Microsoft Office PowerPoint</Application>
  <PresentationFormat>On-screen Show (4:3)</PresentationFormat>
  <Paragraphs>35</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Slide 1</vt:lpstr>
      <vt:lpstr>Slide 2</vt:lpstr>
      <vt:lpstr>Slide 3</vt:lpstr>
      <vt:lpstr>Slide 4</vt:lpstr>
      <vt:lpstr>Aim at the Secondary &amp; Higher Secondary Stage</vt:lpstr>
      <vt:lpstr>Slide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God</cp:lastModifiedBy>
  <cp:revision>114</cp:revision>
  <dcterms:created xsi:type="dcterms:W3CDTF">2006-08-16T00:00:00Z</dcterms:created>
  <dcterms:modified xsi:type="dcterms:W3CDTF">2021-03-07T09:11:02Z</dcterms:modified>
</cp:coreProperties>
</file>