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62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5" autoAdjust="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EC85FE-36B5-44C9-93EB-53EF8EA98E5F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87D846-5E57-452E-9369-DE163DEAAB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5500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/>
              <a:t> </a:t>
            </a:r>
          </a:p>
          <a:p>
            <a:pPr>
              <a:buNone/>
            </a:pPr>
            <a:r>
              <a:rPr lang="en-US" sz="4800" b="1" dirty="0" smtClean="0"/>
              <a:t> </a:t>
            </a:r>
            <a:r>
              <a:rPr lang="en-US" sz="4800" b="1" dirty="0" smtClean="0"/>
              <a:t> PEDAGOGY OF HISTORY 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000" dirty="0" smtClean="0"/>
              <a:t> ASST.PROF: AMANDEEP KAUR</a:t>
            </a:r>
            <a:endParaRPr lang="en-US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/>
              <a:t>SOURCE METHOD </a:t>
            </a:r>
            <a:endParaRPr lang="en-US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 SOURCE METHORD IMPLIES THE USE OF&#10;ORIGINAL SOURCES AND MATERIALS WHILE&#10;TEACHING. A SOURCE PROVIDES FIRST HAND&#10;EXPERIENCE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80518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534400" cy="632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Sources divided into twp categories</a:t>
            </a:r>
            <a:r>
              <a:rPr lang="en-US" dirty="0" smtClean="0"/>
              <a:t>:-</a:t>
            </a:r>
          </a:p>
          <a:p>
            <a:pPr marL="514350" indent="-514350">
              <a:buNone/>
            </a:pPr>
            <a:r>
              <a:rPr lang="en-US" dirty="0" smtClean="0"/>
              <a:t>1. Primary </a:t>
            </a:r>
            <a:r>
              <a:rPr lang="en-US" dirty="0" smtClean="0"/>
              <a:t>Source </a:t>
            </a: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 (a) Physical remains or relics in far off historical  sites, roads, pyramids, human remains, clothing, food ,pottery, tombs, coins.</a:t>
            </a:r>
          </a:p>
          <a:p>
            <a:pPr marL="514350" indent="-514350">
              <a:buNone/>
            </a:pPr>
            <a:r>
              <a:rPr lang="en-US" dirty="0" smtClean="0"/>
              <a:t>(b) Oral accounts, as song, anecdotes, traditions, folklore etc.</a:t>
            </a:r>
          </a:p>
          <a:p>
            <a:pPr marL="514350" indent="-514350">
              <a:buNone/>
            </a:pPr>
            <a:r>
              <a:rPr lang="en-US" dirty="0" smtClean="0"/>
              <a:t>2. Secondary Source </a:t>
            </a:r>
          </a:p>
          <a:p>
            <a:pPr marL="514350" indent="-514350">
              <a:buNone/>
            </a:pPr>
            <a:r>
              <a:rPr lang="en-US" dirty="0" smtClean="0"/>
              <a:t>These source are based on primary source. </a:t>
            </a:r>
            <a:r>
              <a:rPr lang="en-US" dirty="0"/>
              <a:t>T</a:t>
            </a:r>
            <a:r>
              <a:rPr lang="en-US" dirty="0" smtClean="0"/>
              <a:t>hese are those source which are written by those who are not on the scene of the event these include indirect materials related to society as books, journals, magazines, </a:t>
            </a:r>
            <a:r>
              <a:rPr lang="en-US" dirty="0" err="1" smtClean="0"/>
              <a:t>Govt</a:t>
            </a:r>
            <a:r>
              <a:rPr lang="en-US" dirty="0" smtClean="0"/>
              <a:t>, record etc.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/>
              <a:t>   </a:t>
            </a:r>
          </a:p>
          <a:p>
            <a:pPr>
              <a:buNone/>
            </a:pPr>
            <a:r>
              <a:rPr lang="en-US" sz="3200" b="1" dirty="0" smtClean="0"/>
              <a:t> </a:t>
            </a:r>
            <a:r>
              <a:rPr lang="en-US" sz="3200" b="1" dirty="0" smtClean="0"/>
              <a:t>        STEPS OF SOURCE METHOD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US" sz="3200" b="1" dirty="0" smtClean="0"/>
          </a:p>
          <a:p>
            <a:r>
              <a:rPr lang="en-US" sz="2400" dirty="0" smtClean="0"/>
              <a:t>S</a:t>
            </a:r>
            <a:r>
              <a:rPr lang="en-US" sz="2400" dirty="0" smtClean="0"/>
              <a:t>ELECTION </a:t>
            </a:r>
            <a:r>
              <a:rPr lang="en-US" sz="2400" dirty="0" smtClean="0"/>
              <a:t>OF THE TOPIC </a:t>
            </a:r>
          </a:p>
          <a:p>
            <a:r>
              <a:rPr lang="en-US" sz="2400" dirty="0" smtClean="0"/>
              <a:t>COLLECTION OF THE SOURCE </a:t>
            </a:r>
          </a:p>
          <a:p>
            <a:r>
              <a:rPr lang="en-US" sz="2400" dirty="0" smtClean="0"/>
              <a:t>PLANNING FOR THE CLASS</a:t>
            </a:r>
          </a:p>
          <a:p>
            <a:r>
              <a:rPr lang="en-US" sz="2400" dirty="0" smtClean="0"/>
              <a:t>EXECUTION OF THE PLAN 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EVALUATION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pPr>
              <a:buNone/>
            </a:pPr>
            <a:r>
              <a:rPr lang="en-US" sz="3600" b="1" dirty="0" smtClean="0"/>
              <a:t> </a:t>
            </a:r>
            <a:r>
              <a:rPr lang="en-US" sz="3600" b="1" dirty="0" smtClean="0"/>
              <a:t> </a:t>
            </a:r>
            <a:r>
              <a:rPr lang="en-US" sz="4000" b="1" dirty="0" err="1" smtClean="0"/>
              <a:t>Techinque</a:t>
            </a:r>
            <a:r>
              <a:rPr lang="en-US" sz="4000" b="1" dirty="0" err="1" smtClean="0"/>
              <a:t>s</a:t>
            </a:r>
            <a:r>
              <a:rPr lang="en-US" sz="4000" b="1" dirty="0" smtClean="0"/>
              <a:t> </a:t>
            </a:r>
            <a:r>
              <a:rPr lang="en-US" sz="4000" b="1" dirty="0" smtClean="0"/>
              <a:t>of using Source:</a:t>
            </a:r>
            <a:endParaRPr lang="en-US" sz="3600" b="1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b="1" dirty="0" smtClean="0"/>
              <a:t>. Pre-lesson use of resources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2. Mid-lesson use of resources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3</a:t>
            </a:r>
            <a:r>
              <a:rPr lang="en-US" b="1" dirty="0" smtClean="0"/>
              <a:t>. Post-lesson </a:t>
            </a:r>
            <a:r>
              <a:rPr lang="en-US" b="1" dirty="0" smtClean="0"/>
              <a:t>use of sources</a:t>
            </a:r>
            <a:endParaRPr lang="en-US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5854891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     </a:t>
            </a:r>
          </a:p>
          <a:p>
            <a:pPr>
              <a:buNone/>
            </a:pPr>
            <a:r>
              <a:rPr lang="en-US" b="1" dirty="0" smtClean="0"/>
              <a:t>       </a:t>
            </a:r>
          </a:p>
          <a:p>
            <a:pPr>
              <a:buNone/>
            </a:pPr>
            <a:r>
              <a:rPr lang="en-US" b="1" dirty="0" smtClean="0"/>
              <a:t>         </a:t>
            </a:r>
            <a:r>
              <a:rPr lang="en-US" sz="2800" b="1" dirty="0" smtClean="0"/>
              <a:t>MERITS OF SOURCE METHOD</a:t>
            </a:r>
          </a:p>
          <a:p>
            <a:pPr marL="624078" indent="-514350">
              <a:buFont typeface="+mj-lt"/>
              <a:buAutoNum type="arabicPeriod"/>
            </a:pPr>
            <a:endParaRPr lang="en-US" b="1" dirty="0" smtClean="0"/>
          </a:p>
          <a:p>
            <a:pPr marL="624078" indent="-514350">
              <a:buNone/>
            </a:pPr>
            <a:r>
              <a:rPr lang="en-US" dirty="0" smtClean="0"/>
              <a:t> </a:t>
            </a:r>
            <a:r>
              <a:rPr lang="en-US" dirty="0" smtClean="0"/>
              <a:t>1</a:t>
            </a:r>
            <a:r>
              <a:rPr lang="en-US" b="1" dirty="0" smtClean="0"/>
              <a:t>. </a:t>
            </a:r>
            <a:r>
              <a:rPr lang="en-US" dirty="0" smtClean="0"/>
              <a:t>It develops a sense of reality and        vividness.</a:t>
            </a:r>
          </a:p>
          <a:p>
            <a:pPr marL="624078" indent="-514350">
              <a:buNone/>
            </a:pPr>
            <a:r>
              <a:rPr lang="en-US" dirty="0" smtClean="0"/>
              <a:t> 2. It develops a sense of objectivity .</a:t>
            </a:r>
          </a:p>
          <a:p>
            <a:pPr marL="624078" indent="-514350">
              <a:buNone/>
            </a:pPr>
            <a:r>
              <a:rPr lang="en-US" dirty="0" smtClean="0"/>
              <a:t> 3. It provides of congenial and motivating  environment .</a:t>
            </a:r>
          </a:p>
          <a:p>
            <a:pPr marL="624078" indent="-514350">
              <a:buNone/>
            </a:pPr>
            <a:r>
              <a:rPr lang="en-US" dirty="0" smtClean="0"/>
              <a:t> 4. It arouses curiosity among the students .</a:t>
            </a:r>
          </a:p>
          <a:p>
            <a:pPr marL="624078" indent="-514350">
              <a:buNone/>
            </a:pPr>
            <a:r>
              <a:rPr lang="en-US" dirty="0" smtClean="0"/>
              <a:t> 5. The students  will be able to get reliable         information.</a:t>
            </a:r>
          </a:p>
          <a:p>
            <a:pPr marL="624078" indent="-514350">
              <a:buFont typeface="+mj-lt"/>
              <a:buAutoNum type="arabicPeriod"/>
            </a:pPr>
            <a:endParaRPr lang="en-US" b="1" dirty="0" smtClean="0"/>
          </a:p>
          <a:p>
            <a:pPr marL="624078" indent="-514350">
              <a:buAutoNum type="arabicPeriod"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3200" dirty="0" smtClean="0"/>
          </a:p>
          <a:p>
            <a:pPr>
              <a:buNone/>
            </a:pPr>
            <a:r>
              <a:rPr lang="en-US" sz="3200" b="1" dirty="0" smtClean="0"/>
              <a:t> </a:t>
            </a:r>
            <a:r>
              <a:rPr lang="en-US" sz="3200" b="1" dirty="0" smtClean="0"/>
              <a:t>                  DEMERITS</a:t>
            </a:r>
          </a:p>
          <a:p>
            <a:pPr>
              <a:buNone/>
            </a:pPr>
            <a:endParaRPr lang="en-US" sz="3200" dirty="0" smtClean="0"/>
          </a:p>
          <a:p>
            <a:pPr marL="624078" indent="-514350">
              <a:buAutoNum type="arabicPeriod"/>
            </a:pPr>
            <a:r>
              <a:rPr lang="en-US" sz="3200" dirty="0" smtClean="0"/>
              <a:t>This method is complex.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It is not always possible for the teacher to have an easy access to the source.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This method is time consuming.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This method is expensive. </a:t>
            </a:r>
          </a:p>
          <a:p>
            <a:pPr marL="624078" indent="-514350">
              <a:buAutoNum type="arabicPeriod"/>
            </a:pPr>
            <a:r>
              <a:rPr lang="en-US" sz="3200" dirty="0" smtClean="0"/>
              <a:t>Use of this method requires proper train teachers.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6600" dirty="0" smtClean="0"/>
          </a:p>
          <a:p>
            <a:pPr>
              <a:buNone/>
            </a:pPr>
            <a:endParaRPr lang="en-US" sz="6600" dirty="0" smtClean="0"/>
          </a:p>
          <a:p>
            <a:pPr>
              <a:buNone/>
            </a:pPr>
            <a:r>
              <a:rPr lang="en-US" sz="6600" dirty="0" smtClean="0"/>
              <a:t>        THANKS</a:t>
            </a:r>
          </a:p>
          <a:p>
            <a:pPr>
              <a:buNone/>
            </a:pPr>
            <a:endParaRPr lang="en-US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276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Slide 1</vt:lpstr>
      <vt:lpstr>SOURCE METHOD 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 METHOD</dc:title>
  <dc:creator>XTREME</dc:creator>
  <cp:lastModifiedBy>XTREME</cp:lastModifiedBy>
  <cp:revision>11</cp:revision>
  <dcterms:created xsi:type="dcterms:W3CDTF">2021-03-31T05:36:22Z</dcterms:created>
  <dcterms:modified xsi:type="dcterms:W3CDTF">2021-03-31T07:10:29Z</dcterms:modified>
</cp:coreProperties>
</file>