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2" r:id="rId2"/>
    <p:sldId id="256" r:id="rId3"/>
    <p:sldId id="260" r:id="rId4"/>
    <p:sldId id="261" r:id="rId5"/>
    <p:sldId id="264" r:id="rId6"/>
    <p:sldId id="263" r:id="rId7"/>
    <p:sldId id="266" r:id="rId8"/>
    <p:sldId id="267" r:id="rId9"/>
    <p:sldId id="268" r:id="rId10"/>
    <p:sldId id="269" r:id="rId11"/>
    <p:sldId id="270" r:id="rId12"/>
    <p:sldId id="271"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3/25/2021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3/25/2021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8229600" cy="6629400"/>
          </a:xfrm>
          <a:ln>
            <a:solidFill>
              <a:srgbClr val="C00000"/>
            </a:solidFill>
          </a:ln>
        </p:spPr>
        <p:txBody>
          <a:bodyPr>
            <a:normAutofit fontScale="90000"/>
          </a:bodyPr>
          <a:lstStyle/>
          <a:p>
            <a:pPr marL="914400" indent="-914400"/>
            <a:r>
              <a:rPr lang="en-US" sz="5400" dirty="0" smtClean="0"/>
              <a:t>PEDAGOGY OF HISTORY</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ASST.PROF:AMANDEEP KAUR</a:t>
            </a:r>
            <a:r>
              <a:rPr lang="en-US" dirty="0" smtClean="0"/>
              <a:t/>
            </a:r>
            <a:br>
              <a:rPr lang="en-US" dirty="0" smtClean="0"/>
            </a:br>
            <a:r>
              <a:rPr lang="en-US" dirty="0" smtClean="0"/>
              <a:t/>
            </a:r>
            <a:br>
              <a:rPr lang="en-US" dirty="0" smtClean="0"/>
            </a:br>
            <a:r>
              <a:rPr lang="en-US" dirty="0" smtClean="0"/>
              <a:t/>
            </a:r>
            <a:br>
              <a:rPr lang="en-US" dirty="0" smtClean="0"/>
            </a:br>
            <a:r>
              <a:rPr lang="en-US" sz="3600" dirty="0" smtClean="0"/>
              <a:t/>
            </a:r>
            <a:br>
              <a:rPr lang="en-US" sz="3600" dirty="0" smtClean="0"/>
            </a:b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7772400" cy="5410200"/>
          </a:xfrm>
        </p:spPr>
        <p:txBody>
          <a:bodyPr>
            <a:noAutofit/>
          </a:bodyPr>
          <a:lstStyle/>
          <a:p>
            <a:pPr>
              <a:buFont typeface="Courier New" pitchFamily="49" charset="0"/>
              <a:buChar char="o"/>
            </a:pPr>
            <a:r>
              <a:rPr lang="en-US" sz="3600" b="1" dirty="0" smtClean="0">
                <a:solidFill>
                  <a:schemeClr val="bg1"/>
                </a:solidFill>
              </a:rPr>
              <a:t>Confers on school work a much needed sense of reality</a:t>
            </a:r>
          </a:p>
          <a:p>
            <a:pPr>
              <a:buFont typeface="Courier New" pitchFamily="49" charset="0"/>
              <a:buChar char="o"/>
            </a:pPr>
            <a:r>
              <a:rPr lang="en-US" sz="3600" b="1" dirty="0" smtClean="0">
                <a:solidFill>
                  <a:schemeClr val="bg1"/>
                </a:solidFill>
              </a:rPr>
              <a:t> Provides intrinsic standard of evaluation</a:t>
            </a:r>
          </a:p>
          <a:p>
            <a:pPr>
              <a:buFont typeface="Courier New" pitchFamily="49" charset="0"/>
              <a:buChar char="o"/>
            </a:pPr>
            <a:r>
              <a:rPr lang="en-US" sz="3600" b="1" dirty="0" smtClean="0">
                <a:solidFill>
                  <a:schemeClr val="bg1"/>
                </a:solidFill>
              </a:rPr>
              <a:t> Give satisfaction of completing the whole task</a:t>
            </a:r>
          </a:p>
          <a:p>
            <a:pPr>
              <a:buFont typeface="Courier New" pitchFamily="49" charset="0"/>
              <a:buChar char="o"/>
            </a:pPr>
            <a:r>
              <a:rPr lang="en-US" sz="3600" b="1" dirty="0" smtClean="0">
                <a:solidFill>
                  <a:schemeClr val="bg1"/>
                </a:solidFill>
              </a:rPr>
              <a:t> Economical</a:t>
            </a:r>
          </a:p>
          <a:p>
            <a:pPr>
              <a:buFont typeface="Courier New" pitchFamily="49" charset="0"/>
              <a:buChar char="o"/>
            </a:pPr>
            <a:r>
              <a:rPr lang="en-US" sz="3600" b="1" dirty="0" smtClean="0">
                <a:solidFill>
                  <a:schemeClr val="bg1"/>
                </a:solidFill>
              </a:rPr>
              <a:t> Correlation of subjects and curriculum</a:t>
            </a:r>
            <a:endParaRPr lang="en-US" sz="3600" b="1"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rgbClr val="C00000"/>
                </a:solidFill>
                <a:latin typeface="Aharoni" pitchFamily="2" charset="-79"/>
                <a:cs typeface="Aharoni" pitchFamily="2" charset="-79"/>
              </a:rPr>
              <a:t>Limitations</a:t>
            </a:r>
            <a:endParaRPr lang="en-US" sz="4400" b="1" dirty="0">
              <a:solidFill>
                <a:srgbClr val="C00000"/>
              </a:solidFill>
              <a:latin typeface="Aharoni" pitchFamily="2" charset="-79"/>
              <a:cs typeface="Aharoni" pitchFamily="2" charset="-79"/>
            </a:endParaRPr>
          </a:p>
        </p:txBody>
      </p:sp>
      <p:sp>
        <p:nvSpPr>
          <p:cNvPr id="3" name="Content Placeholder 2"/>
          <p:cNvSpPr>
            <a:spLocks noGrp="1"/>
          </p:cNvSpPr>
          <p:nvPr>
            <p:ph idx="1"/>
          </p:nvPr>
        </p:nvSpPr>
        <p:spPr/>
        <p:txBody>
          <a:bodyPr>
            <a:normAutofit lnSpcReduction="10000"/>
          </a:bodyPr>
          <a:lstStyle/>
          <a:p>
            <a:r>
              <a:rPr lang="en-US" sz="3600" dirty="0" smtClean="0">
                <a:solidFill>
                  <a:schemeClr val="bg1"/>
                </a:solidFill>
              </a:rPr>
              <a:t>Learning is haphazard and discontinuous</a:t>
            </a:r>
          </a:p>
          <a:p>
            <a:r>
              <a:rPr lang="en-US" sz="3600" dirty="0" smtClean="0">
                <a:solidFill>
                  <a:schemeClr val="bg1"/>
                </a:solidFill>
              </a:rPr>
              <a:t>Misconception about subject</a:t>
            </a:r>
          </a:p>
          <a:p>
            <a:r>
              <a:rPr lang="en-US" sz="3600" dirty="0" smtClean="0">
                <a:solidFill>
                  <a:schemeClr val="bg1"/>
                </a:solidFill>
              </a:rPr>
              <a:t>The upsetting of time table</a:t>
            </a:r>
          </a:p>
          <a:p>
            <a:r>
              <a:rPr lang="en-US" sz="3600" dirty="0" smtClean="0">
                <a:solidFill>
                  <a:schemeClr val="bg1"/>
                </a:solidFill>
              </a:rPr>
              <a:t>Time consuming</a:t>
            </a:r>
          </a:p>
          <a:p>
            <a:r>
              <a:rPr lang="en-US" sz="3600" dirty="0" smtClean="0">
                <a:solidFill>
                  <a:schemeClr val="bg1"/>
                </a:solidFill>
              </a:rPr>
              <a:t>Artificial correlation </a:t>
            </a:r>
          </a:p>
          <a:p>
            <a:r>
              <a:rPr lang="en-US" sz="3600" dirty="0" smtClean="0">
                <a:solidFill>
                  <a:schemeClr val="bg1"/>
                </a:solidFill>
              </a:rPr>
              <a:t> More valuable among students of lesser intellectual ability</a:t>
            </a:r>
            <a:endParaRPr lang="en-US" sz="36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7772400" cy="6172200"/>
          </a:xfrm>
        </p:spPr>
        <p:txBody>
          <a:bodyPr>
            <a:noAutofit/>
          </a:bodyPr>
          <a:lstStyle/>
          <a:p>
            <a:pPr>
              <a:buFont typeface="Arial" pitchFamily="34" charset="0"/>
              <a:buChar char="•"/>
            </a:pPr>
            <a:r>
              <a:rPr lang="en-US" sz="3600" b="1" dirty="0" smtClean="0">
                <a:solidFill>
                  <a:srgbClr val="FF0000"/>
                </a:solidFill>
              </a:rPr>
              <a:t>Leaves gaps in the students knowledge</a:t>
            </a:r>
          </a:p>
          <a:p>
            <a:pPr>
              <a:buFont typeface="Arial" pitchFamily="34" charset="0"/>
              <a:buChar char="•"/>
            </a:pPr>
            <a:r>
              <a:rPr lang="en-US" sz="3600" b="1" dirty="0" smtClean="0">
                <a:solidFill>
                  <a:srgbClr val="FF0000"/>
                </a:solidFill>
              </a:rPr>
              <a:t>Unsuitable for the shirkers and shy</a:t>
            </a:r>
          </a:p>
          <a:p>
            <a:pPr>
              <a:buFont typeface="Arial" pitchFamily="34" charset="0"/>
              <a:buChar char="•"/>
            </a:pPr>
            <a:r>
              <a:rPr lang="en-US" sz="3600" b="1" dirty="0" smtClean="0">
                <a:solidFill>
                  <a:srgbClr val="FF0000"/>
                </a:solidFill>
              </a:rPr>
              <a:t>Unsuitable for teachers</a:t>
            </a:r>
          </a:p>
          <a:p>
            <a:pPr>
              <a:buFont typeface="Arial" pitchFamily="34" charset="0"/>
              <a:buChar char="•"/>
            </a:pPr>
            <a:r>
              <a:rPr lang="en-US" sz="3600" b="1" dirty="0" smtClean="0">
                <a:solidFill>
                  <a:srgbClr val="FF0000"/>
                </a:solidFill>
              </a:rPr>
              <a:t> This method upsets the regular time table of work</a:t>
            </a:r>
          </a:p>
          <a:p>
            <a:pPr>
              <a:buFont typeface="Arial" pitchFamily="34" charset="0"/>
              <a:buChar char="•"/>
            </a:pPr>
            <a:r>
              <a:rPr lang="en-US" sz="3600" b="1" dirty="0" smtClean="0">
                <a:solidFill>
                  <a:srgbClr val="FF0000"/>
                </a:solidFill>
              </a:rPr>
              <a:t>Lack of practice</a:t>
            </a:r>
          </a:p>
          <a:p>
            <a:pPr>
              <a:buFont typeface="Arial" pitchFamily="34" charset="0"/>
              <a:buChar char="•"/>
            </a:pPr>
            <a:r>
              <a:rPr lang="en-US" sz="3600" b="1" dirty="0" smtClean="0">
                <a:solidFill>
                  <a:srgbClr val="FF0000"/>
                </a:solidFill>
              </a:rPr>
              <a:t>Lack of accommodation</a:t>
            </a:r>
          </a:p>
          <a:p>
            <a:pPr>
              <a:buFont typeface="Arial" pitchFamily="34" charset="0"/>
              <a:buChar char="•"/>
            </a:pPr>
            <a:r>
              <a:rPr lang="en-US" sz="3600" b="1" dirty="0" smtClean="0">
                <a:solidFill>
                  <a:srgbClr val="FF0000"/>
                </a:solidFill>
              </a:rPr>
              <a:t>Costly</a:t>
            </a:r>
            <a:endParaRPr lang="en-US" sz="3600" b="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US" sz="6000" b="1" dirty="0" smtClean="0">
              <a:solidFill>
                <a:srgbClr val="FFC000"/>
              </a:solidFill>
            </a:endParaRPr>
          </a:p>
          <a:p>
            <a:pPr>
              <a:buNone/>
            </a:pPr>
            <a:r>
              <a:rPr lang="en-US" sz="6000" b="1" smtClean="0">
                <a:solidFill>
                  <a:srgbClr val="FFC000"/>
                </a:solidFill>
              </a:rPr>
              <a:t>       THANKS</a:t>
            </a:r>
            <a:endParaRPr lang="en-US" sz="6000" b="1" dirty="0">
              <a:solidFill>
                <a:srgbClr val="FFC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29200" y="685800"/>
            <a:ext cx="3465576" cy="4038600"/>
          </a:xfrm>
        </p:spPr>
        <p:txBody>
          <a:bodyPr>
            <a:normAutofit fontScale="90000"/>
          </a:bodyPr>
          <a:lstStyle/>
          <a:p>
            <a:r>
              <a:rPr lang="en-US" sz="3600" b="1" dirty="0" smtClean="0">
                <a:solidFill>
                  <a:srgbClr val="002060"/>
                </a:solidFill>
                <a:latin typeface="Bookman Old Style" pitchFamily="18" charset="0"/>
                <a:ea typeface="Batang" pitchFamily="18" charset="-127"/>
                <a:cs typeface="Verdana" pitchFamily="34" charset="0"/>
              </a:rPr>
              <a:t>SADBHAVNA COLLEGE OF    EDUCATION FOR  WOMEN RAIKOT , JALALDIWAL, LUDHIANA</a:t>
            </a:r>
            <a:r>
              <a:rPr lang="en-US" b="1" dirty="0" smtClean="0">
                <a:solidFill>
                  <a:srgbClr val="002060"/>
                </a:solidFill>
                <a:latin typeface="Bookman Old Style" pitchFamily="18" charset="0"/>
                <a:ea typeface="Batang" pitchFamily="18" charset="-127"/>
                <a:cs typeface="Verdana" pitchFamily="34" charset="0"/>
              </a:rPr>
              <a:t/>
            </a:r>
            <a:br>
              <a:rPr lang="en-US" b="1" dirty="0" smtClean="0">
                <a:solidFill>
                  <a:srgbClr val="002060"/>
                </a:solidFill>
                <a:latin typeface="Bookman Old Style" pitchFamily="18" charset="0"/>
                <a:ea typeface="Batang" pitchFamily="18" charset="-127"/>
                <a:cs typeface="Verdana" pitchFamily="34" charset="0"/>
              </a:rPr>
            </a:br>
            <a:endParaRPr lang="en-US" b="1" dirty="0">
              <a:solidFill>
                <a:srgbClr val="002060"/>
              </a:solidFill>
            </a:endParaRPr>
          </a:p>
        </p:txBody>
      </p:sp>
      <p:sp>
        <p:nvSpPr>
          <p:cNvPr id="6" name="Rectangle 5"/>
          <p:cNvSpPr/>
          <p:nvPr/>
        </p:nvSpPr>
        <p:spPr>
          <a:xfrm>
            <a:off x="838200" y="3505200"/>
            <a:ext cx="4724400" cy="2585323"/>
          </a:xfrm>
          <a:prstGeom prst="rect">
            <a:avLst/>
          </a:prstGeom>
        </p:spPr>
        <p:txBody>
          <a:bodyPr wrap="square">
            <a:spAutoFit/>
          </a:bodyPr>
          <a:lstStyle/>
          <a:p>
            <a:r>
              <a:rPr lang="en-US" dirty="0" smtClean="0">
                <a:solidFill>
                  <a:srgbClr val="00B050"/>
                </a:solidFill>
                <a:latin typeface="Aharoni" pitchFamily="2" charset="-79"/>
                <a:cs typeface="Aharoni" pitchFamily="2" charset="-79"/>
              </a:rPr>
              <a:t> </a:t>
            </a:r>
          </a:p>
          <a:p>
            <a:endParaRPr lang="en-US" sz="3600" dirty="0" smtClean="0">
              <a:solidFill>
                <a:srgbClr val="002060"/>
              </a:solidFill>
              <a:latin typeface="Aharoni" pitchFamily="2" charset="-79"/>
              <a:cs typeface="Aharoni" pitchFamily="2" charset="-79"/>
            </a:endParaRPr>
          </a:p>
          <a:p>
            <a:r>
              <a:rPr lang="en-US" sz="3600" dirty="0" smtClean="0">
                <a:solidFill>
                  <a:srgbClr val="002060"/>
                </a:solidFill>
                <a:latin typeface="Aharoni" pitchFamily="2" charset="-79"/>
                <a:cs typeface="Aharoni" pitchFamily="2" charset="-79"/>
              </a:rPr>
              <a:t>TOPIC</a:t>
            </a:r>
          </a:p>
          <a:p>
            <a:r>
              <a:rPr lang="en-US" sz="3600" dirty="0" smtClean="0">
                <a:solidFill>
                  <a:srgbClr val="FF0000"/>
                </a:solidFill>
                <a:latin typeface="Aharoni" pitchFamily="2" charset="-79"/>
                <a:cs typeface="Aharoni" pitchFamily="2" charset="-79"/>
              </a:rPr>
              <a:t>Project </a:t>
            </a:r>
            <a:r>
              <a:rPr lang="en-US" sz="3600" dirty="0" smtClean="0">
                <a:solidFill>
                  <a:srgbClr val="FF0000"/>
                </a:solidFill>
                <a:latin typeface="Aharoni" pitchFamily="2" charset="-79"/>
                <a:cs typeface="Aharoni" pitchFamily="2" charset="-79"/>
              </a:rPr>
              <a:t>Method</a:t>
            </a:r>
          </a:p>
          <a:p>
            <a:endParaRPr lang="en-US" sz="3600" dirty="0">
              <a:solidFill>
                <a:srgbClr val="FF0000"/>
              </a:solidFill>
            </a:endParaRPr>
          </a:p>
        </p:txBody>
      </p:sp>
      <p:pic>
        <p:nvPicPr>
          <p:cNvPr id="7" name="Picture 2" descr="C:\Users\XTREME\Desktop\download.jpg"/>
          <p:cNvPicPr>
            <a:picLocks noChangeAspect="1" noChangeArrowheads="1"/>
          </p:cNvPicPr>
          <p:nvPr/>
        </p:nvPicPr>
        <p:blipFill>
          <a:blip r:embed="rId2" cstate="print"/>
          <a:srcRect/>
          <a:stretch>
            <a:fillRect/>
          </a:stretch>
        </p:blipFill>
        <p:spPr bwMode="auto">
          <a:xfrm>
            <a:off x="457200" y="457200"/>
            <a:ext cx="4572000" cy="320039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153400" cy="5334000"/>
          </a:xfrm>
        </p:spPr>
        <p:txBody>
          <a:bodyPr>
            <a:normAutofit/>
          </a:bodyPr>
          <a:lstStyle/>
          <a:p>
            <a:pPr>
              <a:buNone/>
            </a:pPr>
            <a:r>
              <a:rPr lang="en-US" sz="4000" b="1" dirty="0" smtClean="0">
                <a:solidFill>
                  <a:srgbClr val="FF0000"/>
                </a:solidFill>
              </a:rPr>
              <a:t>     Meaning of Project Method</a:t>
            </a:r>
          </a:p>
          <a:p>
            <a:pPr>
              <a:buNone/>
            </a:pPr>
            <a:endParaRPr lang="en-US" dirty="0" smtClean="0"/>
          </a:p>
          <a:p>
            <a:pPr>
              <a:buNone/>
            </a:pPr>
            <a:r>
              <a:rPr lang="en-US" sz="3600" b="1" dirty="0" smtClean="0">
                <a:solidFill>
                  <a:schemeClr val="bg1"/>
                </a:solidFill>
              </a:rPr>
              <a:t>   This method lays mere emphasis in learning by doing. A project as defined by </a:t>
            </a:r>
          </a:p>
          <a:p>
            <a:pPr>
              <a:buNone/>
            </a:pPr>
            <a:r>
              <a:rPr lang="en-US" sz="3600" b="1" dirty="0" smtClean="0">
                <a:solidFill>
                  <a:srgbClr val="00B0F0"/>
                </a:solidFill>
              </a:rPr>
              <a:t>  </a:t>
            </a:r>
            <a:r>
              <a:rPr lang="en-US" sz="3600" b="1" dirty="0" smtClean="0">
                <a:solidFill>
                  <a:srgbClr val="FF0000"/>
                </a:solidFill>
              </a:rPr>
              <a:t>Dr. Kilpatrick</a:t>
            </a:r>
            <a:r>
              <a:rPr lang="en-US" sz="3600" b="1" dirty="0" smtClean="0">
                <a:solidFill>
                  <a:srgbClr val="00B0F0"/>
                </a:solidFill>
              </a:rPr>
              <a:t> </a:t>
            </a:r>
            <a:r>
              <a:rPr lang="en-US" sz="3600" b="1" dirty="0" smtClean="0">
                <a:solidFill>
                  <a:schemeClr val="bg1"/>
                </a:solidFill>
              </a:rPr>
              <a:t>is, “ A whole heart purposeful activity, proceeding in a social environment.”</a:t>
            </a:r>
            <a:endParaRPr lang="en-US" sz="36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81000"/>
            <a:ext cx="7772400" cy="5638800"/>
          </a:xfrm>
        </p:spPr>
        <p:txBody>
          <a:bodyPr>
            <a:normAutofit fontScale="77500" lnSpcReduction="20000"/>
          </a:bodyPr>
          <a:lstStyle/>
          <a:p>
            <a:pPr marL="742950" indent="-742950">
              <a:buNone/>
            </a:pPr>
            <a:r>
              <a:rPr lang="en-US" sz="3600" b="1" dirty="0" smtClean="0">
                <a:solidFill>
                  <a:srgbClr val="00B050"/>
                </a:solidFill>
              </a:rPr>
              <a:t>     </a:t>
            </a:r>
            <a:r>
              <a:rPr lang="en-US" sz="3600" b="1" dirty="0" smtClean="0">
                <a:solidFill>
                  <a:srgbClr val="002060"/>
                </a:solidFill>
                <a:latin typeface="Aharoni" pitchFamily="2" charset="-79"/>
                <a:cs typeface="Aharoni" pitchFamily="2" charset="-79"/>
              </a:rPr>
              <a:t>Stevenson</a:t>
            </a:r>
            <a:r>
              <a:rPr lang="en-US" sz="3600" b="1" dirty="0" smtClean="0">
                <a:solidFill>
                  <a:srgbClr val="00B050"/>
                </a:solidFill>
                <a:latin typeface="Aharoni" pitchFamily="2" charset="-79"/>
                <a:cs typeface="Aharoni" pitchFamily="2" charset="-79"/>
              </a:rPr>
              <a:t> </a:t>
            </a:r>
            <a:r>
              <a:rPr lang="en-US" sz="3600" b="1" dirty="0" smtClean="0">
                <a:solidFill>
                  <a:srgbClr val="C00000"/>
                </a:solidFill>
                <a:latin typeface="Aharoni" pitchFamily="2" charset="-79"/>
                <a:cs typeface="Aharoni" pitchFamily="2" charset="-79"/>
              </a:rPr>
              <a:t>defines a project as, “A project is a problematic act carried to completion in its nature setting.”</a:t>
            </a:r>
          </a:p>
          <a:p>
            <a:pPr marL="742950" indent="-742950">
              <a:buNone/>
            </a:pPr>
            <a:r>
              <a:rPr lang="en-US" sz="3600" b="1" dirty="0" smtClean="0">
                <a:solidFill>
                  <a:srgbClr val="C00000"/>
                </a:solidFill>
                <a:latin typeface="Aharoni" pitchFamily="2" charset="-79"/>
                <a:cs typeface="Aharoni" pitchFamily="2" charset="-79"/>
              </a:rPr>
              <a:t>     Actually speaking the term project has got very wide connotation and has been taken to include any activity like dramatics, pageants, making, models, drawing maps and charts, collecting pictures, preparing scrap books, going on field trips or any other constructive and experimental understanding, which enables the children to learn a significant skill or process. A project may be a brief task or it may be an inclusive undertaking. </a:t>
            </a:r>
            <a:endParaRPr lang="en-US" sz="3600" b="1" dirty="0">
              <a:solidFill>
                <a:srgbClr val="C00000"/>
              </a:solidFill>
              <a:latin typeface="Aharoni" pitchFamily="2" charset="-79"/>
              <a:cs typeface="Aharoni" pitchFamily="2"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077200" cy="5410200"/>
          </a:xfrm>
        </p:spPr>
        <p:txBody>
          <a:bodyPr>
            <a:normAutofit lnSpcReduction="10000"/>
          </a:bodyPr>
          <a:lstStyle/>
          <a:p>
            <a:pPr>
              <a:buNone/>
            </a:pPr>
            <a:r>
              <a:rPr lang="en-US" sz="4000" b="1" dirty="0" smtClean="0">
                <a:solidFill>
                  <a:srgbClr val="7030A0"/>
                </a:solidFill>
              </a:rPr>
              <a:t>    Various steps in a Project  </a:t>
            </a:r>
          </a:p>
          <a:p>
            <a:pPr>
              <a:buNone/>
            </a:pPr>
            <a:r>
              <a:rPr lang="en-US" sz="4000" b="1" dirty="0" smtClean="0">
                <a:solidFill>
                  <a:srgbClr val="7030A0"/>
                </a:solidFill>
              </a:rPr>
              <a:t>                    Method</a:t>
            </a:r>
          </a:p>
          <a:p>
            <a:pPr>
              <a:buFont typeface="Wingdings" pitchFamily="2" charset="2"/>
              <a:buChar char="§"/>
            </a:pPr>
            <a:r>
              <a:rPr lang="en-US" sz="4000" b="1" dirty="0" smtClean="0">
                <a:solidFill>
                  <a:srgbClr val="FFC000"/>
                </a:solidFill>
              </a:rPr>
              <a:t> Providing a situation</a:t>
            </a:r>
          </a:p>
          <a:p>
            <a:pPr>
              <a:buFont typeface="Wingdings" pitchFamily="2" charset="2"/>
              <a:buChar char="§"/>
            </a:pPr>
            <a:r>
              <a:rPr lang="en-US" sz="4000" b="1" dirty="0" smtClean="0">
                <a:solidFill>
                  <a:srgbClr val="FFC000"/>
                </a:solidFill>
              </a:rPr>
              <a:t> Choosing the project</a:t>
            </a:r>
          </a:p>
          <a:p>
            <a:pPr>
              <a:buFont typeface="Wingdings" pitchFamily="2" charset="2"/>
              <a:buChar char="§"/>
            </a:pPr>
            <a:r>
              <a:rPr lang="en-US" sz="4000" b="1" dirty="0" smtClean="0">
                <a:solidFill>
                  <a:srgbClr val="FFC000"/>
                </a:solidFill>
              </a:rPr>
              <a:t> Planning the project</a:t>
            </a:r>
          </a:p>
          <a:p>
            <a:pPr>
              <a:buFont typeface="Wingdings" pitchFamily="2" charset="2"/>
              <a:buChar char="§"/>
            </a:pPr>
            <a:r>
              <a:rPr lang="en-US" sz="4000" b="1" dirty="0" smtClean="0">
                <a:solidFill>
                  <a:srgbClr val="FFC000"/>
                </a:solidFill>
              </a:rPr>
              <a:t> Execution the project</a:t>
            </a:r>
          </a:p>
          <a:p>
            <a:pPr>
              <a:buFont typeface="Wingdings" pitchFamily="2" charset="2"/>
              <a:buChar char="§"/>
            </a:pPr>
            <a:r>
              <a:rPr lang="en-US" sz="4000" b="1" dirty="0" smtClean="0">
                <a:solidFill>
                  <a:srgbClr val="FFC000"/>
                </a:solidFill>
              </a:rPr>
              <a:t> Evaluation the project</a:t>
            </a:r>
          </a:p>
          <a:p>
            <a:pPr>
              <a:buFont typeface="Wingdings" pitchFamily="2" charset="2"/>
              <a:buChar char="§"/>
            </a:pPr>
            <a:r>
              <a:rPr lang="en-US" sz="4000" b="1" dirty="0" smtClean="0">
                <a:solidFill>
                  <a:srgbClr val="FFC000"/>
                </a:solidFill>
              </a:rPr>
              <a:t> Recording the project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153400" cy="5105400"/>
          </a:xfrm>
        </p:spPr>
        <p:txBody>
          <a:bodyPr>
            <a:normAutofit/>
          </a:bodyPr>
          <a:lstStyle/>
          <a:p>
            <a:pPr>
              <a:buNone/>
            </a:pPr>
            <a:r>
              <a:rPr lang="en-US" sz="5400" b="1" dirty="0" smtClean="0">
                <a:solidFill>
                  <a:srgbClr val="FF0000"/>
                </a:solidFill>
                <a:latin typeface="Aharoni" pitchFamily="2" charset="-79"/>
                <a:cs typeface="Aharoni" pitchFamily="2" charset="-79"/>
              </a:rPr>
              <a:t>       </a:t>
            </a:r>
            <a:r>
              <a:rPr lang="en-US" sz="5400" b="1" dirty="0" smtClean="0">
                <a:solidFill>
                  <a:srgbClr val="7030A0"/>
                </a:solidFill>
                <a:latin typeface="Aharoni" pitchFamily="2" charset="-79"/>
                <a:cs typeface="Aharoni" pitchFamily="2" charset="-79"/>
              </a:rPr>
              <a:t>Types of Project  </a:t>
            </a:r>
          </a:p>
          <a:p>
            <a:pPr>
              <a:buNone/>
            </a:pPr>
            <a:r>
              <a:rPr lang="en-US" sz="5400" b="1" dirty="0" smtClean="0">
                <a:solidFill>
                  <a:srgbClr val="7030A0"/>
                </a:solidFill>
                <a:latin typeface="Aharoni" pitchFamily="2" charset="-79"/>
                <a:cs typeface="Aharoni" pitchFamily="2" charset="-79"/>
              </a:rPr>
              <a:t>             Method</a:t>
            </a:r>
            <a:endParaRPr lang="en-US" sz="3600" b="1" dirty="0" smtClean="0">
              <a:solidFill>
                <a:srgbClr val="7030A0"/>
              </a:solidFill>
            </a:endParaRPr>
          </a:p>
          <a:p>
            <a:pPr>
              <a:buFont typeface="Wingdings" pitchFamily="2" charset="2"/>
              <a:buChar char="ü"/>
            </a:pPr>
            <a:r>
              <a:rPr lang="en-US" sz="3600" b="1" dirty="0" smtClean="0">
                <a:solidFill>
                  <a:srgbClr val="FF0000"/>
                </a:solidFill>
              </a:rPr>
              <a:t> </a:t>
            </a:r>
            <a:r>
              <a:rPr lang="en-US" sz="4000" b="1" dirty="0" smtClean="0">
                <a:solidFill>
                  <a:srgbClr val="FF0000"/>
                </a:solidFill>
              </a:rPr>
              <a:t>Produce type</a:t>
            </a:r>
          </a:p>
          <a:p>
            <a:pPr>
              <a:buFont typeface="Wingdings" pitchFamily="2" charset="2"/>
              <a:buChar char="ü"/>
            </a:pPr>
            <a:r>
              <a:rPr lang="en-US" sz="4000" b="1" dirty="0" smtClean="0">
                <a:solidFill>
                  <a:srgbClr val="FF0000"/>
                </a:solidFill>
              </a:rPr>
              <a:t> Consumer type</a:t>
            </a:r>
          </a:p>
          <a:p>
            <a:pPr>
              <a:buFont typeface="Wingdings" pitchFamily="2" charset="2"/>
              <a:buChar char="ü"/>
            </a:pPr>
            <a:r>
              <a:rPr lang="en-US" sz="4000" b="1" dirty="0" smtClean="0">
                <a:solidFill>
                  <a:srgbClr val="FF0000"/>
                </a:solidFill>
              </a:rPr>
              <a:t> Problem type</a:t>
            </a:r>
          </a:p>
          <a:p>
            <a:pPr>
              <a:buFont typeface="Wingdings" pitchFamily="2" charset="2"/>
              <a:buChar char="ü"/>
            </a:pPr>
            <a:r>
              <a:rPr lang="en-US" sz="4000" b="1" dirty="0" smtClean="0">
                <a:solidFill>
                  <a:srgbClr val="FF0000"/>
                </a:solidFill>
              </a:rPr>
              <a:t> Drill type</a:t>
            </a:r>
            <a:endParaRPr lang="en-US" sz="4000"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7772400" cy="5334000"/>
          </a:xfrm>
        </p:spPr>
        <p:txBody>
          <a:bodyPr>
            <a:normAutofit lnSpcReduction="10000"/>
          </a:bodyPr>
          <a:lstStyle/>
          <a:p>
            <a:pPr>
              <a:buNone/>
            </a:pPr>
            <a:r>
              <a:rPr lang="en-US" sz="4400" b="1" dirty="0" smtClean="0">
                <a:solidFill>
                  <a:srgbClr val="00B050"/>
                </a:solidFill>
              </a:rPr>
              <a:t>Essential of a Good Project</a:t>
            </a:r>
          </a:p>
          <a:p>
            <a:pPr>
              <a:buFont typeface="Arial" pitchFamily="34" charset="0"/>
              <a:buChar char="•"/>
            </a:pPr>
            <a:r>
              <a:rPr lang="en-US" sz="3600" b="1" dirty="0" smtClean="0">
                <a:solidFill>
                  <a:schemeClr val="accent6">
                    <a:lumMod val="50000"/>
                  </a:schemeClr>
                </a:solidFill>
              </a:rPr>
              <a:t>Timely</a:t>
            </a:r>
          </a:p>
          <a:p>
            <a:pPr>
              <a:buFont typeface="Arial" pitchFamily="34" charset="0"/>
              <a:buChar char="•"/>
            </a:pPr>
            <a:r>
              <a:rPr lang="en-US" sz="3600" b="1" dirty="0" smtClean="0">
                <a:solidFill>
                  <a:srgbClr val="00B050"/>
                </a:solidFill>
              </a:rPr>
              <a:t> </a:t>
            </a:r>
            <a:r>
              <a:rPr lang="en-US" sz="3600" b="1" dirty="0" smtClean="0">
                <a:solidFill>
                  <a:schemeClr val="accent6">
                    <a:lumMod val="50000"/>
                  </a:schemeClr>
                </a:solidFill>
              </a:rPr>
              <a:t>Worth</a:t>
            </a:r>
          </a:p>
          <a:p>
            <a:pPr>
              <a:buFont typeface="Arial" pitchFamily="34" charset="0"/>
              <a:buChar char="•"/>
            </a:pPr>
            <a:r>
              <a:rPr lang="en-US" sz="3600" b="1" dirty="0" smtClean="0">
                <a:solidFill>
                  <a:schemeClr val="accent6">
                    <a:lumMod val="50000"/>
                  </a:schemeClr>
                </a:solidFill>
              </a:rPr>
              <a:t> Interesting</a:t>
            </a:r>
          </a:p>
          <a:p>
            <a:pPr>
              <a:buFont typeface="Arial" pitchFamily="34" charset="0"/>
              <a:buChar char="•"/>
            </a:pPr>
            <a:r>
              <a:rPr lang="en-US" sz="3600" b="1" dirty="0" smtClean="0">
                <a:solidFill>
                  <a:schemeClr val="accent6">
                    <a:lumMod val="50000"/>
                  </a:schemeClr>
                </a:solidFill>
              </a:rPr>
              <a:t> Challenging</a:t>
            </a:r>
          </a:p>
          <a:p>
            <a:pPr>
              <a:buFont typeface="Arial" pitchFamily="34" charset="0"/>
              <a:buChar char="•"/>
            </a:pPr>
            <a:r>
              <a:rPr lang="en-US" sz="3600" b="1" dirty="0" smtClean="0">
                <a:solidFill>
                  <a:schemeClr val="accent6">
                    <a:lumMod val="50000"/>
                  </a:schemeClr>
                </a:solidFill>
              </a:rPr>
              <a:t> Economical</a:t>
            </a:r>
          </a:p>
          <a:p>
            <a:pPr>
              <a:buFont typeface="Arial" pitchFamily="34" charset="0"/>
              <a:buChar char="•"/>
            </a:pPr>
            <a:r>
              <a:rPr lang="en-US" sz="3600" b="1" dirty="0" smtClean="0">
                <a:solidFill>
                  <a:schemeClr val="accent6">
                    <a:lumMod val="50000"/>
                  </a:schemeClr>
                </a:solidFill>
              </a:rPr>
              <a:t> Feasibility</a:t>
            </a:r>
          </a:p>
          <a:p>
            <a:pPr>
              <a:buFont typeface="Arial" pitchFamily="34" charset="0"/>
              <a:buChar char="•"/>
            </a:pPr>
            <a:r>
              <a:rPr lang="en-US" sz="3600" b="1" dirty="0" smtClean="0">
                <a:solidFill>
                  <a:schemeClr val="accent6">
                    <a:lumMod val="50000"/>
                  </a:schemeClr>
                </a:solidFill>
              </a:rPr>
              <a:t> Co-</a:t>
            </a:r>
            <a:r>
              <a:rPr lang="en-US" sz="3600" b="1" dirty="0" err="1" smtClean="0">
                <a:solidFill>
                  <a:schemeClr val="accent6">
                    <a:lumMod val="50000"/>
                  </a:schemeClr>
                </a:solidFill>
              </a:rPr>
              <a:t>operativeness</a:t>
            </a:r>
            <a:endParaRPr lang="en-US" sz="3600" b="1" dirty="0">
              <a:solidFill>
                <a:schemeClr val="accent6">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05800" cy="5486400"/>
          </a:xfrm>
        </p:spPr>
        <p:txBody>
          <a:bodyPr>
            <a:normAutofit/>
          </a:bodyPr>
          <a:lstStyle/>
          <a:p>
            <a:pPr>
              <a:buNone/>
            </a:pPr>
            <a:r>
              <a:rPr lang="en-US" sz="4400" b="1" dirty="0" smtClean="0"/>
              <a:t>    Merits of Project Method</a:t>
            </a:r>
          </a:p>
          <a:p>
            <a:pPr>
              <a:buFont typeface="Courier New" pitchFamily="49" charset="0"/>
              <a:buChar char="o"/>
            </a:pPr>
            <a:r>
              <a:rPr lang="en-US" sz="4400" b="1" dirty="0" smtClean="0"/>
              <a:t> </a:t>
            </a:r>
            <a:r>
              <a:rPr lang="en-US" sz="4400" b="1" dirty="0" smtClean="0">
                <a:solidFill>
                  <a:srgbClr val="0070C0"/>
                </a:solidFill>
              </a:rPr>
              <a:t>Helps in Learning</a:t>
            </a:r>
          </a:p>
          <a:p>
            <a:pPr>
              <a:buFont typeface="Courier New" pitchFamily="49" charset="0"/>
              <a:buChar char="o"/>
            </a:pPr>
            <a:r>
              <a:rPr lang="en-US" sz="4400" b="1" dirty="0" smtClean="0">
                <a:solidFill>
                  <a:srgbClr val="0070C0"/>
                </a:solidFill>
              </a:rPr>
              <a:t> Provides freedom to students</a:t>
            </a:r>
          </a:p>
          <a:p>
            <a:pPr>
              <a:buFont typeface="Courier New" pitchFamily="49" charset="0"/>
              <a:buChar char="o"/>
            </a:pPr>
            <a:r>
              <a:rPr lang="en-US" sz="4400" b="1" dirty="0" smtClean="0">
                <a:solidFill>
                  <a:srgbClr val="0070C0"/>
                </a:solidFill>
              </a:rPr>
              <a:t> Suitable for the maturation level</a:t>
            </a:r>
          </a:p>
          <a:p>
            <a:pPr>
              <a:buFont typeface="Courier New" pitchFamily="49" charset="0"/>
              <a:buChar char="o"/>
            </a:pPr>
            <a:r>
              <a:rPr lang="en-US" sz="4400" b="1" dirty="0" smtClean="0">
                <a:solidFill>
                  <a:srgbClr val="0070C0"/>
                </a:solidFill>
              </a:rPr>
              <a:t> Social values added</a:t>
            </a:r>
            <a:endParaRPr lang="en-US" sz="4400" b="1"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4572000"/>
          </a:xfrm>
        </p:spPr>
        <p:txBody>
          <a:bodyPr>
            <a:normAutofit fontScale="92500" lnSpcReduction="20000"/>
          </a:bodyPr>
          <a:lstStyle/>
          <a:p>
            <a:pPr>
              <a:buFont typeface="Courier New" pitchFamily="49" charset="0"/>
              <a:buChar char="o"/>
            </a:pPr>
            <a:r>
              <a:rPr lang="en-US" dirty="0" smtClean="0"/>
              <a:t> </a:t>
            </a:r>
            <a:r>
              <a:rPr lang="en-US" sz="3600" b="1" dirty="0" smtClean="0">
                <a:solidFill>
                  <a:schemeClr val="accent1">
                    <a:lumMod val="75000"/>
                  </a:schemeClr>
                </a:solidFill>
              </a:rPr>
              <a:t>Makes familiar with the surroundings</a:t>
            </a:r>
          </a:p>
          <a:p>
            <a:pPr>
              <a:buFont typeface="Courier New" pitchFamily="49" charset="0"/>
              <a:buChar char="o"/>
            </a:pPr>
            <a:r>
              <a:rPr lang="en-US" sz="3600" b="1" dirty="0" smtClean="0">
                <a:solidFill>
                  <a:schemeClr val="accent1">
                    <a:lumMod val="75000"/>
                  </a:schemeClr>
                </a:solidFill>
              </a:rPr>
              <a:t> Preparation for social adjustment</a:t>
            </a:r>
          </a:p>
          <a:p>
            <a:pPr>
              <a:buFont typeface="Courier New" pitchFamily="49" charset="0"/>
              <a:buChar char="o"/>
            </a:pPr>
            <a:r>
              <a:rPr lang="en-US" sz="3600" b="1" dirty="0" smtClean="0">
                <a:solidFill>
                  <a:schemeClr val="accent1">
                    <a:lumMod val="75000"/>
                  </a:schemeClr>
                </a:solidFill>
              </a:rPr>
              <a:t> Makes child sincere</a:t>
            </a:r>
          </a:p>
          <a:p>
            <a:pPr>
              <a:buFont typeface="Courier New" pitchFamily="49" charset="0"/>
              <a:buChar char="o"/>
            </a:pPr>
            <a:r>
              <a:rPr lang="en-US" sz="3600" b="1" dirty="0" smtClean="0">
                <a:solidFill>
                  <a:schemeClr val="accent1">
                    <a:lumMod val="75000"/>
                  </a:schemeClr>
                </a:solidFill>
              </a:rPr>
              <a:t> Responsibility and independence</a:t>
            </a:r>
          </a:p>
          <a:p>
            <a:pPr>
              <a:buFont typeface="Courier New" pitchFamily="49" charset="0"/>
              <a:buChar char="o"/>
            </a:pPr>
            <a:r>
              <a:rPr lang="en-US" sz="3600" b="1" dirty="0" smtClean="0">
                <a:solidFill>
                  <a:schemeClr val="accent1">
                    <a:lumMod val="75000"/>
                  </a:schemeClr>
                </a:solidFill>
              </a:rPr>
              <a:t> Helps in solving practical problems</a:t>
            </a:r>
          </a:p>
          <a:p>
            <a:pPr>
              <a:buFont typeface="Courier New" pitchFamily="49" charset="0"/>
              <a:buChar char="o"/>
            </a:pPr>
            <a:r>
              <a:rPr lang="en-US" sz="3600" b="1" dirty="0" smtClean="0">
                <a:solidFill>
                  <a:schemeClr val="accent1">
                    <a:lumMod val="75000"/>
                  </a:schemeClr>
                </a:solidFill>
              </a:rPr>
              <a:t> Maintains the dignity of </a:t>
            </a:r>
            <a:r>
              <a:rPr lang="en-US" sz="3600" b="1" dirty="0" err="1" smtClean="0">
                <a:solidFill>
                  <a:schemeClr val="accent1">
                    <a:lumMod val="75000"/>
                  </a:schemeClr>
                </a:solidFill>
              </a:rPr>
              <a:t>labour</a:t>
            </a:r>
            <a:endParaRPr lang="en-US" sz="3600" b="1" dirty="0" smtClean="0">
              <a:solidFill>
                <a:schemeClr val="accent1">
                  <a:lumMod val="75000"/>
                </a:schemeClr>
              </a:solidFill>
            </a:endParaRPr>
          </a:p>
          <a:p>
            <a:pPr>
              <a:buFont typeface="Courier New" pitchFamily="49" charset="0"/>
              <a:buChar char="o"/>
            </a:pPr>
            <a:r>
              <a:rPr lang="en-US" sz="3600" b="1" dirty="0" smtClean="0">
                <a:solidFill>
                  <a:schemeClr val="accent1">
                    <a:lumMod val="75000"/>
                  </a:schemeClr>
                </a:solidFill>
              </a:rPr>
              <a:t> Helps in the growth of students and teachers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183</TotalTime>
  <Words>384</Words>
  <Application>Microsoft Office PowerPoint</Application>
  <PresentationFormat>On-screen Show (4:3)</PresentationFormat>
  <Paragraphs>67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PEDAGOGY OF HISTORY    ASST.PROF:AMANDEEP KAUR    </vt:lpstr>
      <vt:lpstr>SADBHAVNA COLLEGE OF    EDUCATION FOR  WOMEN RAIKOT , JALALDIWAL, LUDHIANA </vt:lpstr>
      <vt:lpstr>Slide 3</vt:lpstr>
      <vt:lpstr>Slide 4</vt:lpstr>
      <vt:lpstr>Slide 5</vt:lpstr>
      <vt:lpstr>Slide 6</vt:lpstr>
      <vt:lpstr>Slide 7</vt:lpstr>
      <vt:lpstr>Slide 8</vt:lpstr>
      <vt:lpstr>Slide 9</vt:lpstr>
      <vt:lpstr>Slide 10</vt:lpstr>
      <vt:lpstr>Limitations</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25</cp:revision>
  <dcterms:created xsi:type="dcterms:W3CDTF">2006-08-16T00:00:00Z</dcterms:created>
  <dcterms:modified xsi:type="dcterms:W3CDTF">2021-03-25T05:27:00Z</dcterms:modified>
</cp:coreProperties>
</file>