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BF490E5-B554-4481-A6C9-DAD9733C82CA}" type="datetimeFigureOut">
              <a:rPr lang="en-US" smtClean="0"/>
              <a:pPr/>
              <a:t>4/3/2021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FC517FE-DB23-4CCD-9376-AB21B8F3A1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BF490E5-B554-4481-A6C9-DAD9733C82CA}" type="datetimeFigureOut">
              <a:rPr lang="en-US" smtClean="0"/>
              <a:pPr/>
              <a:t>4/3/2021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FC517FE-DB23-4CCD-9376-AB21B8F3A1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BF490E5-B554-4481-A6C9-DAD9733C82CA}" type="datetimeFigureOut">
              <a:rPr lang="en-US" smtClean="0"/>
              <a:pPr/>
              <a:t>4/3/2021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FC517FE-DB23-4CCD-9376-AB21B8F3A19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BF490E5-B554-4481-A6C9-DAD9733C82CA}" type="datetimeFigureOut">
              <a:rPr lang="en-US" smtClean="0"/>
              <a:pPr/>
              <a:t>4/3/2021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C517FE-DB23-4CCD-9376-AB21B8F3A1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BF490E5-B554-4481-A6C9-DAD9733C82CA}"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FC517FE-DB23-4CCD-9376-AB21B8F3A192}"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BF490E5-B554-4481-A6C9-DAD9733C82CA}" type="datetimeFigureOut">
              <a:rPr lang="en-US" smtClean="0"/>
              <a:pPr/>
              <a:t>4/3/2021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FC517FE-DB23-4CCD-9376-AB21B8F3A1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dirty="0" smtClean="0"/>
          </a:p>
          <a:p>
            <a:pPr>
              <a:buNone/>
            </a:pPr>
            <a:r>
              <a:rPr lang="en-US" dirty="0" smtClean="0"/>
              <a:t> </a:t>
            </a:r>
            <a:r>
              <a:rPr lang="en-US" sz="5400" b="1" dirty="0" smtClean="0">
                <a:solidFill>
                  <a:srgbClr val="C00000"/>
                </a:solidFill>
                <a:latin typeface="Aharoni" pitchFamily="2" charset="-79"/>
                <a:cs typeface="Aharoni" pitchFamily="2" charset="-79"/>
              </a:rPr>
              <a:t>PEDAGOGY OF HISTORY </a:t>
            </a:r>
          </a:p>
          <a:p>
            <a:pPr>
              <a:buNone/>
            </a:pPr>
            <a:endParaRPr lang="en-US" sz="5400" b="1" dirty="0">
              <a:solidFill>
                <a:srgbClr val="C00000"/>
              </a:solidFill>
              <a:latin typeface="Aharoni" pitchFamily="2" charset="-79"/>
              <a:cs typeface="Aharoni" pitchFamily="2" charset="-79"/>
            </a:endParaRPr>
          </a:p>
          <a:p>
            <a:pPr>
              <a:buNone/>
            </a:pPr>
            <a:r>
              <a:rPr lang="en-US" sz="5400" b="1" dirty="0" smtClean="0">
                <a:solidFill>
                  <a:srgbClr val="C00000"/>
                </a:solidFill>
                <a:latin typeface="Aharoni" pitchFamily="2" charset="-79"/>
                <a:cs typeface="Aharoni" pitchFamily="2" charset="-79"/>
              </a:rPr>
              <a:t> ASST.PROF.AMANDEEP KAUR</a:t>
            </a:r>
            <a:endParaRPr lang="en-US" sz="5400" b="1" dirty="0">
              <a:solidFill>
                <a:srgbClr val="C00000"/>
              </a:solidFill>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a:bodyPr>
          <a:lstStyle/>
          <a:p>
            <a:pPr algn="just"/>
            <a:r>
              <a:rPr lang="en-US" b="1" dirty="0" smtClean="0">
                <a:solidFill>
                  <a:srgbClr val="C00000"/>
                </a:solidFill>
              </a:rPr>
              <a:t>INTRODUCTION </a:t>
            </a:r>
            <a:r>
              <a:rPr lang="en-US" sz="4000" b="1" dirty="0" smtClean="0"/>
              <a:t/>
            </a:r>
            <a:br>
              <a:rPr lang="en-US" sz="4000" b="1" dirty="0" smtClean="0"/>
            </a:br>
            <a:r>
              <a:rPr lang="en-US" sz="2800" dirty="0" smtClean="0"/>
              <a:t/>
            </a:r>
            <a:br>
              <a:rPr lang="en-US" sz="2800" dirty="0" smtClean="0"/>
            </a:br>
            <a:r>
              <a:rPr lang="en-US" sz="3200" dirty="0" smtClean="0">
                <a:solidFill>
                  <a:srgbClr val="FFC000"/>
                </a:solidFill>
                <a:latin typeface="Aharoni" pitchFamily="2" charset="-79"/>
                <a:cs typeface="Aharoni" pitchFamily="2" charset="-79"/>
              </a:rPr>
              <a:t>Narration is one of the most important method of communication knowledge. In the teaching of History, as in the teaching of literature and geography, narration can be used as one of the most effective methods. In this technique teacher use to tell the stories. it helps children's learn quickly by making the subject-matter interesting and easy to grasp.</a:t>
            </a:r>
            <a:endParaRPr lang="en-US" sz="3200" dirty="0">
              <a:solidFill>
                <a:srgbClr val="FFC000"/>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458200" cy="6172200"/>
          </a:xfrm>
          <a:solidFill>
            <a:schemeClr val="bg1"/>
          </a:solidFill>
        </p:spPr>
        <p:txBody>
          <a:bodyPr>
            <a:normAutofit/>
          </a:bodyPr>
          <a:lstStyle/>
          <a:p>
            <a:r>
              <a:rPr lang="en-US" sz="6000" b="1" dirty="0" smtClean="0">
                <a:solidFill>
                  <a:schemeClr val="accent2"/>
                </a:solidFill>
              </a:rPr>
              <a:t>TYPES OF NARRATION TECHNIQUES</a:t>
            </a:r>
          </a:p>
          <a:p>
            <a:pPr marL="514350" indent="-514350"/>
            <a:endParaRPr lang="en-US" dirty="0" smtClean="0"/>
          </a:p>
          <a:p>
            <a:pPr marL="514350" indent="-514350" algn="just">
              <a:buFont typeface="Wingdings" pitchFamily="2" charset="2"/>
              <a:buChar char="Ø"/>
            </a:pPr>
            <a:r>
              <a:rPr lang="en-US" dirty="0" smtClean="0"/>
              <a:t> </a:t>
            </a:r>
            <a:r>
              <a:rPr lang="en-US" sz="4800" b="1" dirty="0" smtClean="0">
                <a:solidFill>
                  <a:schemeClr val="accent5">
                    <a:lumMod val="50000"/>
                  </a:schemeClr>
                </a:solidFill>
              </a:rPr>
              <a:t>POINT OF VIEW     </a:t>
            </a:r>
          </a:p>
          <a:p>
            <a:pPr marL="514350" indent="-514350" algn="just">
              <a:buFont typeface="Wingdings" pitchFamily="2" charset="2"/>
              <a:buChar char="Ø"/>
            </a:pPr>
            <a:r>
              <a:rPr lang="en-US" sz="4800" b="1" dirty="0" smtClean="0">
                <a:solidFill>
                  <a:schemeClr val="accent5">
                    <a:lumMod val="50000"/>
                  </a:schemeClr>
                </a:solidFill>
              </a:rPr>
              <a:t> DIALOGUE</a:t>
            </a:r>
          </a:p>
          <a:p>
            <a:pPr marL="514350" indent="-514350" algn="just">
              <a:buFont typeface="Wingdings" pitchFamily="2" charset="2"/>
              <a:buChar char="Ø"/>
            </a:pPr>
            <a:r>
              <a:rPr lang="en-US" sz="4800" b="1" dirty="0" smtClean="0">
                <a:solidFill>
                  <a:schemeClr val="accent5">
                    <a:lumMod val="50000"/>
                  </a:schemeClr>
                </a:solidFill>
              </a:rPr>
              <a:t> SHIFTS IN TIME </a:t>
            </a:r>
          </a:p>
          <a:p>
            <a:pPr marL="514350" indent="-514350" algn="just">
              <a:buFont typeface="Wingdings" pitchFamily="2" charset="2"/>
              <a:buChar char="Ø"/>
            </a:pPr>
            <a:r>
              <a:rPr lang="en-US" sz="4800" b="1" dirty="0" smtClean="0">
                <a:solidFill>
                  <a:schemeClr val="accent5">
                    <a:lumMod val="50000"/>
                  </a:schemeClr>
                </a:solidFill>
              </a:rPr>
              <a:t> SYMBOLISM</a:t>
            </a:r>
            <a:endParaRPr lang="en-US" sz="4800" b="1" dirty="0">
              <a:solidFill>
                <a:schemeClr val="accent5">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lnSpcReduction="10000"/>
          </a:bodyPr>
          <a:lstStyle/>
          <a:p>
            <a:endParaRPr lang="en-US" sz="4800" b="1" dirty="0" smtClean="0">
              <a:solidFill>
                <a:srgbClr val="C00000"/>
              </a:solidFill>
            </a:endParaRPr>
          </a:p>
          <a:p>
            <a:r>
              <a:rPr lang="en-US" sz="5200" b="1" dirty="0" smtClean="0">
                <a:solidFill>
                  <a:srgbClr val="C00000"/>
                </a:solidFill>
              </a:rPr>
              <a:t>POINT OF VIEW</a:t>
            </a:r>
          </a:p>
          <a:p>
            <a:endParaRPr lang="en-US" dirty="0"/>
          </a:p>
          <a:p>
            <a:pPr algn="just">
              <a:buFont typeface="Arial" pitchFamily="34" charset="0"/>
              <a:buChar char="•"/>
            </a:pPr>
            <a:r>
              <a:rPr lang="en-US" dirty="0" smtClean="0">
                <a:solidFill>
                  <a:srgbClr val="00B050"/>
                </a:solidFill>
                <a:latin typeface="Aharoni" pitchFamily="2" charset="-79"/>
                <a:cs typeface="Aharoni" pitchFamily="2" charset="-79"/>
              </a:rPr>
              <a:t>Point of view is the perspective from which is   </a:t>
            </a:r>
          </a:p>
          <a:p>
            <a:pPr algn="just"/>
            <a:r>
              <a:rPr lang="en-US" dirty="0" smtClean="0">
                <a:solidFill>
                  <a:srgbClr val="00B050"/>
                </a:solidFill>
                <a:latin typeface="Aharoni" pitchFamily="2" charset="-79"/>
                <a:cs typeface="Aharoni" pitchFamily="2" charset="-79"/>
              </a:rPr>
              <a:t>  teacher chooses to tell the story </a:t>
            </a:r>
          </a:p>
          <a:p>
            <a:pPr algn="just">
              <a:buFont typeface="Arial" pitchFamily="34" charset="0"/>
              <a:buChar char="•"/>
            </a:pPr>
            <a:r>
              <a:rPr lang="en-US" dirty="0" smtClean="0">
                <a:solidFill>
                  <a:srgbClr val="0070C0"/>
                </a:solidFill>
                <a:latin typeface="Aharoni" pitchFamily="2" charset="-79"/>
                <a:cs typeface="Aharoni" pitchFamily="2" charset="-79"/>
              </a:rPr>
              <a:t>First person point of view:- The narrator </a:t>
            </a:r>
          </a:p>
          <a:p>
            <a:pPr algn="just"/>
            <a:r>
              <a:rPr lang="en-US" dirty="0" smtClean="0">
                <a:solidFill>
                  <a:srgbClr val="0070C0"/>
                </a:solidFill>
                <a:latin typeface="Aharoni" pitchFamily="2" charset="-79"/>
                <a:cs typeface="Aharoni" pitchFamily="2" charset="-79"/>
              </a:rPr>
              <a:t> character in the story who directly relates his or    </a:t>
            </a:r>
          </a:p>
          <a:p>
            <a:pPr algn="just"/>
            <a:r>
              <a:rPr lang="en-US" dirty="0">
                <a:solidFill>
                  <a:srgbClr val="0070C0"/>
                </a:solidFill>
                <a:latin typeface="Aharoni" pitchFamily="2" charset="-79"/>
                <a:cs typeface="Aharoni" pitchFamily="2" charset="-79"/>
              </a:rPr>
              <a:t> </a:t>
            </a:r>
            <a:r>
              <a:rPr lang="en-US" dirty="0" smtClean="0">
                <a:solidFill>
                  <a:srgbClr val="0070C0"/>
                </a:solidFill>
                <a:latin typeface="Aharoni" pitchFamily="2" charset="-79"/>
                <a:cs typeface="Aharoni" pitchFamily="2" charset="-79"/>
              </a:rPr>
              <a:t>her experiences</a:t>
            </a:r>
          </a:p>
          <a:p>
            <a:pPr algn="just">
              <a:buFont typeface="Arial" pitchFamily="34" charset="0"/>
              <a:buChar char="•"/>
            </a:pPr>
            <a:r>
              <a:rPr lang="en-US" dirty="0" smtClean="0">
                <a:solidFill>
                  <a:schemeClr val="accent6">
                    <a:lumMod val="75000"/>
                  </a:schemeClr>
                </a:solidFill>
                <a:latin typeface="Aharoni" pitchFamily="2" charset="-79"/>
                <a:cs typeface="Aharoni" pitchFamily="2" charset="-79"/>
              </a:rPr>
              <a:t>Second person point of view:- the narrator </a:t>
            </a:r>
          </a:p>
          <a:p>
            <a:pPr algn="just"/>
            <a:r>
              <a:rPr lang="en-US" dirty="0">
                <a:solidFill>
                  <a:schemeClr val="accent6">
                    <a:lumMod val="75000"/>
                  </a:schemeClr>
                </a:solidFill>
                <a:latin typeface="Aharoni" pitchFamily="2" charset="-79"/>
                <a:cs typeface="Aharoni" pitchFamily="2" charset="-79"/>
              </a:rPr>
              <a:t> </a:t>
            </a:r>
            <a:r>
              <a:rPr lang="en-US" dirty="0" smtClean="0">
                <a:solidFill>
                  <a:schemeClr val="accent6">
                    <a:lumMod val="75000"/>
                  </a:schemeClr>
                </a:solidFill>
                <a:latin typeface="Aharoni" pitchFamily="2" charset="-79"/>
                <a:cs typeface="Aharoni" pitchFamily="2" charset="-79"/>
              </a:rPr>
              <a:t>directly addresses as “you” the reader sharing what </a:t>
            </a:r>
          </a:p>
          <a:p>
            <a:pPr algn="just"/>
            <a:r>
              <a:rPr lang="en-US" dirty="0">
                <a:solidFill>
                  <a:schemeClr val="accent6">
                    <a:lumMod val="75000"/>
                  </a:schemeClr>
                </a:solidFill>
                <a:latin typeface="Aharoni" pitchFamily="2" charset="-79"/>
                <a:cs typeface="Aharoni" pitchFamily="2" charset="-79"/>
              </a:rPr>
              <a:t> </a:t>
            </a:r>
            <a:r>
              <a:rPr lang="en-US" dirty="0" smtClean="0">
                <a:solidFill>
                  <a:schemeClr val="accent6">
                    <a:lumMod val="75000"/>
                  </a:schemeClr>
                </a:solidFill>
                <a:latin typeface="Aharoni" pitchFamily="2" charset="-79"/>
                <a:cs typeface="Aharoni" pitchFamily="2" charset="-79"/>
              </a:rPr>
              <a:t>he does, feel and thinks</a:t>
            </a:r>
          </a:p>
          <a:p>
            <a:pPr algn="just">
              <a:buFont typeface="Arial" pitchFamily="34" charset="0"/>
              <a:buChar char="•"/>
            </a:pPr>
            <a:r>
              <a:rPr lang="en-US" dirty="0" smtClean="0">
                <a:solidFill>
                  <a:srgbClr val="7030A0"/>
                </a:solidFill>
                <a:latin typeface="Aharoni" pitchFamily="2" charset="-79"/>
                <a:cs typeface="Aharoni" pitchFamily="2" charset="-79"/>
              </a:rPr>
              <a:t>Third person point of view:- The narrator of the story </a:t>
            </a:r>
          </a:p>
          <a:p>
            <a:pPr algn="just"/>
            <a:r>
              <a:rPr lang="en-US" dirty="0">
                <a:solidFill>
                  <a:srgbClr val="7030A0"/>
                </a:solidFill>
                <a:latin typeface="Aharoni" pitchFamily="2" charset="-79"/>
                <a:cs typeface="Aharoni" pitchFamily="2" charset="-79"/>
              </a:rPr>
              <a:t> </a:t>
            </a:r>
            <a:r>
              <a:rPr lang="en-US" dirty="0" smtClean="0">
                <a:solidFill>
                  <a:srgbClr val="7030A0"/>
                </a:solidFill>
                <a:latin typeface="Aharoni" pitchFamily="2" charset="-79"/>
                <a:cs typeface="Aharoni" pitchFamily="2" charset="-79"/>
              </a:rPr>
              <a:t>is not a character with in the story but a person who is </a:t>
            </a:r>
          </a:p>
          <a:p>
            <a:pPr algn="just"/>
            <a:r>
              <a:rPr lang="en-US" dirty="0">
                <a:solidFill>
                  <a:srgbClr val="7030A0"/>
                </a:solidFill>
                <a:latin typeface="Aharoni" pitchFamily="2" charset="-79"/>
                <a:cs typeface="Aharoni" pitchFamily="2" charset="-79"/>
              </a:rPr>
              <a:t> </a:t>
            </a:r>
            <a:r>
              <a:rPr lang="en-US" dirty="0" smtClean="0">
                <a:solidFill>
                  <a:srgbClr val="7030A0"/>
                </a:solidFill>
                <a:latin typeface="Aharoni" pitchFamily="2" charset="-79"/>
                <a:cs typeface="Aharoni" pitchFamily="2" charset="-79"/>
              </a:rPr>
              <a:t>able to access the feelings and thoughts of all </a:t>
            </a:r>
          </a:p>
          <a:p>
            <a:pPr algn="just"/>
            <a:r>
              <a:rPr lang="en-US" dirty="0">
                <a:solidFill>
                  <a:srgbClr val="7030A0"/>
                </a:solidFill>
                <a:latin typeface="Aharoni" pitchFamily="2" charset="-79"/>
                <a:cs typeface="Aharoni" pitchFamily="2" charset="-79"/>
              </a:rPr>
              <a:t> </a:t>
            </a:r>
            <a:r>
              <a:rPr lang="en-US" dirty="0" smtClean="0">
                <a:solidFill>
                  <a:srgbClr val="7030A0"/>
                </a:solidFill>
                <a:latin typeface="Aharoni" pitchFamily="2" charset="-79"/>
                <a:cs typeface="Aharoni" pitchFamily="2" charset="-79"/>
              </a:rPr>
              <a:t>characters</a:t>
            </a:r>
          </a:p>
          <a:p>
            <a:pPr algn="just"/>
            <a:endParaRPr lang="en-US" dirty="0">
              <a:solidFill>
                <a:srgbClr val="0070C0"/>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534400" cy="5973763"/>
          </a:xfrm>
        </p:spPr>
        <p:txBody>
          <a:bodyPr/>
          <a:lstStyle/>
          <a:p>
            <a:pPr>
              <a:buNone/>
            </a:pPr>
            <a:r>
              <a:rPr lang="en-US" sz="4000" dirty="0" smtClean="0">
                <a:solidFill>
                  <a:srgbClr val="C00000"/>
                </a:solidFill>
              </a:rPr>
              <a:t>                       </a:t>
            </a:r>
          </a:p>
          <a:p>
            <a:pPr>
              <a:buNone/>
            </a:pPr>
            <a:r>
              <a:rPr lang="en-US" sz="4800" b="1" dirty="0">
                <a:solidFill>
                  <a:srgbClr val="C00000"/>
                </a:solidFill>
              </a:rPr>
              <a:t> </a:t>
            </a:r>
            <a:r>
              <a:rPr lang="en-US" sz="4800" b="1" dirty="0" smtClean="0">
                <a:solidFill>
                  <a:srgbClr val="C00000"/>
                </a:solidFill>
              </a:rPr>
              <a:t>                    </a:t>
            </a:r>
            <a:r>
              <a:rPr lang="en-US" sz="5400" b="1" dirty="0" smtClean="0">
                <a:solidFill>
                  <a:srgbClr val="C00000"/>
                </a:solidFill>
              </a:rPr>
              <a:t>DIALOGUE</a:t>
            </a:r>
          </a:p>
          <a:p>
            <a:pPr>
              <a:buNone/>
            </a:pPr>
            <a:endParaRPr lang="en-US" dirty="0"/>
          </a:p>
          <a:p>
            <a:pPr algn="just">
              <a:buNone/>
            </a:pPr>
            <a:r>
              <a:rPr lang="en-US" sz="3600" dirty="0" smtClean="0">
                <a:solidFill>
                  <a:schemeClr val="accent2">
                    <a:lumMod val="75000"/>
                  </a:schemeClr>
                </a:solidFill>
              </a:rPr>
              <a:t>   </a:t>
            </a:r>
            <a:r>
              <a:rPr lang="en-US" sz="3600" dirty="0" smtClean="0">
                <a:solidFill>
                  <a:schemeClr val="accent2">
                    <a:lumMod val="75000"/>
                  </a:schemeClr>
                </a:solidFill>
                <a:latin typeface="Aharoni" pitchFamily="2" charset="-79"/>
                <a:cs typeface="Aharoni" pitchFamily="2" charset="-79"/>
              </a:rPr>
              <a:t>Dialogue is another technique that narrator use to tell their stories. Dialogue is the direct speech between two characters.</a:t>
            </a:r>
            <a:endParaRPr lang="en-US" sz="3600" dirty="0">
              <a:solidFill>
                <a:schemeClr val="accent2">
                  <a:lumMod val="75000"/>
                </a:schemeClr>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77000"/>
          </a:xfrm>
        </p:spPr>
        <p:txBody>
          <a:bodyPr>
            <a:normAutofit/>
          </a:bodyPr>
          <a:lstStyle/>
          <a:p>
            <a:pPr>
              <a:buNone/>
            </a:pPr>
            <a:r>
              <a:rPr lang="en-US" sz="4800" b="1" dirty="0" smtClean="0">
                <a:solidFill>
                  <a:srgbClr val="C00000"/>
                </a:solidFill>
              </a:rPr>
              <a:t>              SHIFTS IN TIME </a:t>
            </a:r>
          </a:p>
          <a:p>
            <a:pPr algn="just">
              <a:buFont typeface="Wingdings" pitchFamily="2" charset="2"/>
              <a:buChar char="§"/>
            </a:pPr>
            <a:endParaRPr lang="en-US" dirty="0" smtClean="0">
              <a:solidFill>
                <a:schemeClr val="bg2">
                  <a:lumMod val="25000"/>
                </a:schemeClr>
              </a:solidFill>
              <a:latin typeface="Aharoni" pitchFamily="2" charset="-79"/>
              <a:cs typeface="Aharoni" pitchFamily="2" charset="-79"/>
            </a:endParaRPr>
          </a:p>
          <a:p>
            <a:pPr algn="just">
              <a:buFont typeface="Wingdings" pitchFamily="2" charset="2"/>
              <a:buChar char="§"/>
            </a:pPr>
            <a:r>
              <a:rPr lang="en-US" dirty="0" smtClean="0">
                <a:solidFill>
                  <a:schemeClr val="bg2">
                    <a:lumMod val="25000"/>
                  </a:schemeClr>
                </a:solidFill>
                <a:latin typeface="Aharoni" pitchFamily="2" charset="-79"/>
                <a:cs typeface="Aharoni" pitchFamily="2" charset="-79"/>
              </a:rPr>
              <a:t>Flashback :- when the storyline goes backward to show something that has happened before the main events of the novel</a:t>
            </a:r>
          </a:p>
          <a:p>
            <a:pPr algn="just">
              <a:buFont typeface="Wingdings" pitchFamily="2" charset="2"/>
              <a:buChar char="§"/>
            </a:pPr>
            <a:r>
              <a:rPr lang="en-US" dirty="0" smtClean="0">
                <a:solidFill>
                  <a:schemeClr val="accent6">
                    <a:lumMod val="75000"/>
                  </a:schemeClr>
                </a:solidFill>
                <a:latin typeface="Aharoni" pitchFamily="2" charset="-79"/>
                <a:cs typeface="Aharoni" pitchFamily="2" charset="-79"/>
              </a:rPr>
              <a:t>Foreshadowing:- When the narration hints at things that will happen but have not happened yet .</a:t>
            </a:r>
          </a:p>
          <a:p>
            <a:pPr algn="just">
              <a:buFont typeface="Wingdings" pitchFamily="2" charset="2"/>
              <a:buChar char="§"/>
            </a:pPr>
            <a:r>
              <a:rPr lang="en-US" dirty="0" smtClean="0">
                <a:solidFill>
                  <a:srgbClr val="002060"/>
                </a:solidFill>
                <a:latin typeface="Aharoni" pitchFamily="2" charset="-79"/>
                <a:cs typeface="Aharoni" pitchFamily="2" charset="-79"/>
              </a:rPr>
              <a:t>Framer story:- a secondary story that is not the main story of the novel but through which the main story is told</a:t>
            </a:r>
            <a:endParaRPr lang="en-US" dirty="0">
              <a:solidFill>
                <a:srgbClr val="002060"/>
              </a:solidFill>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sz="5400" b="1" dirty="0" smtClean="0">
                <a:solidFill>
                  <a:srgbClr val="C00000"/>
                </a:solidFill>
              </a:rPr>
              <a:t>           SYMBOLISM</a:t>
            </a:r>
          </a:p>
          <a:p>
            <a:pPr>
              <a:buNone/>
            </a:pPr>
            <a:endParaRPr lang="en-US" dirty="0"/>
          </a:p>
          <a:p>
            <a:pPr algn="just">
              <a:buNone/>
            </a:pPr>
            <a:r>
              <a:rPr lang="en-US" dirty="0" smtClean="0"/>
              <a:t>     </a:t>
            </a:r>
            <a:r>
              <a:rPr lang="en-US" sz="3600" dirty="0" smtClean="0">
                <a:solidFill>
                  <a:srgbClr val="7030A0"/>
                </a:solidFill>
                <a:latin typeface="Aharoni" pitchFamily="2" charset="-79"/>
                <a:cs typeface="Aharoni" pitchFamily="2" charset="-79"/>
              </a:rPr>
              <a:t>Another important narrative technique is symbolism. A Symbol is a thing that signifies something else. Symbols in novels are often ambiguous</a:t>
            </a:r>
            <a:r>
              <a:rPr lang="en-US" dirty="0" smtClean="0">
                <a:latin typeface="Aharoni" pitchFamily="2" charset="-79"/>
                <a:cs typeface="Aharoni" pitchFamily="2" charset="-79"/>
              </a:rPr>
              <a:t>.</a:t>
            </a:r>
            <a:endParaRPr lang="en-US" dirty="0">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sz="6600" b="1" dirty="0" smtClean="0"/>
              <a:t>        </a:t>
            </a:r>
          </a:p>
          <a:p>
            <a:pPr>
              <a:buNone/>
            </a:pPr>
            <a:r>
              <a:rPr lang="en-US" sz="7200" b="1" dirty="0">
                <a:solidFill>
                  <a:schemeClr val="tx2">
                    <a:lumMod val="75000"/>
                  </a:schemeClr>
                </a:solidFill>
              </a:rPr>
              <a:t> </a:t>
            </a:r>
            <a:r>
              <a:rPr lang="en-US" sz="7200" b="1" dirty="0" smtClean="0">
                <a:solidFill>
                  <a:schemeClr val="tx2">
                    <a:lumMod val="75000"/>
                  </a:schemeClr>
                </a:solidFill>
              </a:rPr>
              <a:t>           THANKS</a:t>
            </a:r>
            <a:endParaRPr lang="en-US" sz="7200" b="1" dirty="0">
              <a:solidFill>
                <a:schemeClr val="tx2">
                  <a:lumMod val="7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TotalTime>
  <Words>246</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Slide 1</vt:lpstr>
      <vt:lpstr>INTRODUCTION   Narration is one of the most important method of communication knowledge. In the teaching of History, as in the teaching of literature and geography, narration can be used as one of the most effective methods. In this technique teacher use to tell the stories. it helps children's learn quickly by making the subject-matter interesting and easy to grasp.</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16</cp:revision>
  <dcterms:created xsi:type="dcterms:W3CDTF">2021-04-03T05:07:10Z</dcterms:created>
  <dcterms:modified xsi:type="dcterms:W3CDTF">2021-04-03T06:54:18Z</dcterms:modified>
</cp:coreProperties>
</file>