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9" r:id="rId2"/>
    <p:sldId id="260" r:id="rId3"/>
    <p:sldId id="256" r:id="rId4"/>
    <p:sldId id="258"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94DAA4-F42D-4374-AE09-BF5D27E9BAB0}"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296708-1121-4D52-A2CD-8CA9CCCB6F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94DAA4-F42D-4374-AE09-BF5D27E9BAB0}"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296708-1121-4D52-A2CD-8CA9CCCB6F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94DAA4-F42D-4374-AE09-BF5D27E9BAB0}"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296708-1121-4D52-A2CD-8CA9CCCB6F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94DAA4-F42D-4374-AE09-BF5D27E9BAB0}"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296708-1121-4D52-A2CD-8CA9CCCB6F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94DAA4-F42D-4374-AE09-BF5D27E9BAB0}" type="datetimeFigureOut">
              <a:rPr lang="en-US" smtClean="0"/>
              <a:pPr/>
              <a:t>4/6/2021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296708-1121-4D52-A2CD-8CA9CCCB6F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94DAA4-F42D-4374-AE09-BF5D27E9BAB0}" type="datetimeFigureOut">
              <a:rPr lang="en-US" smtClean="0"/>
              <a:pPr/>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296708-1121-4D52-A2CD-8CA9CCCB6F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94DAA4-F42D-4374-AE09-BF5D27E9BAB0}" type="datetimeFigureOut">
              <a:rPr lang="en-US" smtClean="0"/>
              <a:pPr/>
              <a:t>4/6/2021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296708-1121-4D52-A2CD-8CA9CCCB6F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94DAA4-F42D-4374-AE09-BF5D27E9BAB0}" type="datetimeFigureOut">
              <a:rPr lang="en-US" smtClean="0"/>
              <a:pPr/>
              <a:t>4/6/2021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296708-1121-4D52-A2CD-8CA9CCCB6F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94DAA4-F42D-4374-AE09-BF5D27E9BAB0}" type="datetimeFigureOut">
              <a:rPr lang="en-US" smtClean="0"/>
              <a:pPr/>
              <a:t>4/6/2021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296708-1121-4D52-A2CD-8CA9CCCB6F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94DAA4-F42D-4374-AE09-BF5D27E9BAB0}" type="datetimeFigureOut">
              <a:rPr lang="en-US" smtClean="0"/>
              <a:pPr/>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296708-1121-4D52-A2CD-8CA9CCCB6F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94DAA4-F42D-4374-AE09-BF5D27E9BAB0}" type="datetimeFigureOut">
              <a:rPr lang="en-US" smtClean="0"/>
              <a:pPr/>
              <a:t>4/6/2021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296708-1121-4D52-A2CD-8CA9CCCB6F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94DAA4-F42D-4374-AE09-BF5D27E9BAB0}" type="datetimeFigureOut">
              <a:rPr lang="en-US" smtClean="0"/>
              <a:pPr/>
              <a:t>4/6/2021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96708-1121-4D52-A2CD-8CA9CCCB6F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686800" cy="6400800"/>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b="1" dirty="0" smtClean="0">
                <a:latin typeface="Aharoni" pitchFamily="2" charset="-79"/>
                <a:cs typeface="Aharoni" pitchFamily="2" charset="-79"/>
              </a:rPr>
              <a:t>PEDAGOGY </a:t>
            </a:r>
            <a:r>
              <a:rPr lang="en-US" b="1" dirty="0" smtClean="0">
                <a:latin typeface="Aharoni" pitchFamily="2" charset="-79"/>
                <a:cs typeface="Aharoni" pitchFamily="2" charset="-79"/>
              </a:rPr>
              <a:t>OF ECONOMICS</a:t>
            </a:r>
            <a:r>
              <a:rPr lang="en-US" dirty="0" smtClean="0">
                <a:latin typeface="Aharoni" pitchFamily="2" charset="-79"/>
                <a:cs typeface="Aharoni" pitchFamily="2" charset="-79"/>
              </a:rPr>
              <a:t/>
            </a:r>
            <a:br>
              <a:rPr lang="en-US" dirty="0" smtClean="0">
                <a:latin typeface="Aharoni" pitchFamily="2" charset="-79"/>
                <a:cs typeface="Aharoni" pitchFamily="2" charset="-79"/>
              </a:rPr>
            </a:br>
            <a:r>
              <a:rPr lang="en-US" dirty="0" smtClean="0"/>
              <a:t/>
            </a:r>
            <a:br>
              <a:rPr lang="en-US" dirty="0" smtClean="0"/>
            </a:br>
            <a:r>
              <a:rPr lang="en-US" dirty="0" smtClean="0"/>
              <a:t/>
            </a:r>
            <a:br>
              <a:rPr lang="en-US" dirty="0" smtClean="0"/>
            </a:br>
            <a:r>
              <a:rPr lang="en-US" dirty="0" err="1" smtClean="0"/>
              <a:t>Topic:Qualities</a:t>
            </a:r>
            <a:r>
              <a:rPr lang="en-US" dirty="0" smtClean="0"/>
              <a:t> of Economics Teacher</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00800"/>
          </a:xfrm>
        </p:spPr>
        <p:txBody>
          <a:bodyPr>
            <a:normAutofit lnSpcReduction="10000"/>
          </a:bodyPr>
          <a:lstStyle/>
          <a:p>
            <a:pPr>
              <a:buNone/>
            </a:pPr>
            <a:r>
              <a:rPr lang="en-US" sz="4000" b="1" dirty="0" smtClean="0">
                <a:solidFill>
                  <a:srgbClr val="C00000"/>
                </a:solidFill>
              </a:rPr>
              <a:t>     </a:t>
            </a:r>
          </a:p>
          <a:p>
            <a:pPr>
              <a:buNone/>
            </a:pPr>
            <a:r>
              <a:rPr lang="en-US" sz="4000" b="1" dirty="0" smtClean="0">
                <a:solidFill>
                  <a:srgbClr val="C00000"/>
                </a:solidFill>
              </a:rPr>
              <a:t>              INTRODUCTION</a:t>
            </a:r>
          </a:p>
          <a:p>
            <a:pPr>
              <a:buNone/>
            </a:pPr>
            <a:r>
              <a:rPr lang="en-US" dirty="0" smtClean="0"/>
              <a:t>  </a:t>
            </a:r>
          </a:p>
          <a:p>
            <a:pPr>
              <a:buNone/>
            </a:pPr>
            <a:r>
              <a:rPr lang="en-US" dirty="0" smtClean="0"/>
              <a:t>    </a:t>
            </a:r>
            <a:r>
              <a:rPr lang="en-US" dirty="0" smtClean="0">
                <a:solidFill>
                  <a:schemeClr val="accent4">
                    <a:lumMod val="75000"/>
                  </a:schemeClr>
                </a:solidFill>
              </a:rPr>
              <a:t>The teacher is of paramount importance in any system of education. The whole system of education revolves the teacher. The teacher is the pivot of any educational system and the school without the teacher is the soulless body. The teacher leads the students from the darkness of ignorance to the light of knowledge and understanding and helps to keep the lamp of civilization burning. </a:t>
            </a:r>
            <a:endParaRPr lang="en-US" dirty="0">
              <a:solidFill>
                <a:schemeClr val="accent4">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0"/>
            <a:ext cx="8915400" cy="6858000"/>
          </a:xfrm>
        </p:spPr>
        <p:txBody>
          <a:bodyPr>
            <a:normAutofit fontScale="92500" lnSpcReduction="10000"/>
          </a:bodyPr>
          <a:lstStyle/>
          <a:p>
            <a:endParaRPr lang="en-US" sz="4000" b="1" dirty="0" smtClean="0"/>
          </a:p>
          <a:p>
            <a:r>
              <a:rPr lang="en-US" sz="4000" b="1" dirty="0" smtClean="0">
                <a:solidFill>
                  <a:srgbClr val="C00000"/>
                </a:solidFill>
              </a:rPr>
              <a:t>QUALITIES OF ECONOMICS TEACHER</a:t>
            </a:r>
          </a:p>
          <a:p>
            <a:endParaRPr lang="en-US" b="1" dirty="0"/>
          </a:p>
          <a:p>
            <a:pPr algn="l">
              <a:buFont typeface="Wingdings" pitchFamily="2" charset="2"/>
              <a:buChar char="§"/>
            </a:pPr>
            <a:r>
              <a:rPr lang="en-US" b="1" dirty="0" smtClean="0">
                <a:solidFill>
                  <a:srgbClr val="0070C0"/>
                </a:solidFill>
              </a:rPr>
              <a:t>Knowledge of aims and objectives of teaching </a:t>
            </a:r>
          </a:p>
          <a:p>
            <a:pPr algn="l"/>
            <a:r>
              <a:rPr lang="en-US" b="1" dirty="0">
                <a:solidFill>
                  <a:srgbClr val="0070C0"/>
                </a:solidFill>
              </a:rPr>
              <a:t> </a:t>
            </a:r>
            <a:r>
              <a:rPr lang="en-US" b="1" dirty="0" smtClean="0">
                <a:solidFill>
                  <a:srgbClr val="0070C0"/>
                </a:solidFill>
              </a:rPr>
              <a:t> Economics</a:t>
            </a:r>
          </a:p>
          <a:p>
            <a:pPr algn="l">
              <a:buFont typeface="Wingdings" pitchFamily="2" charset="2"/>
              <a:buChar char="§"/>
            </a:pPr>
            <a:r>
              <a:rPr lang="en-US" b="1" dirty="0" smtClean="0">
                <a:solidFill>
                  <a:srgbClr val="0070C0"/>
                </a:solidFill>
              </a:rPr>
              <a:t>Adequate knowledge of Economics</a:t>
            </a:r>
          </a:p>
          <a:p>
            <a:pPr algn="l">
              <a:buFont typeface="Wingdings" pitchFamily="2" charset="2"/>
              <a:buChar char="§"/>
            </a:pPr>
            <a:r>
              <a:rPr lang="en-US" b="1" dirty="0" smtClean="0">
                <a:solidFill>
                  <a:srgbClr val="0070C0"/>
                </a:solidFill>
              </a:rPr>
              <a:t>Mastery in methodology of teaching Economics</a:t>
            </a:r>
          </a:p>
          <a:p>
            <a:pPr algn="l">
              <a:buFont typeface="Wingdings" pitchFamily="2" charset="2"/>
              <a:buChar char="§"/>
            </a:pPr>
            <a:r>
              <a:rPr lang="en-US" b="1" dirty="0" smtClean="0">
                <a:solidFill>
                  <a:srgbClr val="0070C0"/>
                </a:solidFill>
              </a:rPr>
              <a:t>Mastery over techniques of teaching economics</a:t>
            </a:r>
          </a:p>
          <a:p>
            <a:pPr algn="l">
              <a:buFont typeface="Wingdings" pitchFamily="2" charset="2"/>
              <a:buChar char="§"/>
            </a:pPr>
            <a:r>
              <a:rPr lang="en-US" b="1" dirty="0" smtClean="0">
                <a:solidFill>
                  <a:srgbClr val="0070C0"/>
                </a:solidFill>
              </a:rPr>
              <a:t>Expert in the use of audio –visual aids</a:t>
            </a:r>
          </a:p>
          <a:p>
            <a:pPr algn="l">
              <a:buFont typeface="Wingdings" pitchFamily="2" charset="2"/>
              <a:buChar char="§"/>
            </a:pPr>
            <a:r>
              <a:rPr lang="en-US" b="1" dirty="0" smtClean="0">
                <a:solidFill>
                  <a:srgbClr val="0070C0"/>
                </a:solidFill>
              </a:rPr>
              <a:t>Adequate knowledge of techniques of evaluation</a:t>
            </a:r>
          </a:p>
          <a:p>
            <a:pPr algn="l">
              <a:buFont typeface="Wingdings" pitchFamily="2" charset="2"/>
              <a:buChar char="§"/>
            </a:pPr>
            <a:r>
              <a:rPr lang="en-US" b="1" dirty="0" smtClean="0">
                <a:solidFill>
                  <a:srgbClr val="0070C0"/>
                </a:solidFill>
              </a:rPr>
              <a:t>Widely travelled</a:t>
            </a:r>
          </a:p>
          <a:p>
            <a:pPr algn="l">
              <a:buFont typeface="Wingdings" pitchFamily="2" charset="2"/>
              <a:buChar char="§"/>
            </a:pPr>
            <a:r>
              <a:rPr lang="en-US" b="1" dirty="0" smtClean="0">
                <a:solidFill>
                  <a:srgbClr val="0070C0"/>
                </a:solidFill>
              </a:rPr>
              <a:t>Faith in democracy</a:t>
            </a:r>
          </a:p>
          <a:p>
            <a:pPr algn="l">
              <a:buFont typeface="Wingdings" pitchFamily="2" charset="2"/>
              <a:buChar char="§"/>
            </a:pPr>
            <a:r>
              <a:rPr lang="en-US" b="1" dirty="0" smtClean="0">
                <a:solidFill>
                  <a:srgbClr val="0070C0"/>
                </a:solidFill>
              </a:rPr>
              <a:t>International Understanding    </a:t>
            </a:r>
          </a:p>
          <a:p>
            <a:pPr>
              <a:buFont typeface="Wingdings" pitchFamily="2" charset="2"/>
              <a:buChar char="§"/>
            </a:pPr>
            <a:endParaRPr lang="en-US" b="1" dirty="0"/>
          </a:p>
          <a:p>
            <a:pPr>
              <a:buFont typeface="Wingdings" pitchFamily="2" charset="2"/>
              <a:buChar char="§"/>
            </a:pP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0"/>
            <a:ext cx="8839200" cy="6858000"/>
          </a:xfrm>
        </p:spPr>
        <p:txBody>
          <a:bodyPr/>
          <a:lstStyle/>
          <a:p>
            <a:pPr marL="571500" indent="-571500"/>
            <a:endParaRPr lang="en-US" sz="4800" b="1" dirty="0" smtClean="0"/>
          </a:p>
          <a:p>
            <a:pPr marL="571500" indent="-571500"/>
            <a:r>
              <a:rPr lang="en-US" sz="4800" b="1" dirty="0" smtClean="0">
                <a:solidFill>
                  <a:srgbClr val="C00000"/>
                </a:solidFill>
              </a:rPr>
              <a:t>PROFESSIONAL </a:t>
            </a:r>
            <a:r>
              <a:rPr lang="en-US" sz="4800" b="1" dirty="0" smtClean="0">
                <a:solidFill>
                  <a:srgbClr val="C00000"/>
                </a:solidFill>
              </a:rPr>
              <a:t>DEVELOPMENT</a:t>
            </a:r>
          </a:p>
          <a:p>
            <a:pPr marL="571500" indent="-571500"/>
            <a:r>
              <a:rPr lang="en-US" sz="4800" b="1" dirty="0" smtClean="0">
                <a:solidFill>
                  <a:srgbClr val="C00000"/>
                </a:solidFill>
              </a:rPr>
              <a:t>(Ways)</a:t>
            </a:r>
            <a:endParaRPr lang="en-US" sz="4800" b="1" dirty="0" smtClean="0">
              <a:solidFill>
                <a:srgbClr val="C00000"/>
              </a:solidFill>
            </a:endParaRPr>
          </a:p>
          <a:p>
            <a:pPr marL="571500" indent="-571500" algn="l">
              <a:buFont typeface="Wingdings" pitchFamily="2" charset="2"/>
              <a:buChar char="§"/>
            </a:pPr>
            <a:endParaRPr lang="en-US" b="1" dirty="0" smtClean="0"/>
          </a:p>
          <a:p>
            <a:pPr marL="571500" indent="-571500" algn="l">
              <a:buFont typeface="Wingdings" pitchFamily="2" charset="2"/>
              <a:buChar char="§"/>
            </a:pPr>
            <a:r>
              <a:rPr lang="en-US" b="1" dirty="0" smtClean="0">
                <a:solidFill>
                  <a:srgbClr val="00B0F0"/>
                </a:solidFill>
              </a:rPr>
              <a:t>Sufficient  Professional Training</a:t>
            </a:r>
          </a:p>
          <a:p>
            <a:pPr marL="571500" indent="-571500" algn="l">
              <a:buFont typeface="Wingdings" pitchFamily="2" charset="2"/>
              <a:buChar char="§"/>
            </a:pPr>
            <a:r>
              <a:rPr lang="en-US" b="1" dirty="0" smtClean="0">
                <a:solidFill>
                  <a:srgbClr val="00B0F0"/>
                </a:solidFill>
              </a:rPr>
              <a:t>Training while in-service</a:t>
            </a:r>
          </a:p>
          <a:p>
            <a:pPr marL="571500" indent="-571500" algn="l">
              <a:buFont typeface="Wingdings" pitchFamily="2" charset="2"/>
              <a:buChar char="§"/>
            </a:pPr>
            <a:r>
              <a:rPr lang="en-US" b="1" dirty="0" smtClean="0">
                <a:solidFill>
                  <a:srgbClr val="00B0F0"/>
                </a:solidFill>
              </a:rPr>
              <a:t>Desire For improvement</a:t>
            </a:r>
          </a:p>
          <a:p>
            <a:pPr marL="571500" indent="-571500" algn="l">
              <a:buFont typeface="Wingdings" pitchFamily="2" charset="2"/>
              <a:buChar char="§"/>
            </a:pPr>
            <a:r>
              <a:rPr lang="en-US" b="1" dirty="0" smtClean="0">
                <a:solidFill>
                  <a:srgbClr val="00B0F0"/>
                </a:solidFill>
              </a:rPr>
              <a:t>Passion for Profession</a:t>
            </a:r>
          </a:p>
          <a:p>
            <a:pPr marL="571500" indent="-571500" algn="l">
              <a:buFont typeface="Wingdings" pitchFamily="2" charset="2"/>
              <a:buChar char="§"/>
            </a:pPr>
            <a:r>
              <a:rPr lang="en-US" b="1" dirty="0" smtClean="0">
                <a:solidFill>
                  <a:srgbClr val="00B0F0"/>
                </a:solidFill>
              </a:rPr>
              <a:t>Accelerating outlook</a:t>
            </a:r>
            <a:endParaRPr lang="en-US" b="1" dirty="0">
              <a:solidFill>
                <a:srgbClr val="00B0F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81400"/>
            <a:ext cx="8305800" cy="3276600"/>
          </a:xfrm>
        </p:spPr>
        <p:txBody>
          <a:bodyPr>
            <a:normAutofit fontScale="90000"/>
          </a:bodyPr>
          <a:lstStyle/>
          <a:p>
            <a:pPr algn="l">
              <a:buFont typeface="Arial" pitchFamily="34" charset="0"/>
              <a:buChar char="•"/>
            </a:pP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b="1" dirty="0" smtClean="0">
                <a:solidFill>
                  <a:srgbClr val="7030A0"/>
                </a:solidFill>
              </a:rPr>
              <a:t/>
            </a:r>
            <a:br>
              <a:rPr lang="en-US" b="1" dirty="0" smtClean="0">
                <a:solidFill>
                  <a:srgbClr val="7030A0"/>
                </a:solidFill>
              </a:rPr>
            </a:br>
            <a:r>
              <a:rPr lang="en-US" b="1" dirty="0" smtClean="0">
                <a:solidFill>
                  <a:srgbClr val="7030A0"/>
                </a:solidFill>
              </a:rPr>
              <a:t>OBJECTIVES OF PROFESSIONAL DEVELOPMENT OF ECONOMICS TEACHER</a:t>
            </a:r>
            <a:r>
              <a:rPr lang="en-US" sz="3600" b="1" dirty="0" smtClean="0"/>
              <a:t/>
            </a:r>
            <a:br>
              <a:rPr lang="en-US" sz="3600" b="1" dirty="0" smtClean="0"/>
            </a:br>
            <a:r>
              <a:rPr lang="en-US" sz="3600" b="1" dirty="0" smtClean="0"/>
              <a:t/>
            </a:r>
            <a:br>
              <a:rPr lang="en-US" sz="3600" b="1" dirty="0" smtClean="0"/>
            </a:br>
            <a:r>
              <a:rPr lang="en-US" sz="3600" b="1" dirty="0" smtClean="0"/>
              <a:t>1. To explore , reflect on and develop one’s </a:t>
            </a:r>
            <a:br>
              <a:rPr lang="en-US" sz="3600" b="1" dirty="0" smtClean="0"/>
            </a:br>
            <a:r>
              <a:rPr lang="en-US" sz="3600" b="1" dirty="0" smtClean="0"/>
              <a:t>practice </a:t>
            </a:r>
            <a:br>
              <a:rPr lang="en-US" sz="3600" b="1" dirty="0" smtClean="0"/>
            </a:br>
            <a:r>
              <a:rPr lang="en-US" sz="3600" b="1" dirty="0" smtClean="0"/>
              <a:t>2. Research and reflect on learners and their educational achievement</a:t>
            </a:r>
            <a:br>
              <a:rPr lang="en-US" sz="3600" b="1" dirty="0" smtClean="0"/>
            </a:br>
            <a:r>
              <a:rPr lang="en-US" sz="3600" b="1" dirty="0" smtClean="0"/>
              <a:t>3 .  To understand and update oneself on educational and economics issues</a:t>
            </a:r>
            <a:br>
              <a:rPr lang="en-US" sz="3600" b="1" dirty="0" smtClean="0"/>
            </a:br>
            <a:r>
              <a:rPr lang="en-US" sz="3600" b="1" dirty="0" smtClean="0"/>
              <a:t>4.  To help weaker teacher to become more effective</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r>
              <a:rPr lang="en-US" sz="3600" dirty="0" smtClean="0"/>
              <a:t/>
            </a:r>
            <a:br>
              <a:rPr lang="en-US" sz="3600"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8800" dirty="0" smtClean="0">
                <a:solidFill>
                  <a:srgbClr val="7030A0"/>
                </a:solidFill>
              </a:rPr>
              <a:t>      </a:t>
            </a:r>
          </a:p>
          <a:p>
            <a:pPr>
              <a:buNone/>
            </a:pPr>
            <a:r>
              <a:rPr lang="en-US" sz="8800" dirty="0" smtClean="0">
                <a:solidFill>
                  <a:srgbClr val="7030A0"/>
                </a:solidFill>
              </a:rPr>
              <a:t>       THANKS</a:t>
            </a:r>
            <a:endParaRPr lang="en-US" sz="8800" dirty="0">
              <a:solidFill>
                <a:srgbClr val="7030A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TotalTime>
  <Words>146</Words>
  <Application>Microsoft Office PowerPoint</Application>
  <PresentationFormat>On-screen Show (4:3)</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PEDAGOGY OF ECONOMICS   Topic:Qualities of Economics Teacher         </vt:lpstr>
      <vt:lpstr>Slide 2</vt:lpstr>
      <vt:lpstr>Slide 3</vt:lpstr>
      <vt:lpstr>Slide 4</vt:lpstr>
      <vt:lpstr>    OBJECTIVES OF PROFESSIONAL DEVELOPMENT OF ECONOMICS TEACHER  1. To explore , reflect on and develop one’s  practice  2. Research and reflect on learners and their educational achievement 3 .  To understand and update oneself on educational and economics issues 4.  To help weaker teacher to become more effective                </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XTREME</cp:lastModifiedBy>
  <cp:revision>25</cp:revision>
  <dcterms:created xsi:type="dcterms:W3CDTF">2021-04-05T06:02:52Z</dcterms:created>
  <dcterms:modified xsi:type="dcterms:W3CDTF">2021-04-06T07:30:34Z</dcterms:modified>
</cp:coreProperties>
</file>