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4" r:id="rId2"/>
    <p:sldId id="256" r:id="rId3"/>
    <p:sldId id="260" r:id="rId4"/>
    <p:sldId id="257" r:id="rId5"/>
    <p:sldId id="258" r:id="rId6"/>
    <p:sldId id="259"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4881F66-C31A-4CB0-AF8B-2E9536F0A4E9}" type="datetimeFigureOut">
              <a:rPr lang="en-US" smtClean="0"/>
              <a:t>3/25/2021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FA1EAF5B-3B6A-4176-8D2A-51454B12233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881F66-C31A-4CB0-AF8B-2E9536F0A4E9}" type="datetimeFigureOut">
              <a:rPr lang="en-US" smtClean="0"/>
              <a:t>3/25/2021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1EAF5B-3B6A-4176-8D2A-51454B12233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881F66-C31A-4CB0-AF8B-2E9536F0A4E9}" type="datetimeFigureOut">
              <a:rPr lang="en-US" smtClean="0"/>
              <a:t>3/25/2021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1EAF5B-3B6A-4176-8D2A-51454B12233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881F66-C31A-4CB0-AF8B-2E9536F0A4E9}" type="datetimeFigureOut">
              <a:rPr lang="en-US" smtClean="0"/>
              <a:t>3/25/2021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1EAF5B-3B6A-4176-8D2A-51454B12233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4881F66-C31A-4CB0-AF8B-2E9536F0A4E9}" type="datetimeFigureOut">
              <a:rPr lang="en-US" smtClean="0"/>
              <a:t>3/25/2021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1EAF5B-3B6A-4176-8D2A-51454B12233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4881F66-C31A-4CB0-AF8B-2E9536F0A4E9}" type="datetimeFigureOut">
              <a:rPr lang="en-US" smtClean="0"/>
              <a:t>3/25/2021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1EAF5B-3B6A-4176-8D2A-51454B12233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4881F66-C31A-4CB0-AF8B-2E9536F0A4E9}" type="datetimeFigureOut">
              <a:rPr lang="en-US" smtClean="0"/>
              <a:t>3/25/2021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A1EAF5B-3B6A-4176-8D2A-51454B12233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4881F66-C31A-4CB0-AF8B-2E9536F0A4E9}" type="datetimeFigureOut">
              <a:rPr lang="en-US" smtClean="0"/>
              <a:t>3/25/2021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A1EAF5B-3B6A-4176-8D2A-51454B12233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4881F66-C31A-4CB0-AF8B-2E9536F0A4E9}" type="datetimeFigureOut">
              <a:rPr lang="en-US" smtClean="0"/>
              <a:t>3/25/2021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A1EAF5B-3B6A-4176-8D2A-51454B12233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4881F66-C31A-4CB0-AF8B-2E9536F0A4E9}" type="datetimeFigureOut">
              <a:rPr lang="en-US" smtClean="0"/>
              <a:t>3/25/2021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1EAF5B-3B6A-4176-8D2A-51454B12233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4881F66-C31A-4CB0-AF8B-2E9536F0A4E9}" type="datetimeFigureOut">
              <a:rPr lang="en-US" smtClean="0"/>
              <a:t>3/25/2021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1EAF5B-3B6A-4176-8D2A-51454B12233C}"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4881F66-C31A-4CB0-AF8B-2E9536F0A4E9}" type="datetimeFigureOut">
              <a:rPr lang="en-US" smtClean="0"/>
              <a:t>3/25/2021</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A1EAF5B-3B6A-4176-8D2A-51454B12233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lstStyle/>
          <a:p>
            <a:endParaRPr lang="en-US" dirty="0" smtClean="0"/>
          </a:p>
          <a:p>
            <a:endParaRPr lang="en-US" dirty="0"/>
          </a:p>
          <a:p>
            <a:pPr>
              <a:buNone/>
            </a:pPr>
            <a:r>
              <a:rPr lang="en-US" dirty="0" smtClean="0"/>
              <a:t>PEDAGOGY OF ECONOMICS</a:t>
            </a:r>
          </a:p>
          <a:p>
            <a:pPr>
              <a:buNone/>
            </a:pPr>
            <a:endParaRPr lang="en-US" dirty="0" smtClean="0"/>
          </a:p>
          <a:p>
            <a:pPr>
              <a:buNone/>
            </a:pPr>
            <a:r>
              <a:rPr lang="en-US" smtClean="0"/>
              <a:t>UNIT-2 TECHNIQUES OF TEACHING</a:t>
            </a:r>
            <a:endParaRPr lang="en-US" dirty="0"/>
          </a:p>
          <a:p>
            <a:pPr>
              <a:buNone/>
            </a:pPr>
            <a:endParaRPr lang="en-US" dirty="0" smtClean="0"/>
          </a:p>
          <a:p>
            <a:pPr>
              <a:buNone/>
            </a:pPr>
            <a:r>
              <a:rPr lang="en-US" dirty="0" smtClean="0"/>
              <a:t>TOPIC: JURISPRUDENTIAL ENQUIRY</a:t>
            </a:r>
          </a:p>
          <a:p>
            <a:pPr>
              <a:buNone/>
            </a:pPr>
            <a:r>
              <a:rPr lang="en-US" dirty="0" smtClean="0"/>
              <a:t>INCHARGE: MRS.LAKHWINDER KAUR</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371599"/>
          </a:xfrm>
        </p:spPr>
        <p:txBody>
          <a:bodyPr/>
          <a:lstStyle/>
          <a:p>
            <a:r>
              <a:rPr lang="en-US" dirty="0" smtClean="0"/>
              <a:t>MEANING</a:t>
            </a:r>
            <a:endParaRPr lang="en-US" dirty="0"/>
          </a:p>
        </p:txBody>
      </p:sp>
      <p:sp>
        <p:nvSpPr>
          <p:cNvPr id="3" name="Subtitle 2"/>
          <p:cNvSpPr>
            <a:spLocks noGrp="1"/>
          </p:cNvSpPr>
          <p:nvPr>
            <p:ph type="subTitle" idx="1"/>
          </p:nvPr>
        </p:nvSpPr>
        <p:spPr>
          <a:xfrm>
            <a:off x="990600" y="1905000"/>
            <a:ext cx="7239000" cy="4191000"/>
          </a:xfrm>
        </p:spPr>
        <p:txBody>
          <a:bodyPr>
            <a:normAutofit/>
          </a:bodyPr>
          <a:lstStyle/>
          <a:p>
            <a:r>
              <a:rPr lang="en-US" dirty="0"/>
              <a:t>The jurisprudential inquiry model approaches teach issues by dividing a class into the issue viewpoints(</a:t>
            </a:r>
            <a:r>
              <a:rPr lang="en-US" dirty="0" err="1"/>
              <a:t>Favour</a:t>
            </a:r>
            <a:r>
              <a:rPr lang="en-US" dirty="0"/>
              <a:t> or Against) through the use of information-acquisition strategies and classmate </a:t>
            </a:r>
            <a:r>
              <a:rPr lang="en-US" dirty="0" err="1"/>
              <a:t>interactions,Students</a:t>
            </a:r>
            <a:r>
              <a:rPr lang="en-US" dirty="0"/>
              <a:t> present their views to a class-selected board of </a:t>
            </a:r>
            <a:r>
              <a:rPr lang="en-US" dirty="0" err="1"/>
              <a:t>arbiters.It</a:t>
            </a:r>
            <a:r>
              <a:rPr lang="en-US" dirty="0"/>
              <a:t> is the boards responsibility to listen to the student arguments in a public hearing and render a decision on the issue.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The final phase of this and many other STS teaching strategies involves the creation and assessment of action </a:t>
            </a:r>
            <a:r>
              <a:rPr lang="en-US" dirty="0" err="1"/>
              <a:t>plans.In</a:t>
            </a:r>
            <a:r>
              <a:rPr lang="en-US" dirty="0"/>
              <a:t> many ways the actual action plans developed by students are just as important an outcome as the related science concepts they learned.</a:t>
            </a: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It is a systematic </a:t>
            </a:r>
            <a:r>
              <a:rPr lang="en-US" dirty="0" err="1"/>
              <a:t>discussion.No</a:t>
            </a:r>
            <a:r>
              <a:rPr lang="en-US" dirty="0"/>
              <a:t> teaching of Subject; but the discussion of social issues related to unit in the </a:t>
            </a:r>
            <a:r>
              <a:rPr lang="en-US" dirty="0" err="1"/>
              <a:t>subject.More</a:t>
            </a:r>
            <a:r>
              <a:rPr lang="en-US" dirty="0"/>
              <a:t> useful for Social Subjects.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ASSUMPTIONS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Social </a:t>
            </a:r>
            <a:r>
              <a:rPr lang="en-US" dirty="0"/>
              <a:t>values legitimately conflict with one </a:t>
            </a:r>
            <a:r>
              <a:rPr lang="en-US" dirty="0" err="1"/>
              <a:t>another.Negotiations</a:t>
            </a:r>
            <a:r>
              <a:rPr lang="en-US" dirty="0"/>
              <a:t> of difference can help to resolve complex and controversial </a:t>
            </a:r>
            <a:r>
              <a:rPr lang="en-US" dirty="0" err="1"/>
              <a:t>issues.A</a:t>
            </a:r>
            <a:r>
              <a:rPr lang="en-US" dirty="0"/>
              <a:t> skillful citizen is like a competent judge. </a:t>
            </a:r>
            <a:r>
              <a:rPr lang="en-US" dirty="0" err="1"/>
              <a:t>He/She</a:t>
            </a:r>
            <a:r>
              <a:rPr lang="en-US" dirty="0"/>
              <a:t> listens to the evidence, analyzes the legal positions taken by both sides, weighs these positions and the evidence assess the meaning provisions of the law and finally make the best possible </a:t>
            </a:r>
            <a:r>
              <a:rPr lang="en-US" dirty="0" err="1"/>
              <a:t>decision.To</a:t>
            </a:r>
            <a:r>
              <a:rPr lang="en-US" dirty="0"/>
              <a:t> play the role; three types of competencies are required:(1) Familiarity with values(2) Skills for clarifying and resolving issues(3) Knowledge of contemporary political and social issues.</a:t>
            </a:r>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Jurisprudential Inquiry Model has the following objectives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1</a:t>
            </a:r>
            <a:r>
              <a:rPr lang="en-US" dirty="0"/>
              <a:t>. To develop the skill of dialogue, where the primary aim is clarification and problem solving</a:t>
            </a:r>
            <a:r>
              <a:rPr lang="en-US" dirty="0" smtClean="0"/>
              <a:t>.</a:t>
            </a:r>
          </a:p>
          <a:p>
            <a:r>
              <a:rPr lang="en-US" dirty="0" smtClean="0"/>
              <a:t>2</a:t>
            </a:r>
            <a:r>
              <a:rPr lang="en-US" dirty="0"/>
              <a:t>. To develop such skills in students where they look at discussion as a process for mutual inquiry and clarification rather than combat</a:t>
            </a:r>
            <a:r>
              <a:rPr lang="en-US" dirty="0" smtClean="0"/>
              <a:t>.</a:t>
            </a:r>
          </a:p>
          <a:p>
            <a:r>
              <a:rPr lang="en-US" dirty="0" smtClean="0"/>
              <a:t>3</a:t>
            </a:r>
            <a:r>
              <a:rPr lang="en-US" dirty="0"/>
              <a:t>. To develop such an attitude amongst the students that they begin to recognize that each person is entitled to have his or her own opinion</a:t>
            </a:r>
            <a:r>
              <a:rPr lang="en-US" dirty="0" smtClean="0"/>
              <a:t>.</a:t>
            </a:r>
          </a:p>
          <a:p>
            <a:r>
              <a:rPr lang="en-US" dirty="0" smtClean="0"/>
              <a:t>4</a:t>
            </a:r>
            <a:r>
              <a:rPr lang="en-US" dirty="0"/>
              <a:t>. To help the students to understand those values are complex and they can analyse the situation by rational thinking.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OF THE MODEL</a:t>
            </a:r>
            <a:endParaRPr lang="en-US" dirty="0"/>
          </a:p>
        </p:txBody>
      </p:sp>
      <p:sp>
        <p:nvSpPr>
          <p:cNvPr id="3" name="Content Placeholder 2"/>
          <p:cNvSpPr>
            <a:spLocks noGrp="1"/>
          </p:cNvSpPr>
          <p:nvPr>
            <p:ph idx="1"/>
          </p:nvPr>
        </p:nvSpPr>
        <p:spPr/>
        <p:txBody>
          <a:bodyPr/>
          <a:lstStyle/>
          <a:p>
            <a:r>
              <a:rPr lang="en-US" dirty="0"/>
              <a:t>Phase I: Orientation to the </a:t>
            </a:r>
            <a:r>
              <a:rPr lang="en-US" dirty="0" smtClean="0"/>
              <a:t>Issue</a:t>
            </a:r>
          </a:p>
          <a:p>
            <a:r>
              <a:rPr lang="en-US" dirty="0" smtClean="0"/>
              <a:t>Phase </a:t>
            </a:r>
            <a:r>
              <a:rPr lang="en-US" dirty="0"/>
              <a:t>II: Identifying and Defining the </a:t>
            </a:r>
            <a:r>
              <a:rPr lang="en-US" dirty="0" smtClean="0"/>
              <a:t>Issue</a:t>
            </a:r>
          </a:p>
          <a:p>
            <a:r>
              <a:rPr lang="en-US" dirty="0" smtClean="0"/>
              <a:t>Phase </a:t>
            </a:r>
            <a:r>
              <a:rPr lang="en-US" dirty="0"/>
              <a:t>III: Synthesizing the Research Information into </a:t>
            </a:r>
            <a:r>
              <a:rPr lang="en-US" dirty="0" smtClean="0"/>
              <a:t>Arguments</a:t>
            </a:r>
          </a:p>
          <a:p>
            <a:r>
              <a:rPr lang="en-US" dirty="0" smtClean="0"/>
              <a:t>Phase </a:t>
            </a:r>
            <a:r>
              <a:rPr lang="en-US" dirty="0"/>
              <a:t>IV: The Public </a:t>
            </a:r>
            <a:r>
              <a:rPr lang="en-US" dirty="0" smtClean="0"/>
              <a:t>Meeting</a:t>
            </a:r>
          </a:p>
          <a:p>
            <a:r>
              <a:rPr lang="en-US" dirty="0" smtClean="0"/>
              <a:t>Phase </a:t>
            </a:r>
            <a:r>
              <a:rPr lang="en-US" dirty="0"/>
              <a:t>V: Clarification and </a:t>
            </a:r>
            <a:r>
              <a:rPr lang="en-US" dirty="0" smtClean="0"/>
              <a:t>Consensus</a:t>
            </a:r>
          </a:p>
          <a:p>
            <a:r>
              <a:rPr lang="en-US" dirty="0" smtClean="0"/>
              <a:t>Phase </a:t>
            </a:r>
            <a:r>
              <a:rPr lang="en-US" dirty="0"/>
              <a:t>VI: Application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teacher’s Role</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teacher’s role during this exercise is important. As the students are researching, discussing, and debating, the teacher should encourage the students to commit themselves to one side of the issue, but be supportive if they change their minds when confronted with new evidence, and encourage them to consider other points of view. At all times, the teacher should remain neutral on the issue, encourage differentiation of positions, and promote synthesis of the different positions presented to the class.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It </a:t>
            </a:r>
            <a:r>
              <a:rPr lang="en-US" dirty="0"/>
              <a:t>is important to remember that issues are not things that a teacher can pull out of a book, they are not simply newspaper articles about issues in science, and they are not "discussing" an issue for ten minutes once a week. It is the integration of societal and technological issues that makes science content much more meaningful. The jurisprudential inquiry model can be used to accomplish that integration. Students must see the value of science. By using issues in this manner, students see how the issue impacts them and also how they impact the issue.</a:t>
            </a:r>
            <a:r>
              <a:rPr lang="en-US" dirty="0" smtClean="0"/>
              <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TotalTime>
  <Words>540</Words>
  <Application>Microsoft Office PowerPoint</Application>
  <PresentationFormat>On-screen Show (4:3)</PresentationFormat>
  <Paragraphs>30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Aspect</vt:lpstr>
      <vt:lpstr>Slide 1</vt:lpstr>
      <vt:lpstr>MEANING</vt:lpstr>
      <vt:lpstr>Slide 3</vt:lpstr>
      <vt:lpstr>Slide 4</vt:lpstr>
      <vt:lpstr>BASIC ASSUMPTIONS</vt:lpstr>
      <vt:lpstr>The Jurisprudential Inquiry Model has the following objectives</vt:lpstr>
      <vt:lpstr>PHASES OF THE MODEL</vt:lpstr>
      <vt:lpstr>The teacher’s Role</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MEANING</dc:title>
  <dc:creator>XTREME</dc:creator>
  <cp:lastModifiedBy>XTREME</cp:lastModifiedBy>
  <cp:revision>4</cp:revision>
  <dcterms:created xsi:type="dcterms:W3CDTF">2021-03-25T04:59:59Z</dcterms:created>
  <dcterms:modified xsi:type="dcterms:W3CDTF">2021-03-25T05:18:13Z</dcterms:modified>
</cp:coreProperties>
</file>