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68996-87DD-49CA-AFA6-1AE73F5FA0C7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017F35-6531-409A-ADD7-C95CA664210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1B17B0-02F1-4772-BC63-9635050767F2}" type="slidenum">
              <a:rPr lang="ar-JO"/>
              <a:pPr/>
              <a:t>1</a:t>
            </a:fld>
            <a:endParaRPr lang="en-US"/>
          </a:p>
        </p:txBody>
      </p:sp>
      <p:sp>
        <p:nvSpPr>
          <p:cNvPr id="66563" name="Rectangle 2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7A6D1A-23E5-41A4-8BDE-75EA51237FCD}" type="slidenum">
              <a:rPr lang="ar-JO"/>
              <a:pPr/>
              <a:t>2</a:t>
            </a:fld>
            <a:endParaRPr lang="en-US"/>
          </a:p>
        </p:txBody>
      </p:sp>
      <p:sp>
        <p:nvSpPr>
          <p:cNvPr id="67587" name="Rectangle 2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DACE9D-E5DB-407E-BCD2-BB8828A3935A}" type="slidenum">
              <a:rPr lang="ar-JO"/>
              <a:pPr/>
              <a:t>7</a:t>
            </a:fld>
            <a:endParaRPr lang="en-US"/>
          </a:p>
        </p:txBody>
      </p:sp>
      <p:sp>
        <p:nvSpPr>
          <p:cNvPr id="69635" name="Rectangle 2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1115FB-1D64-47C1-8E1B-6D68E83FA66A}" type="slidenum">
              <a:rPr lang="ar-JO"/>
              <a:pPr/>
              <a:t>8</a:t>
            </a:fld>
            <a:endParaRPr lang="en-US"/>
          </a:p>
        </p:txBody>
      </p:sp>
      <p:sp>
        <p:nvSpPr>
          <p:cNvPr id="7065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ln w="12700" cap="flat">
            <a:solidFill>
              <a:schemeClr val="tx1"/>
            </a:solidFill>
          </a:ln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71AE03-2000-4280-9A58-328631C6DEDF}" type="slidenum">
              <a:rPr lang="ar-JO"/>
              <a:pPr/>
              <a:t>9</a:t>
            </a:fld>
            <a:endParaRPr lang="en-US"/>
          </a:p>
        </p:txBody>
      </p:sp>
      <p:sp>
        <p:nvSpPr>
          <p:cNvPr id="7168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ln w="12700" cap="flat">
            <a:solidFill>
              <a:schemeClr val="tx1"/>
            </a:solidFill>
          </a:ln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B3FEB-3927-46F9-AEE6-7C24F6B3BF2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77991-7936-4DF3-AC09-EA1DBEACD4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B3FEB-3927-46F9-AEE6-7C24F6B3BF2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77991-7936-4DF3-AC09-EA1DBEACD4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B3FEB-3927-46F9-AEE6-7C24F6B3BF2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77991-7936-4DF3-AC09-EA1DBEACD4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B3FEB-3927-46F9-AEE6-7C24F6B3BF2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77991-7936-4DF3-AC09-EA1DBEACD4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B3FEB-3927-46F9-AEE6-7C24F6B3BF2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77991-7936-4DF3-AC09-EA1DBEACD4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B3FEB-3927-46F9-AEE6-7C24F6B3BF2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77991-7936-4DF3-AC09-EA1DBEACD4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B3FEB-3927-46F9-AEE6-7C24F6B3BF2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77991-7936-4DF3-AC09-EA1DBEACD4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B3FEB-3927-46F9-AEE6-7C24F6B3BF2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77991-7936-4DF3-AC09-EA1DBEACD4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B3FEB-3927-46F9-AEE6-7C24F6B3BF2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77991-7936-4DF3-AC09-EA1DBEACD4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B3FEB-3927-46F9-AEE6-7C24F6B3BF2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77991-7936-4DF3-AC09-EA1DBEACD4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B3FEB-3927-46F9-AEE6-7C24F6B3BF2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77991-7936-4DF3-AC09-EA1DBEACD4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B3FEB-3927-46F9-AEE6-7C24F6B3BF2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77991-7936-4DF3-AC09-EA1DBEACD41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" y="2133600"/>
            <a:ext cx="9105900" cy="3657600"/>
          </a:xfrm>
          <a:noFill/>
        </p:spPr>
        <p:txBody>
          <a:bodyPr lIns="92075" tIns="46038" rIns="92075" bIns="46038" anchor="t">
            <a:normAutofit fontScale="90000"/>
          </a:bodyPr>
          <a:lstStyle/>
          <a:p>
            <a:pPr algn="ctr" rtl="0" eaLnBrk="1" hangingPunct="1">
              <a:lnSpc>
                <a:spcPct val="89000"/>
              </a:lnSpc>
            </a:pPr>
            <a:r>
              <a:rPr lang="en-US" sz="67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en-US" sz="67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</a:br>
            <a:r>
              <a:rPr lang="en-US" sz="6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Introduction to Computers</a:t>
            </a:r>
            <a:r>
              <a:rPr lang="en-US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8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en-US" sz="8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</a:br>
            <a:endParaRPr lang="en-US" sz="6000" b="1" i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05445F-E953-46BC-806E-C2A2EF50766B}" type="slidenum">
              <a:rPr lang="ar-JO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D313A2-EFC9-46A4-B189-79BA1CD817E2}" type="slidenum">
              <a:rPr lang="ar-JO"/>
              <a:pPr>
                <a:defRPr/>
              </a:pPr>
              <a:t>10</a:t>
            </a:fld>
            <a:endParaRPr lang="en-US"/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720725"/>
            <a:ext cx="7924800" cy="522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be continue….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14"/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8229600" cy="1139825"/>
          </a:xfrm>
          <a:noFill/>
        </p:spPr>
        <p:txBody>
          <a:bodyPr lIns="92075" tIns="46038" rIns="92075" bIns="46038" anchor="t"/>
          <a:lstStyle/>
          <a:p>
            <a:pPr rtl="0" eaLnBrk="1" hangingPunct="1">
              <a:lnSpc>
                <a:spcPct val="90000"/>
              </a:lnSpc>
            </a:pPr>
            <a:r>
              <a:rPr lang="en-US" sz="54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What are computers?</a:t>
            </a:r>
          </a:p>
        </p:txBody>
      </p:sp>
      <p:sp>
        <p:nvSpPr>
          <p:cNvPr id="6147" name="Rectangle 13"/>
          <p:cNvSpPr>
            <a:spLocks noGrp="1" noChangeArrowheads="1"/>
          </p:cNvSpPr>
          <p:nvPr>
            <p:ph idx="1"/>
          </p:nvPr>
        </p:nvSpPr>
        <p:spPr>
          <a:xfrm>
            <a:off x="533400" y="2362200"/>
            <a:ext cx="7924800" cy="3311525"/>
          </a:xfrm>
          <a:noFill/>
        </p:spPr>
        <p:txBody>
          <a:bodyPr lIns="92075" tIns="46038" rIns="92075" bIns="46038"/>
          <a:lstStyle/>
          <a:p>
            <a:pPr algn="just" rtl="0" eaLnBrk="1" hangingPunct="1">
              <a:buFontTx/>
              <a:buNone/>
            </a:pPr>
            <a:r>
              <a:rPr lang="en-US" b="1" dirty="0" smtClean="0">
                <a:latin typeface="Tahoma" pitchFamily="34" charset="0"/>
                <a:cs typeface="Tahoma" pitchFamily="34" charset="0"/>
              </a:rPr>
              <a:t>	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Computers are electronic devices that can follow instructions to accept input, process the input and then produce information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BE1827-2423-428A-A508-B57E3708CB93}" type="slidenum">
              <a:rPr lang="ar-JO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914400"/>
          </a:xfrm>
        </p:spPr>
        <p:txBody>
          <a:bodyPr/>
          <a:lstStyle/>
          <a:p>
            <a:pPr algn="ctr" eaLnBrk="1" hangingPunct="1"/>
            <a:r>
              <a:rPr lang="en-US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Computers are made of</a:t>
            </a:r>
            <a:endParaRPr lang="en-US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905000"/>
            <a:ext cx="7124700" cy="3559175"/>
          </a:xfrm>
        </p:spPr>
        <p:txBody>
          <a:bodyPr/>
          <a:lstStyle/>
          <a:p>
            <a:pPr marL="609600" indent="-609600" algn="l" rtl="0" eaLnBrk="1" hangingPunct="1">
              <a:buFont typeface="Wingdings" pitchFamily="2" charset="2"/>
              <a:buAutoNum type="arabicPeriod"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HARDWARE </a:t>
            </a:r>
          </a:p>
          <a:p>
            <a:pPr marL="609600" indent="-609600" algn="l" rtl="0" eaLnBrk="1" hangingPunct="1">
              <a:buFont typeface="Wingdings" pitchFamily="2" charset="2"/>
              <a:buAutoNum type="arabicPeriod"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SOFTWARE </a:t>
            </a:r>
          </a:p>
          <a:p>
            <a:pPr marL="609600" indent="-609600" algn="l" rtl="0" eaLnBrk="1" hangingPunct="1"/>
            <a:endParaRPr lang="en-US" sz="40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787441-1003-4D1F-8295-56C3A762F978}" type="slidenum">
              <a:rPr lang="ar-JO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1625"/>
            <a:ext cx="7772400" cy="1069975"/>
          </a:xfrm>
        </p:spPr>
        <p:txBody>
          <a:bodyPr/>
          <a:lstStyle/>
          <a:p>
            <a:pPr algn="ctr" eaLnBrk="1" hangingPunct="1"/>
            <a:r>
              <a:rPr lang="en-US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Hardware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0587C8-3440-463F-A134-34015F7FB56E}" type="slidenum">
              <a:rPr lang="ar-JO"/>
              <a:pPr>
                <a:defRPr/>
              </a:pPr>
              <a:t>4</a:t>
            </a:fld>
            <a:endParaRPr lang="en-US"/>
          </a:p>
        </p:txBody>
      </p:sp>
      <p:pic>
        <p:nvPicPr>
          <p:cNvPr id="9221" name="Picture 4"/>
          <p:cNvPicPr>
            <a:picLocks noChangeAspect="1" noChangeArrowheads="1"/>
          </p:cNvPicPr>
          <p:nvPr/>
        </p:nvPicPr>
        <p:blipFill>
          <a:blip r:embed="rId2">
            <a:lum bright="20000"/>
          </a:blip>
          <a:srcRect/>
          <a:stretch>
            <a:fillRect/>
          </a:stretch>
        </p:blipFill>
        <p:spPr bwMode="auto">
          <a:xfrm>
            <a:off x="0" y="1282700"/>
            <a:ext cx="9144000" cy="542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32"/>
          <p:cNvSpPr>
            <a:spLocks noGrp="1" noChangeArrowheads="1"/>
          </p:cNvSpPr>
          <p:nvPr>
            <p:ph idx="1"/>
          </p:nvPr>
        </p:nvSpPr>
        <p:spPr>
          <a:xfrm>
            <a:off x="304800" y="1981200"/>
            <a:ext cx="8610600" cy="4114800"/>
          </a:xfrm>
          <a:noFill/>
        </p:spPr>
        <p:txBody>
          <a:bodyPr/>
          <a:lstStyle/>
          <a:p>
            <a:pPr marL="609600" indent="-609600" algn="l" rtl="0" eaLnBrk="1" hangingPunct="1">
              <a:buFontTx/>
              <a:buAutoNum type="arabicPeriod"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Central Processing Unit (CPU)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Input units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Output units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Memory (Main or Primary Memory &amp; Secondary or Auxiliary Memory)</a:t>
            </a:r>
          </a:p>
          <a:p>
            <a:pPr marL="609600" indent="-609600" algn="l" rtl="0" eaLnBrk="1" hangingPunct="1">
              <a:buFontTx/>
              <a:buAutoNum type="arabicPeriod"/>
            </a:pPr>
            <a:endParaRPr lang="en-US" sz="4000" dirty="0" smtClean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609600" indent="-609600" algn="l" rtl="0" eaLnBrk="1" hangingPunct="1"/>
            <a:endParaRPr lang="en-US" dirty="0" smtClean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1A9255-26CA-42D9-8E29-1DCF01FC8F77}" type="slidenum">
              <a:rPr lang="ar-JO"/>
              <a:pPr>
                <a:defRPr/>
              </a:pPr>
              <a:t>5</a:t>
            </a:fld>
            <a:endParaRPr lang="en-US"/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3244850" y="533400"/>
            <a:ext cx="2697163" cy="7016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en-US" sz="4000" b="1" dirty="0">
                <a:solidFill>
                  <a:schemeClr val="tx2"/>
                </a:solidFill>
                <a:latin typeface="Tahoma" pitchFamily="34" charset="0"/>
              </a:rPr>
              <a:t>Hardware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E41DC9-7524-4B16-AA87-6F1460B7133C}" type="slidenum">
              <a:rPr lang="ar-JO"/>
              <a:pPr>
                <a:defRPr/>
              </a:pPr>
              <a:t>6</a:t>
            </a:fld>
            <a:endParaRPr lang="en-US"/>
          </a:p>
        </p:txBody>
      </p:sp>
      <p:sp>
        <p:nvSpPr>
          <p:cNvPr id="13315" name="Rectangle 34"/>
          <p:cNvSpPr>
            <a:spLocks noChangeArrowheads="1"/>
          </p:cNvSpPr>
          <p:nvPr/>
        </p:nvSpPr>
        <p:spPr bwMode="auto">
          <a:xfrm>
            <a:off x="0" y="76200"/>
            <a:ext cx="9180513" cy="7016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en-US" sz="4000" b="1">
                <a:solidFill>
                  <a:schemeClr val="tx2"/>
                </a:solidFill>
                <a:latin typeface="Tahoma" pitchFamily="34" charset="0"/>
              </a:rPr>
              <a:t>Components of a Computer System</a:t>
            </a:r>
          </a:p>
        </p:txBody>
      </p:sp>
      <p:sp>
        <p:nvSpPr>
          <p:cNvPr id="239651" name="Rectangle 35"/>
          <p:cNvSpPr>
            <a:spLocks noChangeArrowheads="1"/>
          </p:cNvSpPr>
          <p:nvPr/>
        </p:nvSpPr>
        <p:spPr bwMode="auto">
          <a:xfrm>
            <a:off x="1504950" y="1219200"/>
            <a:ext cx="5048250" cy="46230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 defTabSz="762000" rtl="0" eaLnBrk="0" hangingPunct="0">
              <a:defRPr/>
            </a:pPr>
            <a:r>
              <a:rPr lang="en-US" sz="2400" b="1" dirty="0">
                <a:latin typeface="Tahoma" pitchFamily="34" charset="0"/>
              </a:rPr>
              <a:t>Central Processing Unit 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CPU</a:t>
            </a:r>
            <a:r>
              <a:rPr lang="en-US" sz="2400" b="1" dirty="0">
                <a:latin typeface="Tahoma" pitchFamily="34" charset="0"/>
              </a:rPr>
              <a:t>)</a:t>
            </a:r>
          </a:p>
        </p:txBody>
      </p:sp>
      <p:sp>
        <p:nvSpPr>
          <p:cNvPr id="239652" name="Rectangle 36"/>
          <p:cNvSpPr>
            <a:spLocks noChangeArrowheads="1"/>
          </p:cNvSpPr>
          <p:nvPr/>
        </p:nvSpPr>
        <p:spPr bwMode="auto">
          <a:xfrm>
            <a:off x="1387475" y="914400"/>
            <a:ext cx="5613400" cy="427355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9653" name="Rectangle 37"/>
          <p:cNvSpPr>
            <a:spLocks noChangeArrowheads="1"/>
          </p:cNvSpPr>
          <p:nvPr/>
        </p:nvSpPr>
        <p:spPr bwMode="auto">
          <a:xfrm>
            <a:off x="1616075" y="1987550"/>
            <a:ext cx="2895600" cy="5969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9654" name="Rectangle 38"/>
          <p:cNvSpPr>
            <a:spLocks noChangeArrowheads="1"/>
          </p:cNvSpPr>
          <p:nvPr/>
        </p:nvSpPr>
        <p:spPr bwMode="auto">
          <a:xfrm>
            <a:off x="1387475" y="1987550"/>
            <a:ext cx="36576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 rtl="0" eaLnBrk="0" hangingPunct="0"/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      </a:t>
            </a:r>
            <a:r>
              <a:rPr lang="en-US" sz="2400" dirty="0">
                <a:latin typeface="Tahoma" pitchFamily="34" charset="0"/>
              </a:rPr>
              <a:t>control unit (CU)</a:t>
            </a:r>
          </a:p>
        </p:txBody>
      </p:sp>
      <p:sp>
        <p:nvSpPr>
          <p:cNvPr id="239655" name="Rectangle 39"/>
          <p:cNvSpPr>
            <a:spLocks noChangeArrowheads="1"/>
          </p:cNvSpPr>
          <p:nvPr/>
        </p:nvSpPr>
        <p:spPr bwMode="auto">
          <a:xfrm>
            <a:off x="1927225" y="3441700"/>
            <a:ext cx="2051050" cy="14351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9656" name="Rectangle 40"/>
          <p:cNvSpPr>
            <a:spLocks noChangeArrowheads="1"/>
          </p:cNvSpPr>
          <p:nvPr/>
        </p:nvSpPr>
        <p:spPr bwMode="auto">
          <a:xfrm>
            <a:off x="1957388" y="3435350"/>
            <a:ext cx="1944687" cy="119697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defTabSz="762000" rtl="0" eaLnBrk="0" hangingPunct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Arithmetic</a:t>
            </a:r>
          </a:p>
          <a:p>
            <a:pPr algn="ctr" defTabSz="762000" rtl="0" eaLnBrk="0" hangingPunct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logic</a:t>
            </a:r>
          </a:p>
          <a:p>
            <a:pPr algn="ctr" defTabSz="762000" rtl="0" eaLnBrk="0" hangingPunct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Unit (ALU)</a:t>
            </a:r>
          </a:p>
        </p:txBody>
      </p:sp>
      <p:sp>
        <p:nvSpPr>
          <p:cNvPr id="239657" name="Rectangle 41"/>
          <p:cNvSpPr>
            <a:spLocks noChangeArrowheads="1"/>
          </p:cNvSpPr>
          <p:nvPr/>
        </p:nvSpPr>
        <p:spPr bwMode="auto">
          <a:xfrm>
            <a:off x="5035550" y="3822700"/>
            <a:ext cx="1663700" cy="10541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9658" name="Line 42"/>
          <p:cNvSpPr>
            <a:spLocks noChangeShapeType="1"/>
          </p:cNvSpPr>
          <p:nvPr/>
        </p:nvSpPr>
        <p:spPr bwMode="auto">
          <a:xfrm>
            <a:off x="5029200" y="4349750"/>
            <a:ext cx="16764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9659" name="Rectangle 43"/>
          <p:cNvSpPr>
            <a:spLocks noChangeArrowheads="1"/>
          </p:cNvSpPr>
          <p:nvPr/>
        </p:nvSpPr>
        <p:spPr bwMode="auto">
          <a:xfrm>
            <a:off x="4926013" y="3786188"/>
            <a:ext cx="127759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defTabSz="762000" rtl="0" eaLnBrk="0" hangingPunct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RAM</a:t>
            </a:r>
          </a:p>
        </p:txBody>
      </p:sp>
      <p:sp>
        <p:nvSpPr>
          <p:cNvPr id="239660" name="Rectangle 44"/>
          <p:cNvSpPr>
            <a:spLocks noChangeArrowheads="1"/>
          </p:cNvSpPr>
          <p:nvPr/>
        </p:nvSpPr>
        <p:spPr bwMode="auto">
          <a:xfrm>
            <a:off x="5105400" y="4343400"/>
            <a:ext cx="14478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defTabSz="762000" rtl="0" eaLnBrk="0" hangingPunct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ROM</a:t>
            </a:r>
          </a:p>
        </p:txBody>
      </p:sp>
      <p:sp>
        <p:nvSpPr>
          <p:cNvPr id="239661" name="Rectangle 45"/>
          <p:cNvSpPr>
            <a:spLocks noChangeArrowheads="1"/>
          </p:cNvSpPr>
          <p:nvPr/>
        </p:nvSpPr>
        <p:spPr bwMode="auto">
          <a:xfrm>
            <a:off x="5186363" y="3241675"/>
            <a:ext cx="1423987" cy="457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rtl="0" eaLnBrk="0" hangingPunct="0">
              <a:defRPr/>
            </a:pPr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Memory</a:t>
            </a:r>
          </a:p>
        </p:txBody>
      </p:sp>
      <p:sp>
        <p:nvSpPr>
          <p:cNvPr id="239662" name="Rectangle 46"/>
          <p:cNvSpPr>
            <a:spLocks noChangeArrowheads="1"/>
          </p:cNvSpPr>
          <p:nvPr/>
        </p:nvSpPr>
        <p:spPr bwMode="auto">
          <a:xfrm>
            <a:off x="98425" y="3975100"/>
            <a:ext cx="1130300" cy="10541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9663" name="Rectangle 47"/>
          <p:cNvSpPr>
            <a:spLocks noChangeArrowheads="1"/>
          </p:cNvSpPr>
          <p:nvPr/>
        </p:nvSpPr>
        <p:spPr bwMode="auto">
          <a:xfrm>
            <a:off x="152400" y="3983038"/>
            <a:ext cx="1006475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defTabSz="762000" rtl="0" eaLnBrk="0" hangingPunct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Input</a:t>
            </a:r>
          </a:p>
          <a:p>
            <a:pPr algn="ctr" defTabSz="762000" rtl="0" eaLnBrk="0" hangingPunct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units</a:t>
            </a:r>
          </a:p>
        </p:txBody>
      </p:sp>
      <p:sp>
        <p:nvSpPr>
          <p:cNvPr id="239664" name="Rectangle 48"/>
          <p:cNvSpPr>
            <a:spLocks noChangeArrowheads="1"/>
          </p:cNvSpPr>
          <p:nvPr/>
        </p:nvSpPr>
        <p:spPr bwMode="auto">
          <a:xfrm>
            <a:off x="7604125" y="3336925"/>
            <a:ext cx="1282700" cy="10541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9665" name="Rectangle 49"/>
          <p:cNvSpPr>
            <a:spLocks noChangeArrowheads="1"/>
          </p:cNvSpPr>
          <p:nvPr/>
        </p:nvSpPr>
        <p:spPr bwMode="auto">
          <a:xfrm>
            <a:off x="7680325" y="3371850"/>
            <a:ext cx="1311275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 rtl="0" eaLnBrk="0" hangingPunct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output  </a:t>
            </a:r>
          </a:p>
          <a:p>
            <a:pPr defTabSz="762000" rtl="0" eaLnBrk="0" hangingPunct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units</a:t>
            </a:r>
          </a:p>
        </p:txBody>
      </p:sp>
      <p:sp>
        <p:nvSpPr>
          <p:cNvPr id="239666" name="Rectangle 50"/>
          <p:cNvSpPr>
            <a:spLocks noChangeArrowheads="1"/>
          </p:cNvSpPr>
          <p:nvPr/>
        </p:nvSpPr>
        <p:spPr bwMode="auto">
          <a:xfrm>
            <a:off x="4137025" y="5575300"/>
            <a:ext cx="1816100" cy="12065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9667" name="Rectangle 51"/>
          <p:cNvSpPr>
            <a:spLocks noChangeArrowheads="1"/>
          </p:cNvSpPr>
          <p:nvPr/>
        </p:nvSpPr>
        <p:spPr bwMode="auto">
          <a:xfrm>
            <a:off x="4251325" y="5735638"/>
            <a:ext cx="1616075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 rtl="0" eaLnBrk="0" hangingPunct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Auxiliary</a:t>
            </a:r>
          </a:p>
          <a:p>
            <a:pPr defTabSz="762000" rtl="0" eaLnBrk="0" hangingPunct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Memory</a:t>
            </a:r>
          </a:p>
        </p:txBody>
      </p:sp>
      <p:sp>
        <p:nvSpPr>
          <p:cNvPr id="239668" name="Rectangle 52"/>
          <p:cNvSpPr>
            <a:spLocks noChangeArrowheads="1"/>
          </p:cNvSpPr>
          <p:nvPr/>
        </p:nvSpPr>
        <p:spPr bwMode="auto">
          <a:xfrm>
            <a:off x="177800" y="1524000"/>
            <a:ext cx="906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rtl="0" eaLnBrk="0" hangingPunct="0"/>
            <a:r>
              <a:rPr lang="en-US" sz="2400" b="1">
                <a:solidFill>
                  <a:schemeClr val="tx2"/>
                </a:solidFill>
                <a:latin typeface="Tahoma" pitchFamily="34" charset="0"/>
              </a:rPr>
              <a:t>Data</a:t>
            </a:r>
          </a:p>
        </p:txBody>
      </p:sp>
      <p:sp>
        <p:nvSpPr>
          <p:cNvPr id="239669" name="Rectangle 53"/>
          <p:cNvSpPr>
            <a:spLocks noChangeArrowheads="1"/>
          </p:cNvSpPr>
          <p:nvPr/>
        </p:nvSpPr>
        <p:spPr bwMode="auto">
          <a:xfrm>
            <a:off x="7010400" y="5797550"/>
            <a:ext cx="2209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 rtl="0" eaLnBrk="0" hangingPunct="0"/>
            <a:r>
              <a:rPr lang="en-US" sz="2400" b="1" dirty="0">
                <a:solidFill>
                  <a:schemeClr val="tx2"/>
                </a:solidFill>
                <a:latin typeface="Tahoma" pitchFamily="34" charset="0"/>
              </a:rPr>
              <a:t>Information/Knowledge</a:t>
            </a:r>
          </a:p>
        </p:txBody>
      </p:sp>
      <p:sp>
        <p:nvSpPr>
          <p:cNvPr id="239670" name="Line 54"/>
          <p:cNvSpPr>
            <a:spLocks noChangeShapeType="1"/>
          </p:cNvSpPr>
          <p:nvPr/>
        </p:nvSpPr>
        <p:spPr bwMode="auto">
          <a:xfrm>
            <a:off x="4283075" y="2520950"/>
            <a:ext cx="0" cy="2971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9671" name="Line 55"/>
          <p:cNvSpPr>
            <a:spLocks noChangeShapeType="1"/>
          </p:cNvSpPr>
          <p:nvPr/>
        </p:nvSpPr>
        <p:spPr bwMode="auto">
          <a:xfrm flipH="1">
            <a:off x="2454275" y="2597150"/>
            <a:ext cx="609600" cy="7620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stealth" w="med" len="med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9672" name="Line 56"/>
          <p:cNvSpPr>
            <a:spLocks noChangeShapeType="1"/>
          </p:cNvSpPr>
          <p:nvPr/>
        </p:nvSpPr>
        <p:spPr bwMode="auto">
          <a:xfrm flipH="1">
            <a:off x="854075" y="2597150"/>
            <a:ext cx="1371600" cy="12954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9673" name="Line 57"/>
          <p:cNvSpPr>
            <a:spLocks noChangeShapeType="1"/>
          </p:cNvSpPr>
          <p:nvPr/>
        </p:nvSpPr>
        <p:spPr bwMode="auto">
          <a:xfrm>
            <a:off x="4419600" y="2286000"/>
            <a:ext cx="3505200" cy="9906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9674" name="Line 58"/>
          <p:cNvSpPr>
            <a:spLocks noChangeShapeType="1"/>
          </p:cNvSpPr>
          <p:nvPr/>
        </p:nvSpPr>
        <p:spPr bwMode="auto">
          <a:xfrm>
            <a:off x="482600" y="1981200"/>
            <a:ext cx="15875" cy="19875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triangle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9675" name="Line 59"/>
          <p:cNvSpPr>
            <a:spLocks noChangeShapeType="1"/>
          </p:cNvSpPr>
          <p:nvPr/>
        </p:nvSpPr>
        <p:spPr bwMode="auto">
          <a:xfrm>
            <a:off x="8305800" y="4425950"/>
            <a:ext cx="0" cy="1447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triangle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9676" name="Line 60"/>
          <p:cNvSpPr>
            <a:spLocks noChangeShapeType="1"/>
          </p:cNvSpPr>
          <p:nvPr/>
        </p:nvSpPr>
        <p:spPr bwMode="auto">
          <a:xfrm>
            <a:off x="5486400" y="4876800"/>
            <a:ext cx="0" cy="692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9677" name="Line 61"/>
          <p:cNvSpPr>
            <a:spLocks noChangeShapeType="1"/>
          </p:cNvSpPr>
          <p:nvPr/>
        </p:nvSpPr>
        <p:spPr bwMode="auto">
          <a:xfrm>
            <a:off x="1235075" y="450215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3" name="Rectangle 62"/>
          <p:cNvSpPr>
            <a:spLocks noChangeArrowheads="1"/>
          </p:cNvSpPr>
          <p:nvPr/>
        </p:nvSpPr>
        <p:spPr bwMode="auto">
          <a:xfrm>
            <a:off x="1544638" y="1682750"/>
            <a:ext cx="3121025" cy="33528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4" name="Rectangle 63"/>
          <p:cNvSpPr>
            <a:spLocks noChangeArrowheads="1"/>
          </p:cNvSpPr>
          <p:nvPr/>
        </p:nvSpPr>
        <p:spPr bwMode="auto">
          <a:xfrm>
            <a:off x="4930775" y="3657600"/>
            <a:ext cx="1927225" cy="13716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5" name="Rectangle 64"/>
          <p:cNvSpPr>
            <a:spLocks noChangeArrowheads="1"/>
          </p:cNvSpPr>
          <p:nvPr/>
        </p:nvSpPr>
        <p:spPr bwMode="auto">
          <a:xfrm>
            <a:off x="4038600" y="5486400"/>
            <a:ext cx="2057400" cy="14478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9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9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9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9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9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9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9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9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9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9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9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9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9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9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9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9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9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9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9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9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9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9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9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9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9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9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9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9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39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39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39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39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39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39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39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39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39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39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39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39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39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39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39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39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39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39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39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39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39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39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39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39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52" grpId="0" animBg="1"/>
      <p:bldP spid="239653" grpId="0" animBg="1"/>
      <p:bldP spid="239654" grpId="0" autoUpdateAnimBg="0"/>
      <p:bldP spid="239655" grpId="0" animBg="1"/>
      <p:bldP spid="239656" grpId="0" animBg="1"/>
      <p:bldP spid="239657" grpId="0" animBg="1"/>
      <p:bldP spid="239658" grpId="0" animBg="1"/>
      <p:bldP spid="239659" grpId="0" autoUpdateAnimBg="0"/>
      <p:bldP spid="239660" grpId="0" autoUpdateAnimBg="0"/>
      <p:bldP spid="239661" grpId="0" animBg="1" autoUpdateAnimBg="0"/>
      <p:bldP spid="239662" grpId="0" animBg="1"/>
      <p:bldP spid="239663" grpId="0" autoUpdateAnimBg="0"/>
      <p:bldP spid="239664" grpId="0" animBg="1"/>
      <p:bldP spid="239665" grpId="0" autoUpdateAnimBg="0"/>
      <p:bldP spid="239666" grpId="0" animBg="1"/>
      <p:bldP spid="239667" grpId="0" autoUpdateAnimBg="0"/>
      <p:bldP spid="239668" grpId="0" autoUpdateAnimBg="0"/>
      <p:bldP spid="239669" grpId="0" autoUpdateAnimBg="0"/>
      <p:bldP spid="239670" grpId="0" animBg="1"/>
      <p:bldP spid="239671" grpId="0" animBg="1"/>
      <p:bldP spid="239672" grpId="0" animBg="1"/>
      <p:bldP spid="239673" grpId="0" animBg="1"/>
      <p:bldP spid="239674" grpId="0" animBg="1"/>
      <p:bldP spid="239675" grpId="0" animBg="1"/>
      <p:bldP spid="239676" grpId="0" animBg="1"/>
      <p:bldP spid="23967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3C00A2-2BCC-4ECF-A912-142E8AF0B5E1}" type="slidenum">
              <a:rPr lang="ar-JO"/>
              <a:pPr>
                <a:defRPr/>
              </a:pPr>
              <a:t>7</a:t>
            </a:fld>
            <a:endParaRPr lang="en-US"/>
          </a:p>
        </p:txBody>
      </p:sp>
      <p:sp>
        <p:nvSpPr>
          <p:cNvPr id="15363" name="Rectangle 13"/>
          <p:cNvSpPr>
            <a:spLocks noChangeArrowheads="1"/>
          </p:cNvSpPr>
          <p:nvPr/>
        </p:nvSpPr>
        <p:spPr bwMode="auto">
          <a:xfrm>
            <a:off x="0" y="838200"/>
            <a:ext cx="89916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rtl="0" eaLnBrk="0" hangingPunct="0">
              <a:lnSpc>
                <a:spcPct val="90000"/>
              </a:lnSpc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Input Devices</a:t>
            </a:r>
          </a:p>
        </p:txBody>
      </p:sp>
      <p:sp>
        <p:nvSpPr>
          <p:cNvPr id="15364" name="Rectangle 14"/>
          <p:cNvSpPr>
            <a:spLocks noChangeArrowheads="1"/>
          </p:cNvSpPr>
          <p:nvPr/>
        </p:nvSpPr>
        <p:spPr bwMode="auto">
          <a:xfrm>
            <a:off x="381000" y="1524000"/>
            <a:ext cx="8382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rtl="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Translate data from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that humans understand to one that the computer can work with</a:t>
            </a:r>
          </a:p>
          <a:p>
            <a:pPr marL="342900" indent="-342900" rtl="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Most common are keyboard and mouse</a:t>
            </a:r>
          </a:p>
        </p:txBody>
      </p:sp>
      <p:sp>
        <p:nvSpPr>
          <p:cNvPr id="70671" name="Rectangle 15"/>
          <p:cNvSpPr>
            <a:spLocks noChangeArrowheads="1"/>
          </p:cNvSpPr>
          <p:nvPr/>
        </p:nvSpPr>
        <p:spPr bwMode="auto">
          <a:xfrm>
            <a:off x="1341438" y="4035425"/>
            <a:ext cx="6435725" cy="2424113"/>
          </a:xfrm>
          <a:prstGeom prst="rect">
            <a:avLst/>
          </a:prstGeom>
          <a:solidFill>
            <a:srgbClr val="9999FF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5366" name="Picture 1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98613" y="4191000"/>
            <a:ext cx="6040437" cy="208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Line 17"/>
          <p:cNvSpPr>
            <a:spLocks noChangeShapeType="1"/>
          </p:cNvSpPr>
          <p:nvPr/>
        </p:nvSpPr>
        <p:spPr bwMode="auto">
          <a:xfrm flipV="1">
            <a:off x="6357938" y="4478338"/>
            <a:ext cx="277812" cy="43973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Line 18"/>
          <p:cNvSpPr>
            <a:spLocks noChangeShapeType="1"/>
          </p:cNvSpPr>
          <p:nvPr/>
        </p:nvSpPr>
        <p:spPr bwMode="auto">
          <a:xfrm flipV="1">
            <a:off x="6638925" y="4471988"/>
            <a:ext cx="0" cy="5445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19"/>
          <p:cNvSpPr>
            <a:spLocks noChangeArrowheads="1"/>
          </p:cNvSpPr>
          <p:nvPr/>
        </p:nvSpPr>
        <p:spPr bwMode="auto">
          <a:xfrm>
            <a:off x="5543550" y="4286250"/>
            <a:ext cx="1924050" cy="238125"/>
          </a:xfrm>
          <a:prstGeom prst="rect">
            <a:avLst/>
          </a:prstGeom>
          <a:solidFill>
            <a:srgbClr val="99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20"/>
          <p:cNvSpPr>
            <a:spLocks noChangeArrowheads="1"/>
          </p:cNvSpPr>
          <p:nvPr/>
        </p:nvSpPr>
        <p:spPr bwMode="auto">
          <a:xfrm>
            <a:off x="5775325" y="4267200"/>
            <a:ext cx="16287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rtl="0" eaLnBrk="0" hangingPunct="0">
              <a:spcBef>
                <a:spcPct val="50000"/>
              </a:spcBef>
            </a:pPr>
            <a:r>
              <a:rPr lang="en-US" sz="1400" b="1">
                <a:latin typeface="Arial" pitchFamily="34" charset="0"/>
              </a:rPr>
              <a:t>Selector Buttons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1625"/>
            <a:ext cx="8763000" cy="1462088"/>
          </a:xfrm>
          <a:noFill/>
        </p:spPr>
        <p:txBody>
          <a:bodyPr lIns="92075" tIns="46038" rIns="92075" bIns="46038"/>
          <a:lstStyle/>
          <a:p>
            <a:pPr algn="ctr" eaLnBrk="1" hangingPunct="1"/>
            <a:r>
              <a:rPr lang="en-US" b="1" dirty="0" smtClean="0">
                <a:latin typeface="Times New Roman" pitchFamily="18" charset="0"/>
                <a:ea typeface="monotype"/>
                <a:cs typeface="Times New Roman" pitchFamily="18" charset="0"/>
              </a:rPr>
              <a:t>Input </a:t>
            </a:r>
            <a:r>
              <a:rPr lang="en-US" b="1" dirty="0" smtClean="0">
                <a:latin typeface="Times New Roman" pitchFamily="18" charset="0"/>
                <a:ea typeface="monotype"/>
                <a:cs typeface="Times New Roman" pitchFamily="18" charset="0"/>
              </a:rPr>
              <a:t>Devices 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 algn="l" rtl="0" eaLnBrk="1" hangingPunct="1">
              <a:lnSpc>
                <a:spcPct val="80000"/>
              </a:lnSpc>
            </a:pPr>
            <a:r>
              <a:rPr lang="en-US" sz="2800" dirty="0" smtClean="0">
                <a:latin typeface="Times New Roman" pitchFamily="18" charset="0"/>
                <a:ea typeface="monotype"/>
                <a:cs typeface="Times New Roman" pitchFamily="18" charset="0"/>
              </a:rPr>
              <a:t>Keyboard</a:t>
            </a:r>
            <a:r>
              <a:rPr lang="en-US" sz="2800" i="1" dirty="0" smtClean="0">
                <a:latin typeface="Times New Roman" pitchFamily="18" charset="0"/>
                <a:ea typeface="monotype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ea typeface="monotype"/>
                <a:cs typeface="Times New Roman" pitchFamily="18" charset="0"/>
              </a:rPr>
              <a:t>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QWERTY keyboard, ATMs keyboard</a:t>
            </a:r>
            <a:r>
              <a:rPr lang="en-US" sz="2800" dirty="0" smtClean="0">
                <a:latin typeface="Times New Roman" pitchFamily="18" charset="0"/>
                <a:ea typeface="monotype"/>
                <a:cs typeface="Times New Roman" pitchFamily="18" charset="0"/>
              </a:rPr>
              <a:t>)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ATM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automatic teller machine</a:t>
            </a:r>
            <a:endParaRPr lang="en-US" sz="2000" dirty="0" smtClean="0">
              <a:latin typeface="Times New Roman" pitchFamily="18" charset="0"/>
              <a:ea typeface="monotype"/>
              <a:cs typeface="Times New Roman" pitchFamily="18" charset="0"/>
            </a:endParaRPr>
          </a:p>
          <a:p>
            <a:pPr algn="l" rtl="0" eaLnBrk="1" hangingPunct="1">
              <a:lnSpc>
                <a:spcPct val="80000"/>
              </a:lnSpc>
            </a:pPr>
            <a:r>
              <a:rPr lang="en-US" dirty="0" smtClean="0">
                <a:latin typeface="Times New Roman" pitchFamily="18" charset="0"/>
                <a:ea typeface="monotype"/>
                <a:cs typeface="Times New Roman" pitchFamily="18" charset="0"/>
              </a:rPr>
              <a:t>Mouse</a:t>
            </a:r>
            <a:endParaRPr lang="en-US" dirty="0" smtClean="0">
              <a:latin typeface="Times New Roman" pitchFamily="18" charset="0"/>
              <a:ea typeface="monotype"/>
              <a:cs typeface="Times New Roman" pitchFamily="18" charset="0"/>
            </a:endParaRPr>
          </a:p>
          <a:p>
            <a:pPr algn="l" rtl="0" eaLnBrk="1" hangingPunct="1">
              <a:lnSpc>
                <a:spcPct val="80000"/>
              </a:lnSpc>
            </a:pPr>
            <a:r>
              <a:rPr lang="en-US" dirty="0" smtClean="0">
                <a:latin typeface="Times New Roman" pitchFamily="18" charset="0"/>
                <a:ea typeface="monotype"/>
                <a:cs typeface="Times New Roman" pitchFamily="18" charset="0"/>
              </a:rPr>
              <a:t>Scanner</a:t>
            </a:r>
            <a:endParaRPr lang="en-US" dirty="0" smtClean="0">
              <a:latin typeface="Times New Roman" pitchFamily="18" charset="0"/>
              <a:ea typeface="monotype"/>
              <a:cs typeface="Times New Roman" pitchFamily="18" charset="0"/>
            </a:endParaRPr>
          </a:p>
          <a:p>
            <a:pPr algn="l" rtl="0" eaLnBrk="1" hangingPunct="1">
              <a:lnSpc>
                <a:spcPct val="80000"/>
              </a:lnSpc>
            </a:pPr>
            <a:r>
              <a:rPr lang="en-US" dirty="0" smtClean="0">
                <a:latin typeface="Times New Roman" pitchFamily="18" charset="0"/>
                <a:ea typeface="monotype"/>
                <a:cs typeface="Times New Roman" pitchFamily="18" charset="0"/>
              </a:rPr>
              <a:t>Pre-storage </a:t>
            </a:r>
            <a:r>
              <a:rPr lang="en-US" dirty="0" smtClean="0">
                <a:latin typeface="Times New Roman" pitchFamily="18" charset="0"/>
                <a:ea typeface="monotype"/>
                <a:cs typeface="Times New Roman" pitchFamily="18" charset="0"/>
              </a:rPr>
              <a:t>Devise (</a:t>
            </a:r>
            <a:r>
              <a:rPr lang="en-US" sz="2000" dirty="0" smtClean="0">
                <a:latin typeface="Times New Roman" pitchFamily="18" charset="0"/>
                <a:ea typeface="monotype"/>
                <a:cs typeface="Times New Roman" pitchFamily="18" charset="0"/>
              </a:rPr>
              <a:t>Disk, CD’s, … etc.</a:t>
            </a:r>
            <a:r>
              <a:rPr lang="en-US" dirty="0" smtClean="0">
                <a:latin typeface="Times New Roman" pitchFamily="18" charset="0"/>
                <a:ea typeface="monotype"/>
                <a:cs typeface="Times New Roman" pitchFamily="18" charset="0"/>
              </a:rPr>
              <a:t>)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dirty="0" smtClean="0">
                <a:latin typeface="Times New Roman" pitchFamily="18" charset="0"/>
                <a:ea typeface="monotype"/>
                <a:cs typeface="Times New Roman" pitchFamily="18" charset="0"/>
              </a:rPr>
              <a:t>Optical </a:t>
            </a:r>
            <a:r>
              <a:rPr lang="en-US" dirty="0" smtClean="0">
                <a:latin typeface="Times New Roman" pitchFamily="18" charset="0"/>
                <a:ea typeface="monotype"/>
                <a:cs typeface="Times New Roman" pitchFamily="18" charset="0"/>
              </a:rPr>
              <a:t>mark recognition (</a:t>
            </a:r>
            <a:r>
              <a:rPr lang="en-US" sz="2000" dirty="0" smtClean="0">
                <a:latin typeface="Times New Roman" pitchFamily="18" charset="0"/>
                <a:ea typeface="monotype"/>
                <a:cs typeface="Times New Roman" pitchFamily="18" charset="0"/>
              </a:rPr>
              <a:t>Light Pin , Bar code scanners</a:t>
            </a:r>
            <a:r>
              <a:rPr lang="en-US" dirty="0" smtClean="0">
                <a:latin typeface="Times New Roman" pitchFamily="18" charset="0"/>
                <a:ea typeface="monotype"/>
                <a:cs typeface="Times New Roman" pitchFamily="18" charset="0"/>
              </a:rPr>
              <a:t>)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dirty="0" smtClean="0">
                <a:latin typeface="Times New Roman" pitchFamily="18" charset="0"/>
                <a:ea typeface="monotype"/>
                <a:cs typeface="Times New Roman" pitchFamily="18" charset="0"/>
              </a:rPr>
              <a:t>Microphone </a:t>
            </a:r>
            <a:endParaRPr lang="en-US" dirty="0" smtClean="0">
              <a:latin typeface="Times New Roman" pitchFamily="18" charset="0"/>
              <a:ea typeface="monotype"/>
              <a:cs typeface="Times New Roman" pitchFamily="18" charset="0"/>
            </a:endParaRPr>
          </a:p>
          <a:p>
            <a:pPr algn="l" rtl="0" eaLnBrk="1" hangingPunct="1">
              <a:lnSpc>
                <a:spcPct val="80000"/>
              </a:lnSpc>
            </a:pPr>
            <a:r>
              <a:rPr lang="en-US" dirty="0" smtClean="0">
                <a:latin typeface="Times New Roman" pitchFamily="18" charset="0"/>
                <a:ea typeface="monotype"/>
                <a:cs typeface="Times New Roman" pitchFamily="18" charset="0"/>
              </a:rPr>
              <a:t>Joystick</a:t>
            </a:r>
            <a:endParaRPr lang="en-US" dirty="0" smtClean="0">
              <a:latin typeface="Times New Roman" pitchFamily="18" charset="0"/>
              <a:ea typeface="monotype"/>
              <a:cs typeface="Times New Roman" pitchFamily="18" charset="0"/>
            </a:endParaRP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dirty="0" smtClean="0">
              <a:latin typeface="Tahoma" pitchFamily="34" charset="0"/>
              <a:ea typeface="monotype"/>
              <a:cs typeface="monotype"/>
            </a:endParaRP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sz="2800" dirty="0" smtClean="0">
              <a:latin typeface="Tahoma" pitchFamily="34" charset="0"/>
              <a:ea typeface="monotype"/>
              <a:cs typeface="monotype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95191D-8C47-48AD-984E-FD2C0D8AC0C6}" type="slidenum">
              <a:rPr lang="ar-JO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7" name="Rectangle 10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7391400" cy="1219200"/>
          </a:xfrm>
          <a:noFill/>
        </p:spPr>
        <p:txBody>
          <a:bodyPr lIns="92075" tIns="46038" rIns="92075" bIns="46038">
            <a:normAutofit/>
          </a:bodyPr>
          <a:lstStyle/>
          <a:p>
            <a:pPr algn="ctr" eaLnBrk="1" hangingPunct="1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Input Devices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7772400" cy="4953000"/>
          </a:xfrm>
          <a:noFill/>
        </p:spPr>
        <p:txBody>
          <a:bodyPr lIns="92075" tIns="46038" rIns="92075" bIns="46038"/>
          <a:lstStyle/>
          <a:p>
            <a:pPr lvl="1" algn="l" rtl="0" eaLnBrk="1" hangingPunct="1">
              <a:lnSpc>
                <a:spcPct val="90000"/>
              </a:lnSpc>
              <a:buFontTx/>
              <a:buNone/>
            </a:pPr>
            <a:endParaRPr lang="en-US" sz="3200" dirty="0" smtClean="0">
              <a:latin typeface="Tahoma" pitchFamily="34" charset="0"/>
              <a:ea typeface="monotype"/>
              <a:cs typeface="Tahoma" pitchFamily="34" charset="0"/>
            </a:endParaRPr>
          </a:p>
          <a:p>
            <a:pPr lvl="1" algn="l" rtl="0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ea typeface="monotype"/>
                <a:cs typeface="Times New Roman" pitchFamily="18" charset="0"/>
              </a:rPr>
              <a:t>Point </a:t>
            </a:r>
            <a:r>
              <a:rPr lang="en-US" sz="3200" dirty="0" smtClean="0">
                <a:latin typeface="Times New Roman" pitchFamily="18" charset="0"/>
                <a:ea typeface="monotype"/>
                <a:cs typeface="Times New Roman" pitchFamily="18" charset="0"/>
              </a:rPr>
              <a:t>and Draw devices </a:t>
            </a:r>
          </a:p>
          <a:p>
            <a:pPr lvl="1" algn="l" rtl="0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ea typeface="monotype"/>
                <a:cs typeface="Times New Roman" pitchFamily="18" charset="0"/>
              </a:rPr>
              <a:t>Trackball</a:t>
            </a:r>
            <a:endParaRPr lang="en-US" sz="3200" dirty="0" smtClean="0">
              <a:latin typeface="Times New Roman" pitchFamily="18" charset="0"/>
              <a:ea typeface="monotype"/>
              <a:cs typeface="Times New Roman" pitchFamily="18" charset="0"/>
            </a:endParaRPr>
          </a:p>
          <a:p>
            <a:pPr lvl="1" algn="l" rtl="0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ea typeface="monotype"/>
                <a:cs typeface="Times New Roman" pitchFamily="18" charset="0"/>
              </a:rPr>
              <a:t>Touchpad</a:t>
            </a:r>
            <a:endParaRPr lang="en-US" sz="3200" dirty="0" smtClean="0">
              <a:latin typeface="Times New Roman" pitchFamily="18" charset="0"/>
              <a:ea typeface="monotype"/>
              <a:cs typeface="Times New Roman" pitchFamily="18" charset="0"/>
            </a:endParaRPr>
          </a:p>
          <a:p>
            <a:pPr lvl="1" algn="l" rtl="0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ea typeface="monotype"/>
                <a:cs typeface="Times New Roman" pitchFamily="18" charset="0"/>
              </a:rPr>
              <a:t>Touch </a:t>
            </a:r>
            <a:r>
              <a:rPr lang="en-US" sz="3200" dirty="0" smtClean="0">
                <a:latin typeface="Times New Roman" pitchFamily="18" charset="0"/>
                <a:ea typeface="monotype"/>
                <a:cs typeface="Times New Roman" pitchFamily="18" charset="0"/>
              </a:rPr>
              <a:t>screen </a:t>
            </a:r>
          </a:p>
          <a:p>
            <a:pPr lvl="1" algn="l" rtl="0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ea typeface="monotype"/>
                <a:cs typeface="Times New Roman" pitchFamily="18" charset="0"/>
              </a:rPr>
              <a:t>Magnetic </a:t>
            </a:r>
            <a:r>
              <a:rPr lang="en-US" sz="3200" dirty="0" smtClean="0">
                <a:latin typeface="Times New Roman" pitchFamily="18" charset="0"/>
                <a:ea typeface="monotype"/>
                <a:cs typeface="Times New Roman" pitchFamily="18" charset="0"/>
              </a:rPr>
              <a:t>stripes and smart cars. </a:t>
            </a:r>
          </a:p>
          <a:p>
            <a:pPr lvl="1" algn="l" rtl="0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ea typeface="monotype"/>
                <a:cs typeface="Times New Roman" pitchFamily="18" charset="0"/>
              </a:rPr>
              <a:t>Digital </a:t>
            </a:r>
            <a:r>
              <a:rPr lang="en-US" sz="3200" dirty="0" smtClean="0">
                <a:latin typeface="Times New Roman" pitchFamily="18" charset="0"/>
                <a:ea typeface="monotype"/>
                <a:cs typeface="Times New Roman" pitchFamily="18" charset="0"/>
              </a:rPr>
              <a:t>Cameras </a:t>
            </a:r>
          </a:p>
          <a:p>
            <a:pPr lvl="1" algn="l" rtl="0" eaLnBrk="1" hangingPunct="1">
              <a:lnSpc>
                <a:spcPct val="90000"/>
              </a:lnSpc>
              <a:buFontTx/>
              <a:buNone/>
            </a:pPr>
            <a:endParaRPr lang="en-US" sz="3200" dirty="0" smtClean="0">
              <a:latin typeface="Tahoma" pitchFamily="34" charset="0"/>
              <a:ea typeface="monotype"/>
              <a:cs typeface="Tahoma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551DCF-0EF6-4A2F-A130-97DF227DED62}" type="slidenum">
              <a:rPr lang="ar-JO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142</Words>
  <Application>Microsoft Office PowerPoint</Application>
  <PresentationFormat>On-screen Show (4:3)</PresentationFormat>
  <Paragraphs>66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Introduction to Computers  </vt:lpstr>
      <vt:lpstr>What are computers?</vt:lpstr>
      <vt:lpstr>Computers are made of</vt:lpstr>
      <vt:lpstr>Hardware</vt:lpstr>
      <vt:lpstr>Slide 5</vt:lpstr>
      <vt:lpstr>Slide 6</vt:lpstr>
      <vt:lpstr>Slide 7</vt:lpstr>
      <vt:lpstr>Input Devices </vt:lpstr>
      <vt:lpstr>Input Devices</vt:lpstr>
      <vt:lpstr>Slide 10</vt:lpstr>
      <vt:lpstr>To be continue….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Introduction to Computers  </dc:title>
  <dc:creator>XTREME</dc:creator>
  <cp:lastModifiedBy>XTREME</cp:lastModifiedBy>
  <cp:revision>5</cp:revision>
  <dcterms:created xsi:type="dcterms:W3CDTF">2021-03-02T04:08:00Z</dcterms:created>
  <dcterms:modified xsi:type="dcterms:W3CDTF">2021-03-02T04:17:25Z</dcterms:modified>
</cp:coreProperties>
</file>