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9E73B0-EB72-463F-889B-B8E6B5FC16F9}" type="datetimeFigureOut">
              <a:rPr lang="en-US" smtClean="0"/>
              <a:pPr/>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615D91-B120-4AE6-86DD-22174409268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9E73B0-EB72-463F-889B-B8E6B5FC16F9}" type="datetimeFigureOut">
              <a:rPr lang="en-US" smtClean="0"/>
              <a:pPr/>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615D91-B120-4AE6-86DD-22174409268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9E73B0-EB72-463F-889B-B8E6B5FC16F9}" type="datetimeFigureOut">
              <a:rPr lang="en-US" smtClean="0"/>
              <a:pPr/>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615D91-B120-4AE6-86DD-22174409268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9E73B0-EB72-463F-889B-B8E6B5FC16F9}" type="datetimeFigureOut">
              <a:rPr lang="en-US" smtClean="0"/>
              <a:pPr/>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615D91-B120-4AE6-86DD-22174409268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9E73B0-EB72-463F-889B-B8E6B5FC16F9}" type="datetimeFigureOut">
              <a:rPr lang="en-US" smtClean="0"/>
              <a:pPr/>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615D91-B120-4AE6-86DD-22174409268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9E73B0-EB72-463F-889B-B8E6B5FC16F9}" type="datetimeFigureOut">
              <a:rPr lang="en-US" smtClean="0"/>
              <a:pPr/>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615D91-B120-4AE6-86DD-22174409268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9E73B0-EB72-463F-889B-B8E6B5FC16F9}" type="datetimeFigureOut">
              <a:rPr lang="en-US" smtClean="0"/>
              <a:pPr/>
              <a:t>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615D91-B120-4AE6-86DD-22174409268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9E73B0-EB72-463F-889B-B8E6B5FC16F9}" type="datetimeFigureOut">
              <a:rPr lang="en-US" smtClean="0"/>
              <a:pPr/>
              <a:t>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615D91-B120-4AE6-86DD-22174409268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9E73B0-EB72-463F-889B-B8E6B5FC16F9}" type="datetimeFigureOut">
              <a:rPr lang="en-US" smtClean="0"/>
              <a:pPr/>
              <a:t>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615D91-B120-4AE6-86DD-22174409268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9E73B0-EB72-463F-889B-B8E6B5FC16F9}" type="datetimeFigureOut">
              <a:rPr lang="en-US" smtClean="0"/>
              <a:pPr/>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615D91-B120-4AE6-86DD-22174409268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9E73B0-EB72-463F-889B-B8E6B5FC16F9}" type="datetimeFigureOut">
              <a:rPr lang="en-US" smtClean="0"/>
              <a:pPr/>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615D91-B120-4AE6-86DD-22174409268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9E73B0-EB72-463F-889B-B8E6B5FC16F9}" type="datetimeFigureOut">
              <a:rPr lang="en-US" smtClean="0"/>
              <a:pPr/>
              <a:t>2/23/2021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615D91-B120-4AE6-86DD-22174409268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228600"/>
            <a:ext cx="6324600" cy="1143000"/>
          </a:xfrm>
        </p:spPr>
        <p:txBody>
          <a:bodyPr>
            <a:normAutofit/>
          </a:bodyPr>
          <a:lstStyle/>
          <a:p>
            <a:r>
              <a:rPr lang="en-US" sz="5400" b="1" dirty="0" smtClean="0">
                <a:solidFill>
                  <a:srgbClr val="C00000"/>
                </a:solidFill>
                <a:latin typeface="Times New Roman" pitchFamily="18" charset="0"/>
                <a:cs typeface="Times New Roman" pitchFamily="18" charset="0"/>
              </a:rPr>
              <a:t>B.ED</a:t>
            </a:r>
            <a:r>
              <a:rPr lang="en-US" sz="5400" b="1" dirty="0" smtClean="0">
                <a:solidFill>
                  <a:schemeClr val="accent2"/>
                </a:solidFill>
                <a:latin typeface="Times New Roman" pitchFamily="18" charset="0"/>
                <a:cs typeface="Times New Roman" pitchFamily="18" charset="0"/>
              </a:rPr>
              <a:t> </a:t>
            </a:r>
            <a:r>
              <a:rPr lang="en-US" sz="5400" b="1" dirty="0" smtClean="0">
                <a:solidFill>
                  <a:srgbClr val="C00000"/>
                </a:solidFill>
                <a:latin typeface="Times New Roman" pitchFamily="18" charset="0"/>
                <a:cs typeface="Times New Roman" pitchFamily="18" charset="0"/>
              </a:rPr>
              <a:t>(</a:t>
            </a:r>
            <a:r>
              <a:rPr lang="en-US" sz="5400" b="1" dirty="0" smtClean="0">
                <a:solidFill>
                  <a:srgbClr val="C00000"/>
                </a:solidFill>
                <a:latin typeface="Times New Roman" pitchFamily="18" charset="0"/>
                <a:cs typeface="Times New Roman" pitchFamily="18" charset="0"/>
              </a:rPr>
              <a:t>SEM-I)</a:t>
            </a:r>
            <a:endParaRPr lang="en-US" sz="5400" dirty="0"/>
          </a:p>
        </p:txBody>
      </p:sp>
      <p:sp>
        <p:nvSpPr>
          <p:cNvPr id="3" name="Subtitle 2"/>
          <p:cNvSpPr>
            <a:spLocks noGrp="1"/>
          </p:cNvSpPr>
          <p:nvPr>
            <p:ph type="subTitle" idx="1"/>
          </p:nvPr>
        </p:nvSpPr>
        <p:spPr>
          <a:xfrm>
            <a:off x="1981200" y="2057400"/>
            <a:ext cx="7086600" cy="3200400"/>
          </a:xfrm>
        </p:spPr>
        <p:txBody>
          <a:bodyPr>
            <a:normAutofit fontScale="85000" lnSpcReduction="20000"/>
          </a:bodyPr>
          <a:lstStyle/>
          <a:p>
            <a:pPr algn="r"/>
            <a:r>
              <a:rPr lang="en-US" sz="3500" b="1" dirty="0" smtClean="0">
                <a:solidFill>
                  <a:schemeClr val="tx1">
                    <a:lumMod val="95000"/>
                    <a:lumOff val="5000"/>
                  </a:schemeClr>
                </a:solidFill>
                <a:cs typeface="Calibri" pitchFamily="34" charset="0"/>
              </a:rPr>
              <a:t>SUBJECT- ICT Skill Development</a:t>
            </a:r>
            <a:endParaRPr lang="en-US" sz="3500" b="1" dirty="0" smtClean="0">
              <a:solidFill>
                <a:schemeClr val="tx1">
                  <a:lumMod val="95000"/>
                  <a:lumOff val="5000"/>
                </a:schemeClr>
              </a:solidFill>
              <a:cs typeface="Calibri" pitchFamily="34" charset="0"/>
            </a:endParaRPr>
          </a:p>
          <a:p>
            <a:pPr algn="r"/>
            <a:r>
              <a:rPr lang="en-US" sz="2800" b="1" dirty="0" smtClean="0">
                <a:solidFill>
                  <a:schemeClr val="accent2">
                    <a:lumMod val="75000"/>
                  </a:schemeClr>
                </a:solidFill>
                <a:cs typeface="Calibri" pitchFamily="34" charset="0"/>
              </a:rPr>
              <a:t/>
            </a:r>
            <a:br>
              <a:rPr lang="en-US" sz="2800" b="1" dirty="0" smtClean="0">
                <a:solidFill>
                  <a:schemeClr val="accent2">
                    <a:lumMod val="75000"/>
                  </a:schemeClr>
                </a:solidFill>
                <a:cs typeface="Calibri" pitchFamily="34" charset="0"/>
              </a:rPr>
            </a:br>
            <a:r>
              <a:rPr lang="en-US" sz="3500" b="1" dirty="0" smtClean="0">
                <a:solidFill>
                  <a:schemeClr val="accent2">
                    <a:lumMod val="75000"/>
                  </a:schemeClr>
                </a:solidFill>
                <a:cs typeface="Calibri" pitchFamily="34" charset="0"/>
              </a:rPr>
              <a:t>            </a:t>
            </a:r>
            <a:r>
              <a:rPr lang="en-US" sz="3500" b="1" dirty="0" smtClean="0">
                <a:solidFill>
                  <a:schemeClr val="tx2">
                    <a:lumMod val="50000"/>
                  </a:schemeClr>
                </a:solidFill>
                <a:cs typeface="Calibri" pitchFamily="34" charset="0"/>
              </a:rPr>
              <a:t>TOPIC- Nature and Advantages of Computer</a:t>
            </a:r>
            <a:endParaRPr lang="en-US" sz="3500" b="1" dirty="0" smtClean="0">
              <a:solidFill>
                <a:schemeClr val="tx2">
                  <a:lumMod val="50000"/>
                </a:schemeClr>
              </a:solidFill>
              <a:cs typeface="Calibri" pitchFamily="34" charset="0"/>
            </a:endParaRPr>
          </a:p>
          <a:p>
            <a:pPr algn="r"/>
            <a:endParaRPr lang="en-US" b="1" dirty="0" smtClean="0">
              <a:solidFill>
                <a:schemeClr val="tx1">
                  <a:lumMod val="95000"/>
                  <a:lumOff val="5000"/>
                </a:schemeClr>
              </a:solidFill>
              <a:cs typeface="Calibri" pitchFamily="34" charset="0"/>
            </a:endParaRPr>
          </a:p>
          <a:p>
            <a:pPr algn="r"/>
            <a:r>
              <a:rPr lang="en-US" sz="3800" b="1" dirty="0" smtClean="0">
                <a:solidFill>
                  <a:srgbClr val="FF0000"/>
                </a:solidFill>
                <a:cs typeface="Calibri" pitchFamily="34" charset="0"/>
              </a:rPr>
              <a:t>Asst. Prof. MANPREET KAUR</a:t>
            </a:r>
            <a:r>
              <a:rPr lang="en-US" sz="3800" b="1" dirty="0" smtClean="0">
                <a:solidFill>
                  <a:schemeClr val="accent4">
                    <a:lumMod val="50000"/>
                  </a:schemeClr>
                </a:solidFill>
                <a:cs typeface="Calibri" pitchFamily="34" charset="0"/>
              </a:rPr>
              <a:t/>
            </a:r>
            <a:br>
              <a:rPr lang="en-US" sz="3800" b="1" dirty="0" smtClean="0">
                <a:solidFill>
                  <a:schemeClr val="accent4">
                    <a:lumMod val="50000"/>
                  </a:schemeClr>
                </a:solidFill>
                <a:cs typeface="Calibri" pitchFamily="34" charset="0"/>
              </a:rPr>
            </a:br>
            <a:r>
              <a:rPr lang="en-US" b="1" dirty="0" smtClean="0">
                <a:solidFill>
                  <a:srgbClr val="FF0000"/>
                </a:solidFill>
                <a:cs typeface="Times New Roman" pitchFamily="18" charset="0"/>
              </a:rPr>
              <a:t/>
            </a:r>
            <a:br>
              <a:rPr lang="en-US" b="1" dirty="0" smtClean="0">
                <a:solidFill>
                  <a:srgbClr val="FF0000"/>
                </a:solidFill>
                <a:cs typeface="Times New Roman" pitchFamily="18" charset="0"/>
              </a:rPr>
            </a:br>
            <a:endParaRPr lang="en-US" dirty="0" smtClean="0">
              <a:solidFill>
                <a:schemeClr val="tx1">
                  <a:lumMod val="95000"/>
                  <a:lumOff val="5000"/>
                </a:schemeClr>
              </a:solidFill>
              <a:cs typeface="Calibri" pitchFamily="34" charset="0"/>
            </a:endParaRPr>
          </a:p>
          <a:p>
            <a:endParaRPr lang="en-US" b="1" dirty="0" smtClean="0">
              <a:solidFill>
                <a:srgbClr val="002060"/>
              </a:solidFill>
              <a:latin typeface="Calibri" pitchFamily="34" charset="0"/>
              <a:cs typeface="Times New Roman" pitchFamily="18" charset="0"/>
            </a:endParaRPr>
          </a:p>
        </p:txBody>
      </p:sp>
      <p:pic>
        <p:nvPicPr>
          <p:cNvPr id="4" name="Picture 2" descr="C:\Users\XTREME\Desktop\Sadbhavna Logo.jpg"/>
          <p:cNvPicPr>
            <a:picLocks noChangeAspect="1" noChangeArrowheads="1"/>
          </p:cNvPicPr>
          <p:nvPr/>
        </p:nvPicPr>
        <p:blipFill>
          <a:blip r:embed="rId2"/>
          <a:srcRect/>
          <a:stretch>
            <a:fillRect/>
          </a:stretch>
        </p:blipFill>
        <p:spPr bwMode="auto">
          <a:xfrm>
            <a:off x="838200" y="304800"/>
            <a:ext cx="1524000" cy="1066800"/>
          </a:xfrm>
          <a:prstGeom prst="rect">
            <a:avLst/>
          </a:prstGeom>
          <a:noFill/>
          <a:ln>
            <a:solidFill>
              <a:schemeClr val="bg2">
                <a:lumMod val="10000"/>
              </a:schemeClr>
            </a:solidFill>
          </a:ln>
        </p:spPr>
      </p:pic>
      <p:pic>
        <p:nvPicPr>
          <p:cNvPr id="5122" name="Picture 2" descr="ICT Development Idea - ICT Skill Development"/>
          <p:cNvPicPr>
            <a:picLocks noChangeAspect="1" noChangeArrowheads="1"/>
          </p:cNvPicPr>
          <p:nvPr/>
        </p:nvPicPr>
        <p:blipFill>
          <a:blip r:embed="rId3"/>
          <a:srcRect/>
          <a:stretch>
            <a:fillRect/>
          </a:stretch>
        </p:blipFill>
        <p:spPr bwMode="auto">
          <a:xfrm>
            <a:off x="76200" y="2057400"/>
            <a:ext cx="3505200" cy="2743200"/>
          </a:xfrm>
          <a:prstGeom prst="rect">
            <a:avLst/>
          </a:prstGeom>
          <a:noFill/>
        </p:spPr>
      </p:pic>
      <p:sp>
        <p:nvSpPr>
          <p:cNvPr id="6" name="Rectangle 5"/>
          <p:cNvSpPr/>
          <p:nvPr/>
        </p:nvSpPr>
        <p:spPr>
          <a:xfrm>
            <a:off x="304800" y="5334000"/>
            <a:ext cx="8610600" cy="1295400"/>
          </a:xfrm>
          <a:prstGeom prst="rect">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bg1"/>
                </a:solidFill>
                <a:cs typeface="Calibri" pitchFamily="34" charset="0"/>
              </a:rPr>
              <a:t>SADBHAVNA COLLEGE OF EDUCATION FOR WOMEN, RAIKOT</a:t>
            </a:r>
            <a:endParaRPr lang="en-US" sz="2400"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381000"/>
            <a:ext cx="2743200" cy="1066800"/>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chemeClr val="bg1"/>
                </a:solidFill>
              </a:rPr>
              <a:t>1. E-Mail</a:t>
            </a:r>
            <a:endParaRPr lang="en-US" sz="4800" b="1" dirty="0">
              <a:solidFill>
                <a:schemeClr val="bg1"/>
              </a:solidFill>
            </a:endParaRPr>
          </a:p>
        </p:txBody>
      </p:sp>
      <p:pic>
        <p:nvPicPr>
          <p:cNvPr id="1026" name="Picture 2" descr="Difference Between Email and Gmail | Difference Between"/>
          <p:cNvPicPr>
            <a:picLocks noChangeAspect="1" noChangeArrowheads="1"/>
          </p:cNvPicPr>
          <p:nvPr/>
        </p:nvPicPr>
        <p:blipFill>
          <a:blip r:embed="rId2"/>
          <a:srcRect/>
          <a:stretch>
            <a:fillRect/>
          </a:stretch>
        </p:blipFill>
        <p:spPr bwMode="auto">
          <a:xfrm>
            <a:off x="3124200" y="3962400"/>
            <a:ext cx="4038600" cy="2590800"/>
          </a:xfrm>
          <a:prstGeom prst="rect">
            <a:avLst/>
          </a:prstGeom>
          <a:noFill/>
        </p:spPr>
      </p:pic>
      <p:sp>
        <p:nvSpPr>
          <p:cNvPr id="5" name="Title 4"/>
          <p:cNvSpPr>
            <a:spLocks noGrp="1"/>
          </p:cNvSpPr>
          <p:nvPr>
            <p:ph type="title"/>
          </p:nvPr>
        </p:nvSpPr>
        <p:spPr>
          <a:xfrm>
            <a:off x="304800" y="1828800"/>
            <a:ext cx="8610600" cy="1828800"/>
          </a:xfrm>
          <a:solidFill>
            <a:schemeClr val="bg2">
              <a:lumMod val="10000"/>
            </a:schemeClr>
          </a:solidFill>
        </p:spPr>
        <p:txBody>
          <a:bodyPr>
            <a:noAutofit/>
          </a:bodyPr>
          <a:lstStyle/>
          <a:p>
            <a:pPr algn="just"/>
            <a:r>
              <a:rPr lang="en-US" sz="2400" b="1" dirty="0" smtClean="0">
                <a:solidFill>
                  <a:schemeClr val="bg1"/>
                </a:solidFill>
                <a:latin typeface="+mn-lt"/>
              </a:rPr>
              <a:t>Emails are easy to use and fast. We can send and receive electronic messages and save them on computers. They are delivered at once around the world. Emails can also have pictures in them. We can send birthday cards or newsletters as emails. </a:t>
            </a:r>
            <a:endParaRPr lang="en-US" sz="2400" b="1" dirty="0">
              <a:solidFill>
                <a:schemeClr val="bg1"/>
              </a:solidFill>
              <a:latin typeface="+mn-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7086600" cy="990600"/>
          </a:xfrm>
          <a:solidFill>
            <a:srgbClr val="C00000"/>
          </a:solidFill>
        </p:spPr>
        <p:txBody>
          <a:bodyPr/>
          <a:lstStyle/>
          <a:p>
            <a:pPr algn="l"/>
            <a:r>
              <a:rPr lang="en-US" b="1" dirty="0" smtClean="0">
                <a:solidFill>
                  <a:schemeClr val="bg1"/>
                </a:solidFill>
              </a:rPr>
              <a:t>2. </a:t>
            </a:r>
            <a:r>
              <a:rPr lang="en-US" b="1" dirty="0" smtClean="0">
                <a:solidFill>
                  <a:schemeClr val="bg1"/>
                </a:solidFill>
                <a:latin typeface="+mn-lt"/>
              </a:rPr>
              <a:t>Connection</a:t>
            </a:r>
            <a:r>
              <a:rPr lang="en-US" b="1" dirty="0" smtClean="0">
                <a:solidFill>
                  <a:schemeClr val="bg1"/>
                </a:solidFill>
              </a:rPr>
              <a:t> with Internet</a:t>
            </a:r>
            <a:endParaRPr lang="en-US" b="1" dirty="0">
              <a:solidFill>
                <a:schemeClr val="bg1"/>
              </a:solidFill>
            </a:endParaRPr>
          </a:p>
        </p:txBody>
      </p:sp>
      <p:pic>
        <p:nvPicPr>
          <p:cNvPr id="15362" name="Picture 2" descr="Tips for Optimal Internet Connection - Howard Tech Advisors"/>
          <p:cNvPicPr>
            <a:picLocks noChangeAspect="1" noChangeArrowheads="1"/>
          </p:cNvPicPr>
          <p:nvPr/>
        </p:nvPicPr>
        <p:blipFill>
          <a:blip r:embed="rId2"/>
          <a:srcRect/>
          <a:stretch>
            <a:fillRect/>
          </a:stretch>
        </p:blipFill>
        <p:spPr bwMode="auto">
          <a:xfrm>
            <a:off x="2819400" y="3886200"/>
            <a:ext cx="5105400" cy="2438400"/>
          </a:xfrm>
          <a:prstGeom prst="rect">
            <a:avLst/>
          </a:prstGeom>
          <a:noFill/>
        </p:spPr>
      </p:pic>
      <p:sp>
        <p:nvSpPr>
          <p:cNvPr id="4" name="Rectangle 3"/>
          <p:cNvSpPr/>
          <p:nvPr/>
        </p:nvSpPr>
        <p:spPr>
          <a:xfrm>
            <a:off x="304800" y="1676400"/>
            <a:ext cx="7848600" cy="1752600"/>
          </a:xfrm>
          <a:prstGeom prst="rect">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t>1. Connectivity</a:t>
            </a:r>
            <a:r>
              <a:rPr lang="en-US" sz="2400" dirty="0" smtClean="0"/>
              <a:t>, communication, and </a:t>
            </a:r>
            <a:r>
              <a:rPr lang="en-US" sz="2400" dirty="0" smtClean="0"/>
              <a:t>sharing</a:t>
            </a:r>
            <a:endParaRPr lang="en-US" sz="2400" dirty="0" smtClean="0"/>
          </a:p>
          <a:p>
            <a:pPr algn="just"/>
            <a:r>
              <a:rPr lang="en-US" sz="2400" dirty="0" smtClean="0"/>
              <a:t>2. Information</a:t>
            </a:r>
            <a:r>
              <a:rPr lang="en-US" sz="2400" dirty="0" smtClean="0"/>
              <a:t>, knowledge, and </a:t>
            </a:r>
            <a:r>
              <a:rPr lang="en-US" sz="2400" dirty="0" smtClean="0"/>
              <a:t>learning</a:t>
            </a:r>
            <a:endParaRPr lang="en-US" sz="2400" dirty="0" smtClean="0"/>
          </a:p>
          <a:p>
            <a:pPr algn="just"/>
            <a:r>
              <a:rPr lang="en-US" sz="2400" dirty="0" smtClean="0"/>
              <a:t>3. Address</a:t>
            </a:r>
            <a:r>
              <a:rPr lang="en-US" sz="2400" dirty="0" smtClean="0"/>
              <a:t>, mapping, and contact information</a:t>
            </a:r>
            <a:r>
              <a:rPr lang="en-US" sz="2400" dirty="0" smtClean="0"/>
              <a:t>.</a:t>
            </a:r>
          </a:p>
          <a:p>
            <a:pPr algn="just"/>
            <a:r>
              <a:rPr lang="en-US" sz="2400" dirty="0" smtClean="0"/>
              <a:t>4. </a:t>
            </a:r>
            <a:r>
              <a:rPr lang="en-US" sz="2400" dirty="0" smtClean="0"/>
              <a:t>Banking, bills, and shopping. .</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5562600" cy="1143000"/>
          </a:xfrm>
          <a:solidFill>
            <a:srgbClr val="C00000"/>
          </a:solidFill>
        </p:spPr>
        <p:txBody>
          <a:bodyPr/>
          <a:lstStyle/>
          <a:p>
            <a:pPr algn="l"/>
            <a:r>
              <a:rPr lang="en-US" b="1" dirty="0" smtClean="0">
                <a:solidFill>
                  <a:schemeClr val="bg1"/>
                </a:solidFill>
                <a:latin typeface="+mn-lt"/>
              </a:rPr>
              <a:t>3. Backup &amp; Recovery</a:t>
            </a:r>
            <a:endParaRPr lang="en-US" b="1" dirty="0">
              <a:solidFill>
                <a:schemeClr val="bg1"/>
              </a:solidFill>
              <a:latin typeface="+mn-lt"/>
            </a:endParaRPr>
          </a:p>
        </p:txBody>
      </p:sp>
      <p:pic>
        <p:nvPicPr>
          <p:cNvPr id="16386" name="Picture 2" descr="Backup and Disaster Recovery Needs for Higher Education- Telehouse"/>
          <p:cNvPicPr>
            <a:picLocks noChangeAspect="1" noChangeArrowheads="1"/>
          </p:cNvPicPr>
          <p:nvPr/>
        </p:nvPicPr>
        <p:blipFill>
          <a:blip r:embed="rId2"/>
          <a:srcRect/>
          <a:stretch>
            <a:fillRect/>
          </a:stretch>
        </p:blipFill>
        <p:spPr bwMode="auto">
          <a:xfrm>
            <a:off x="1905000" y="3810000"/>
            <a:ext cx="5943600" cy="2895600"/>
          </a:xfrm>
          <a:prstGeom prst="rect">
            <a:avLst/>
          </a:prstGeom>
          <a:noFill/>
        </p:spPr>
      </p:pic>
      <p:sp>
        <p:nvSpPr>
          <p:cNvPr id="5" name="Rectangle 4"/>
          <p:cNvSpPr/>
          <p:nvPr/>
        </p:nvSpPr>
        <p:spPr>
          <a:xfrm>
            <a:off x="228600" y="1905000"/>
            <a:ext cx="8458200" cy="1600200"/>
          </a:xfrm>
          <a:prstGeom prst="rect">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AutoNum type="arabicPeriod"/>
            </a:pPr>
            <a:r>
              <a:rPr lang="en-US" sz="2400" b="1" dirty="0" smtClean="0">
                <a:solidFill>
                  <a:schemeClr val="bg2">
                    <a:lumMod val="90000"/>
                  </a:schemeClr>
                </a:solidFill>
              </a:rPr>
              <a:t>User can backup copies of work easily, without having to rewrite everything.</a:t>
            </a:r>
          </a:p>
          <a:p>
            <a:pPr marL="342900" indent="-342900" algn="just">
              <a:buAutoNum type="arabicPeriod"/>
            </a:pPr>
            <a:r>
              <a:rPr lang="en-US" sz="2400" b="1" dirty="0" smtClean="0">
                <a:solidFill>
                  <a:schemeClr val="bg2">
                    <a:lumMod val="90000"/>
                  </a:schemeClr>
                </a:solidFill>
              </a:rPr>
              <a:t>At any time it can be recover </a:t>
            </a:r>
          </a:p>
          <a:p>
            <a:pPr marL="342900" indent="-342900" algn="just"/>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4953000" cy="1143000"/>
          </a:xfrm>
          <a:solidFill>
            <a:srgbClr val="C00000"/>
          </a:solidFill>
        </p:spPr>
        <p:txBody>
          <a:bodyPr>
            <a:normAutofit/>
          </a:bodyPr>
          <a:lstStyle/>
          <a:p>
            <a:r>
              <a:rPr lang="en-US" sz="4800" b="1" dirty="0" smtClean="0">
                <a:solidFill>
                  <a:schemeClr val="bg1"/>
                </a:solidFill>
                <a:latin typeface="+mn-lt"/>
              </a:rPr>
              <a:t>4. Education</a:t>
            </a:r>
            <a:endParaRPr lang="en-US" sz="4800" b="1" dirty="0">
              <a:solidFill>
                <a:schemeClr val="bg1"/>
              </a:solidFill>
              <a:latin typeface="+mn-lt"/>
            </a:endParaRPr>
          </a:p>
        </p:txBody>
      </p:sp>
      <p:sp>
        <p:nvSpPr>
          <p:cNvPr id="4" name="Rectangle 3"/>
          <p:cNvSpPr/>
          <p:nvPr/>
        </p:nvSpPr>
        <p:spPr>
          <a:xfrm>
            <a:off x="381000" y="1676400"/>
            <a:ext cx="8153400" cy="1828800"/>
          </a:xfrm>
          <a:prstGeom prst="rect">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just">
              <a:buAutoNum type="arabicPeriod"/>
            </a:pPr>
            <a:r>
              <a:rPr lang="en-US" sz="2400" b="1" dirty="0" smtClean="0"/>
              <a:t>Computer </a:t>
            </a:r>
            <a:r>
              <a:rPr lang="en-US" sz="2400" b="1" dirty="0" smtClean="0"/>
              <a:t>technology has had a deep impact on the education sector. </a:t>
            </a:r>
            <a:endParaRPr lang="en-US" sz="2400" b="1" dirty="0" smtClean="0"/>
          </a:p>
          <a:p>
            <a:pPr marL="457200" indent="-457200" algn="just">
              <a:buAutoNum type="arabicPeriod"/>
            </a:pPr>
            <a:r>
              <a:rPr lang="en-US" sz="2400" b="1" dirty="0" smtClean="0"/>
              <a:t>Thanks </a:t>
            </a:r>
            <a:r>
              <a:rPr lang="en-US" sz="2400" b="1" dirty="0" smtClean="0"/>
              <a:t>to computers, imparting education has become easier and much more interesting than before </a:t>
            </a:r>
            <a:endParaRPr lang="en-US" sz="2400" b="1" dirty="0"/>
          </a:p>
        </p:txBody>
      </p:sp>
      <p:pic>
        <p:nvPicPr>
          <p:cNvPr id="1026" name="Picture 2" descr="Computer Education Stock Photos And Images - 123RF"/>
          <p:cNvPicPr>
            <a:picLocks noChangeAspect="1" noChangeArrowheads="1"/>
          </p:cNvPicPr>
          <p:nvPr/>
        </p:nvPicPr>
        <p:blipFill>
          <a:blip r:embed="rId2"/>
          <a:srcRect/>
          <a:stretch>
            <a:fillRect/>
          </a:stretch>
        </p:blipFill>
        <p:spPr bwMode="auto">
          <a:xfrm>
            <a:off x="2286000" y="3657600"/>
            <a:ext cx="5276850" cy="291465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3962400" cy="944562"/>
          </a:xfrm>
          <a:solidFill>
            <a:srgbClr val="C00000"/>
          </a:solidFill>
        </p:spPr>
        <p:txBody>
          <a:bodyPr/>
          <a:lstStyle/>
          <a:p>
            <a:pPr algn="l"/>
            <a:r>
              <a:rPr lang="en-US" b="1" dirty="0" smtClean="0">
                <a:solidFill>
                  <a:schemeClr val="bg1"/>
                </a:solidFill>
                <a:latin typeface="+mn-lt"/>
              </a:rPr>
              <a:t>  5. New Skills</a:t>
            </a:r>
            <a:endParaRPr lang="en-US" b="1" dirty="0">
              <a:solidFill>
                <a:schemeClr val="bg1"/>
              </a:solidFill>
              <a:latin typeface="+mn-lt"/>
            </a:endParaRPr>
          </a:p>
        </p:txBody>
      </p:sp>
      <p:sp>
        <p:nvSpPr>
          <p:cNvPr id="5" name="Rectangle 4"/>
          <p:cNvSpPr/>
          <p:nvPr/>
        </p:nvSpPr>
        <p:spPr>
          <a:xfrm>
            <a:off x="304800" y="1447800"/>
            <a:ext cx="8458200" cy="2133600"/>
          </a:xfrm>
          <a:prstGeom prst="rect">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smtClean="0"/>
              <a:t>Because we live in a computer age, you often require basic computer skills to accomplish many daily tasks. Typing on a keyboard, using a mouse and other basic computer skills are useful in many different situations and are often required by employers. </a:t>
            </a:r>
            <a:endParaRPr lang="en-US" sz="2400" b="1" dirty="0"/>
          </a:p>
        </p:txBody>
      </p:sp>
      <p:pic>
        <p:nvPicPr>
          <p:cNvPr id="18434" name="Picture 2" descr="Why learning new skills is so crucial"/>
          <p:cNvPicPr>
            <a:picLocks noChangeAspect="1" noChangeArrowheads="1"/>
          </p:cNvPicPr>
          <p:nvPr/>
        </p:nvPicPr>
        <p:blipFill>
          <a:blip r:embed="rId2"/>
          <a:srcRect/>
          <a:stretch>
            <a:fillRect/>
          </a:stretch>
        </p:blipFill>
        <p:spPr bwMode="auto">
          <a:xfrm>
            <a:off x="1524000" y="3810000"/>
            <a:ext cx="6096000" cy="28194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524000"/>
          </a:xfrm>
          <a:solidFill>
            <a:schemeClr val="bg2">
              <a:lumMod val="10000"/>
            </a:schemeClr>
          </a:solidFill>
        </p:spPr>
        <p:txBody>
          <a:bodyPr>
            <a:noAutofit/>
          </a:bodyPr>
          <a:lstStyle/>
          <a:p>
            <a:r>
              <a:rPr lang="en-US" sz="8000" b="1" dirty="0" smtClean="0">
                <a:solidFill>
                  <a:schemeClr val="bg1"/>
                </a:solidFill>
                <a:latin typeface="+mn-lt"/>
              </a:rPr>
              <a:t>THANK YOU</a:t>
            </a:r>
            <a:endParaRPr lang="en-US" sz="8000" b="1" dirty="0">
              <a:solidFill>
                <a:schemeClr val="bg1"/>
              </a:solidFill>
              <a:latin typeface="+mn-l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217</Words>
  <Application>Microsoft Office PowerPoint</Application>
  <PresentationFormat>On-screen Show (4:3)</PresentationFormat>
  <Paragraphs>22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B.ED (SEM-I)</vt:lpstr>
      <vt:lpstr>Emails are easy to use and fast. We can send and receive electronic messages and save them on computers. They are delivered at once around the world. Emails can also have pictures in them. We can send birthday cards or newsletters as emails. </vt:lpstr>
      <vt:lpstr>2. Connection with Internet</vt:lpstr>
      <vt:lpstr>3. Backup &amp; Recovery</vt:lpstr>
      <vt:lpstr>4. Education</vt:lpstr>
      <vt:lpstr>  5. New Skills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XTREME</dc:creator>
  <cp:lastModifiedBy>XTREME</cp:lastModifiedBy>
  <cp:revision>21</cp:revision>
  <dcterms:created xsi:type="dcterms:W3CDTF">2021-02-23T07:27:23Z</dcterms:created>
  <dcterms:modified xsi:type="dcterms:W3CDTF">2021-02-23T09:08:13Z</dcterms:modified>
</cp:coreProperties>
</file>