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9820DA-64F7-4E76-A171-6956CB31D5DA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6A4A30-E9B9-45B0-8D1B-0EAF8D62F6F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433F7A-3287-441F-A05D-A3D16EAA5CE6}" type="slidenum">
              <a:rPr lang="ar-JO" smtClean="0"/>
              <a:pPr/>
              <a:t>2</a:t>
            </a:fld>
            <a:endParaRPr lang="en-US" smtClean="0"/>
          </a:p>
        </p:txBody>
      </p:sp>
      <p:sp>
        <p:nvSpPr>
          <p:cNvPr id="87043" name="Rectangle 2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97C218-48CE-417B-AFF9-AB2FD76DD245}" type="slidenum">
              <a:rPr lang="ar-JO" smtClean="0"/>
              <a:pPr/>
              <a:t>6</a:t>
            </a:fld>
            <a:endParaRPr lang="en-US" smtClean="0"/>
          </a:p>
        </p:txBody>
      </p:sp>
      <p:sp>
        <p:nvSpPr>
          <p:cNvPr id="88067" name="Rectangle 2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7527A2-C6AB-4DF1-870B-97D7B07FBC0A}" type="slidenum">
              <a:rPr lang="ar-JO" smtClean="0"/>
              <a:pPr/>
              <a:t>7</a:t>
            </a:fld>
            <a:endParaRPr lang="en-US" smtClean="0"/>
          </a:p>
        </p:txBody>
      </p:sp>
      <p:sp>
        <p:nvSpPr>
          <p:cNvPr id="89091" name="Rectangle 2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890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2523DB-8E05-4970-A20B-49F37A739A37}" type="slidenum">
              <a:rPr lang="ar-JO" smtClean="0"/>
              <a:pPr/>
              <a:t>8</a:t>
            </a:fld>
            <a:endParaRPr lang="en-US" smtClean="0"/>
          </a:p>
        </p:txBody>
      </p:sp>
      <p:sp>
        <p:nvSpPr>
          <p:cNvPr id="90115" name="Rectangle 2"/>
          <p:cNvSpPr>
            <a:spLocks noChangeArrowheads="1" noTextEdit="1"/>
          </p:cNvSpPr>
          <p:nvPr>
            <p:ph type="sldImg"/>
          </p:nvPr>
        </p:nvSpPr>
        <p:spPr>
          <a:ln w="12700" cap="flat">
            <a:solidFill>
              <a:schemeClr val="tx1"/>
            </a:solidFill>
          </a:ln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2075" tIns="46038" rIns="92075" bIns="46038"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4126-B2A5-40E1-875D-C768DA5305E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0ED96-8321-4DE1-B873-84D591BB51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4126-B2A5-40E1-875D-C768DA5305E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0ED96-8321-4DE1-B873-84D591BB5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4126-B2A5-40E1-875D-C768DA5305E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0ED96-8321-4DE1-B873-84D591BB5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4126-B2A5-40E1-875D-C768DA5305E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0ED96-8321-4DE1-B873-84D591BB5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4126-B2A5-40E1-875D-C768DA5305E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0ED96-8321-4DE1-B873-84D591BB5158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4126-B2A5-40E1-875D-C768DA5305E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0ED96-8321-4DE1-B873-84D591BB5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4126-B2A5-40E1-875D-C768DA5305E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0ED96-8321-4DE1-B873-84D591BB5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4126-B2A5-40E1-875D-C768DA5305E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0ED96-8321-4DE1-B873-84D591BB5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4126-B2A5-40E1-875D-C768DA5305E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0ED96-8321-4DE1-B873-84D591BB5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4126-B2A5-40E1-875D-C768DA5305E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50ED96-8321-4DE1-B873-84D591BB515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4126-B2A5-40E1-875D-C768DA5305E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B50ED96-8321-4DE1-B873-84D591BB5158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814126-B2A5-40E1-875D-C768DA5305E3}" type="datetimeFigureOut">
              <a:rPr lang="en-US" smtClean="0"/>
              <a:t>3/16/2021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B50ED96-8321-4DE1-B873-84D591BB5158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wmf"/><Relationship Id="rId5" Type="http://schemas.openxmlformats.org/officeDocument/2006/relationships/image" Target="../media/image4.wmf"/><Relationship Id="rId4" Type="http://schemas.openxmlformats.org/officeDocument/2006/relationships/image" Target="../media/image3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752600"/>
            <a:ext cx="7851648" cy="1828800"/>
          </a:xfrm>
        </p:spPr>
        <p:txBody>
          <a:bodyPr/>
          <a:lstStyle/>
          <a:p>
            <a:r>
              <a:rPr lang="en-US" dirty="0" smtClean="0"/>
              <a:t>Classification Of Computers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4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39825"/>
          </a:xfrm>
          <a:noFill/>
        </p:spPr>
        <p:txBody>
          <a:bodyPr lIns="92075" tIns="46038" rIns="92075" bIns="46038" anchor="t"/>
          <a:lstStyle/>
          <a:p>
            <a:pPr algn="ctr">
              <a:lnSpc>
                <a:spcPct val="90000"/>
              </a:lnSpc>
            </a:pP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Classification of </a:t>
            </a:r>
            <a:r>
              <a:rPr lang="en-US" dirty="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Computers</a:t>
            </a:r>
          </a:p>
        </p:txBody>
      </p:sp>
      <p:sp>
        <p:nvSpPr>
          <p:cNvPr id="39939" name="Rectangle 13"/>
          <p:cNvSpPr>
            <a:spLocks noGrp="1" noChangeArrowheads="1"/>
          </p:cNvSpPr>
          <p:nvPr>
            <p:ph idx="1"/>
          </p:nvPr>
        </p:nvSpPr>
        <p:spPr>
          <a:xfrm>
            <a:off x="457200" y="609600"/>
            <a:ext cx="4267200" cy="1143000"/>
          </a:xfrm>
        </p:spPr>
        <p:txBody>
          <a:bodyPr lIns="92075" tIns="46038" rIns="92075" bIns="46038"/>
          <a:lstStyle/>
          <a:p>
            <a:pPr marL="609600" indent="-609600">
              <a:lnSpc>
                <a:spcPct val="200000"/>
              </a:lnSpc>
              <a:buClr>
                <a:schemeClr val="tx1"/>
              </a:buClr>
              <a:buFontTx/>
              <a:buAutoNum type="arabicPeriod"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Microcomputers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4D2BF4-DD0E-4F3A-8B02-C57C28436E10}" type="slidenum">
              <a:rPr lang="ar-JO"/>
              <a:pPr>
                <a:defRPr/>
              </a:pPr>
              <a:t>2</a:t>
            </a:fld>
            <a:endParaRPr lang="en-US"/>
          </a:p>
        </p:txBody>
      </p:sp>
      <p:grpSp>
        <p:nvGrpSpPr>
          <p:cNvPr id="2" name="Group 15"/>
          <p:cNvGrpSpPr>
            <a:grpSpLocks/>
          </p:cNvGrpSpPr>
          <p:nvPr/>
        </p:nvGrpSpPr>
        <p:grpSpPr bwMode="auto">
          <a:xfrm>
            <a:off x="990600" y="1524000"/>
            <a:ext cx="2527300" cy="2101850"/>
            <a:chOff x="2694" y="961"/>
            <a:chExt cx="1592" cy="1324"/>
          </a:xfrm>
        </p:grpSpPr>
        <p:sp>
          <p:nvSpPr>
            <p:cNvPr id="39953" name="Rectangle 16"/>
            <p:cNvSpPr>
              <a:spLocks noChangeArrowheads="1"/>
            </p:cNvSpPr>
            <p:nvPr/>
          </p:nvSpPr>
          <p:spPr bwMode="auto">
            <a:xfrm>
              <a:off x="2694" y="961"/>
              <a:ext cx="1592" cy="1324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9954" name="Picture 1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2780" y="1070"/>
              <a:ext cx="1455" cy="11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3" name="Group 18"/>
          <p:cNvGrpSpPr>
            <a:grpSpLocks/>
          </p:cNvGrpSpPr>
          <p:nvPr/>
        </p:nvGrpSpPr>
        <p:grpSpPr bwMode="auto">
          <a:xfrm>
            <a:off x="5791200" y="1676400"/>
            <a:ext cx="2312988" cy="2106613"/>
            <a:chOff x="3406" y="1396"/>
            <a:chExt cx="1457" cy="1327"/>
          </a:xfrm>
        </p:grpSpPr>
        <p:sp>
          <p:nvSpPr>
            <p:cNvPr id="39951" name="Rectangle 19"/>
            <p:cNvSpPr>
              <a:spLocks noChangeArrowheads="1"/>
            </p:cNvSpPr>
            <p:nvPr/>
          </p:nvSpPr>
          <p:spPr bwMode="auto">
            <a:xfrm>
              <a:off x="3406" y="1396"/>
              <a:ext cx="1457" cy="1327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9952" name="Picture 20"/>
            <p:cNvPicPr>
              <a:picLocks noChangeArrowheads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3527" y="1587"/>
              <a:ext cx="1302" cy="10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4" name="Group 21"/>
          <p:cNvGrpSpPr>
            <a:grpSpLocks/>
          </p:cNvGrpSpPr>
          <p:nvPr/>
        </p:nvGrpSpPr>
        <p:grpSpPr bwMode="auto">
          <a:xfrm>
            <a:off x="914400" y="4800600"/>
            <a:ext cx="2905125" cy="1903413"/>
            <a:chOff x="3630" y="2179"/>
            <a:chExt cx="1830" cy="1199"/>
          </a:xfrm>
        </p:grpSpPr>
        <p:sp>
          <p:nvSpPr>
            <p:cNvPr id="39949" name="Rectangle 22"/>
            <p:cNvSpPr>
              <a:spLocks noChangeArrowheads="1"/>
            </p:cNvSpPr>
            <p:nvPr/>
          </p:nvSpPr>
          <p:spPr bwMode="auto">
            <a:xfrm>
              <a:off x="3630" y="2179"/>
              <a:ext cx="1830" cy="1199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pic>
          <p:nvPicPr>
            <p:cNvPr id="39950" name="Picture 23"/>
            <p:cNvPicPr>
              <a:picLocks noChangeArrowheads="1"/>
            </p:cNvPicPr>
            <p:nvPr/>
          </p:nvPicPr>
          <p:blipFill>
            <a:blip r:embed="rId5"/>
            <a:srcRect/>
            <a:stretch>
              <a:fillRect/>
            </a:stretch>
          </p:blipFill>
          <p:spPr bwMode="auto">
            <a:xfrm>
              <a:off x="3745" y="2287"/>
              <a:ext cx="1647" cy="10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229400" name="Rectangle 24"/>
          <p:cNvSpPr>
            <a:spLocks noChangeArrowheads="1"/>
          </p:cNvSpPr>
          <p:nvPr/>
        </p:nvSpPr>
        <p:spPr bwMode="auto">
          <a:xfrm>
            <a:off x="5845175" y="4800600"/>
            <a:ext cx="2079625" cy="2014538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229401" name="Picture 25"/>
          <p:cNvPicPr>
            <a:picLocks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921375" y="5024438"/>
            <a:ext cx="1879600" cy="179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9403" name="Rectangle 27"/>
          <p:cNvSpPr>
            <a:spLocks noChangeArrowheads="1"/>
          </p:cNvSpPr>
          <p:nvPr/>
        </p:nvSpPr>
        <p:spPr bwMode="auto">
          <a:xfrm>
            <a:off x="533400" y="4038600"/>
            <a:ext cx="45720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3. Mainframe computers</a:t>
            </a:r>
          </a:p>
        </p:txBody>
      </p:sp>
      <p:sp>
        <p:nvSpPr>
          <p:cNvPr id="229404" name="Rectangle 28"/>
          <p:cNvSpPr>
            <a:spLocks noChangeArrowheads="1"/>
          </p:cNvSpPr>
          <p:nvPr/>
        </p:nvSpPr>
        <p:spPr bwMode="auto">
          <a:xfrm>
            <a:off x="5410200" y="990600"/>
            <a:ext cx="273504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2. Minicomputers</a:t>
            </a:r>
          </a:p>
        </p:txBody>
      </p:sp>
      <p:sp>
        <p:nvSpPr>
          <p:cNvPr id="229405" name="Rectangle 29"/>
          <p:cNvSpPr>
            <a:spLocks noChangeArrowheads="1"/>
          </p:cNvSpPr>
          <p:nvPr/>
        </p:nvSpPr>
        <p:spPr bwMode="auto">
          <a:xfrm>
            <a:off x="5486400" y="4114800"/>
            <a:ext cx="287610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rtl="0"/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4. Supercomputers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2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2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2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2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9400" grpId="0" animBg="1"/>
      <p:bldP spid="229403" grpId="0"/>
      <p:bldP spid="229404" grpId="0"/>
      <p:bldP spid="22940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981200"/>
            <a:ext cx="80010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Microcomputer =&gt;Personal Computer =&gt; PC</a:t>
            </a:r>
          </a:p>
          <a:p>
            <a:pPr>
              <a:lnSpc>
                <a:spcPct val="90000"/>
              </a:lnSpc>
            </a:pP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There are</a:t>
            </a:r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 3</a:t>
            </a:r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 types of the Microcomputers :</a:t>
            </a:r>
          </a:p>
          <a:p>
            <a:pPr lvl="1">
              <a:lnSpc>
                <a:spcPct val="90000"/>
              </a:lnSpc>
              <a:buFontTx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Laptop</a:t>
            </a:r>
          </a:p>
          <a:p>
            <a:pPr lvl="1">
              <a:lnSpc>
                <a:spcPct val="90000"/>
              </a:lnSpc>
              <a:buFontTx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Desktop</a:t>
            </a:r>
          </a:p>
          <a:p>
            <a:pPr lvl="1">
              <a:lnSpc>
                <a:spcPct val="90000"/>
              </a:lnSpc>
              <a:buFontTx/>
              <a:buAutoNum type="arabicPeriod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Workstation</a:t>
            </a:r>
          </a:p>
          <a:p>
            <a:pPr>
              <a:lnSpc>
                <a:spcPct val="90000"/>
              </a:lnSpc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106E7B-89BE-4D6A-8827-5B5E6A880D67}" type="slidenum">
              <a:rPr lang="ar-JO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idx="1"/>
          </p:nvPr>
        </p:nvSpPr>
        <p:spPr>
          <a:xfrm>
            <a:off x="76200" y="2133600"/>
            <a:ext cx="9067800" cy="4114800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Personal Computer: A small, single-user computer based on a microprocessor. 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Workstation: A powerful, single-user computer. A workstation is like a personal computer, but it has :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a more powerful microprocessor and,</a:t>
            </a:r>
          </a:p>
          <a:p>
            <a:pPr lvl="1"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in general, a higher-quality monitor. </a:t>
            </a:r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864AD1-C675-408B-8EBE-ABF23DBB8B29}" type="slidenum">
              <a:rPr lang="ar-JO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Minicomputer, Mainframe, and Supercomputer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2362200"/>
            <a:ext cx="8915400" cy="4114800"/>
          </a:xfrm>
        </p:spPr>
        <p:txBody>
          <a:bodyPr>
            <a:normAutofit/>
          </a:bodyPr>
          <a:lstStyle/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Minicomputer: A multi-user computer capable of supporting up to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hundreds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users </a:t>
            </a: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simultaneously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Mainframe: A powerful multi-user computer capable of supporting many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hundreds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or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thousands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of users </a:t>
            </a:r>
            <a:r>
              <a:rPr lang="en-US" b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simultaneously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274320" indent="-274320" fontAlgn="auto">
              <a:lnSpc>
                <a:spcPct val="80000"/>
              </a:lnSpc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Supercomputer: An </a:t>
            </a:r>
            <a:r>
              <a:rPr lang="en-US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extremely fast computer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that can perform hundreds of millions of instructions per second. 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07EC411-43E3-4406-B5C8-28AAF5047F0B}" type="slidenum">
              <a:rPr lang="ar-JO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9"/>
          <p:cNvSpPr>
            <a:spLocks noGrp="1" noChangeArrowheads="1"/>
          </p:cNvSpPr>
          <p:nvPr>
            <p:ph type="title"/>
          </p:nvPr>
        </p:nvSpPr>
        <p:spPr>
          <a:xfrm>
            <a:off x="457200" y="841375"/>
            <a:ext cx="8229600" cy="1139825"/>
          </a:xfrm>
          <a:noFill/>
        </p:spPr>
        <p:txBody>
          <a:bodyPr lIns="92075" tIns="46038" rIns="92075" bIns="46038" anchor="t"/>
          <a:lstStyle/>
          <a:p>
            <a:pPr algn="ctr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Minicomputers</a:t>
            </a:r>
          </a:p>
        </p:txBody>
      </p:sp>
      <p:sp>
        <p:nvSpPr>
          <p:cNvPr id="44035" name="Rectangle 8"/>
          <p:cNvSpPr>
            <a:spLocks noGrp="1" noChangeArrowheads="1"/>
          </p:cNvSpPr>
          <p:nvPr>
            <p:ph idx="1"/>
          </p:nvPr>
        </p:nvSpPr>
        <p:spPr>
          <a:xfrm>
            <a:off x="304800" y="1981200"/>
            <a:ext cx="5411788" cy="3962400"/>
          </a:xfrm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Desk-sized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More processing speed and storage capacity than microcomputers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General data processing needs at small companies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Larger companies use them for specific purposes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865393B-3502-4730-B711-281E381490D2}" type="slidenum">
              <a:rPr lang="ar-JO"/>
              <a:pPr>
                <a:defRPr/>
              </a:pPr>
              <a:t>6</a:t>
            </a:fld>
            <a:endParaRPr lang="en-US"/>
          </a:p>
        </p:txBody>
      </p:sp>
      <p:sp>
        <p:nvSpPr>
          <p:cNvPr id="44037" name="Rectangle 2"/>
          <p:cNvSpPr>
            <a:spLocks noChangeArrowheads="1"/>
          </p:cNvSpPr>
          <p:nvPr/>
        </p:nvSpPr>
        <p:spPr bwMode="auto">
          <a:xfrm>
            <a:off x="0" y="920750"/>
            <a:ext cx="8991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8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4"/>
          <p:cNvSpPr>
            <a:spLocks noChangeArrowheads="1"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5964238" y="1966913"/>
            <a:ext cx="3027362" cy="2757487"/>
            <a:chOff x="3757" y="1239"/>
            <a:chExt cx="1907" cy="1737"/>
          </a:xfrm>
        </p:grpSpPr>
        <p:sp>
          <p:nvSpPr>
            <p:cNvPr id="29702" name="Rectangle 6"/>
            <p:cNvSpPr>
              <a:spLocks noChangeArrowheads="1"/>
            </p:cNvSpPr>
            <p:nvPr/>
          </p:nvSpPr>
          <p:spPr bwMode="auto">
            <a:xfrm>
              <a:off x="3757" y="1239"/>
              <a:ext cx="1907" cy="1737"/>
            </a:xfrm>
            <a:prstGeom prst="rect">
              <a:avLst/>
            </a:prstGeom>
            <a:solidFill>
              <a:srgbClr val="FFCC00"/>
            </a:soli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pic>
          <p:nvPicPr>
            <p:cNvPr id="44042" name="Picture 7"/>
            <p:cNvPicPr>
              <a:picLocks noChangeArrowheads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3916" y="1489"/>
              <a:ext cx="1691" cy="14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765175"/>
            <a:ext cx="8229600" cy="1139825"/>
          </a:xfrm>
          <a:noFill/>
        </p:spPr>
        <p:txBody>
          <a:bodyPr lIns="92075" tIns="46038" rIns="92075" bIns="46038" anchor="t"/>
          <a:lstStyle/>
          <a:p>
            <a:pPr algn="ctr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Mainframe Computers</a:t>
            </a:r>
          </a:p>
        </p:txBody>
      </p:sp>
      <p:sp>
        <p:nvSpPr>
          <p:cNvPr id="45059" name="Rectangle 5"/>
          <p:cNvSpPr>
            <a:spLocks noGrp="1" noChangeArrowheads="1"/>
          </p:cNvSpPr>
          <p:nvPr>
            <p:ph idx="1"/>
          </p:nvPr>
        </p:nvSpPr>
        <p:spPr>
          <a:xfrm>
            <a:off x="3810000" y="1981200"/>
            <a:ext cx="5334000" cy="3736975"/>
          </a:xfrm>
        </p:spPr>
        <p:txBody>
          <a:bodyPr lIns="92075" tIns="46038" rIns="92075" bIns="46038"/>
          <a:lstStyle/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Larger machines with special wiring and environmental controls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Faster processing and greater storage than minicomputers</a:t>
            </a:r>
          </a:p>
          <a:p>
            <a:pPr>
              <a:lnSpc>
                <a:spcPct val="90000"/>
              </a:lnSpc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Typical machine in large organizations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193F4B-CC0F-4EFE-ACD5-1FA56E2E1264}" type="slidenum">
              <a:rPr lang="ar-JO"/>
              <a:pPr>
                <a:defRPr/>
              </a:pPr>
              <a:t>7</a:t>
            </a:fld>
            <a:endParaRPr lang="en-US"/>
          </a:p>
        </p:txBody>
      </p:sp>
      <p:sp>
        <p:nvSpPr>
          <p:cNvPr id="45061" name="Rectangle 2"/>
          <p:cNvSpPr>
            <a:spLocks noChangeArrowheads="1"/>
          </p:cNvSpPr>
          <p:nvPr/>
        </p:nvSpPr>
        <p:spPr bwMode="auto">
          <a:xfrm>
            <a:off x="0" y="920750"/>
            <a:ext cx="8991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Rectangle 3"/>
          <p:cNvSpPr>
            <a:spLocks noChangeArrowheads="1"/>
          </p:cNvSpPr>
          <p:nvPr/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Rectangle 4"/>
          <p:cNvSpPr>
            <a:spLocks noChangeArrowheads="1"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7666" name="Rectangle 18"/>
          <p:cNvSpPr>
            <a:spLocks noChangeArrowheads="1"/>
          </p:cNvSpPr>
          <p:nvPr/>
        </p:nvSpPr>
        <p:spPr bwMode="auto">
          <a:xfrm>
            <a:off x="304800" y="2362200"/>
            <a:ext cx="3352800" cy="2462213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45065" name="Picture 1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057400"/>
            <a:ext cx="38100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6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39825"/>
          </a:xfrm>
          <a:noFill/>
        </p:spPr>
        <p:txBody>
          <a:bodyPr lIns="92075" tIns="46038" rIns="92075" bIns="46038" anchor="t"/>
          <a:lstStyle/>
          <a:p>
            <a:pPr algn="ctr">
              <a:lnSpc>
                <a:spcPct val="90000"/>
              </a:lnSpc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Supercomputers</a:t>
            </a:r>
          </a:p>
        </p:txBody>
      </p:sp>
      <p:sp>
        <p:nvSpPr>
          <p:cNvPr id="46083" name="Rectangle 5"/>
          <p:cNvSpPr>
            <a:spLocks noGrp="1" noChangeArrowheads="1"/>
          </p:cNvSpPr>
          <p:nvPr>
            <p:ph idx="1"/>
          </p:nvPr>
        </p:nvSpPr>
        <p:spPr>
          <a:xfrm>
            <a:off x="304800" y="1219200"/>
            <a:ext cx="8839200" cy="4114800"/>
          </a:xfrm>
        </p:spPr>
        <p:txBody>
          <a:bodyPr lIns="92075" tIns="46038" rIns="92075" bIns="46038"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most powerful of the four categories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Used by very large organizations, particularly for very math-intensive types of tasks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5B7E0D-44BE-431D-8FA8-A8D8E0F7573F}" type="slidenum">
              <a:rPr lang="ar-JO"/>
              <a:pPr>
                <a:defRPr/>
              </a:pPr>
              <a:t>8</a:t>
            </a:fld>
            <a:endParaRPr lang="en-US"/>
          </a:p>
        </p:txBody>
      </p:sp>
      <p:sp>
        <p:nvSpPr>
          <p:cNvPr id="46085" name="Rectangle 2"/>
          <p:cNvSpPr>
            <a:spLocks noChangeArrowheads="1"/>
          </p:cNvSpPr>
          <p:nvPr/>
        </p:nvSpPr>
        <p:spPr bwMode="auto">
          <a:xfrm>
            <a:off x="0" y="920750"/>
            <a:ext cx="8991600" cy="61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6" name="Rectangle 3"/>
          <p:cNvSpPr>
            <a:spLocks noChangeArrowheads="1"/>
          </p:cNvSpPr>
          <p:nvPr/>
        </p:nvSpPr>
        <p:spPr bwMode="auto">
          <a:xfrm>
            <a:off x="6858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6087" name="Rectangle 4"/>
          <p:cNvSpPr>
            <a:spLocks noChangeArrowheads="1"/>
          </p:cNvSpPr>
          <p:nvPr/>
        </p:nvSpPr>
        <p:spPr bwMode="auto">
          <a:xfrm>
            <a:off x="838200" y="2133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46088" name="Picture 19"/>
          <p:cNvPicPr>
            <a:picLocks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572000" y="3733800"/>
            <a:ext cx="4191000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6089" name="Picture 2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3733800"/>
            <a:ext cx="4419600" cy="320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1625"/>
            <a:ext cx="7772400" cy="765175"/>
          </a:xfrm>
        </p:spPr>
        <p:txBody>
          <a:bodyPr>
            <a:normAutofit fontScale="90000"/>
          </a:bodyPr>
          <a:lstStyle/>
          <a:p>
            <a:pPr algn="ctr"/>
            <a:r>
              <a:rPr lang="en-US" smtClean="0">
                <a:solidFill>
                  <a:schemeClr val="accent1"/>
                </a:solidFill>
                <a:latin typeface="Tahoma" pitchFamily="34" charset="0"/>
                <a:cs typeface="Tahoma" pitchFamily="34" charset="0"/>
              </a:rPr>
              <a:t>Supercomputers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5A0898-4994-48AA-942A-B7ED4550235E}" type="slidenum">
              <a:rPr lang="ar-JO"/>
              <a:pPr>
                <a:defRPr/>
              </a:pPr>
              <a:t>9</a:t>
            </a:fld>
            <a:endParaRPr lang="en-US"/>
          </a:p>
        </p:txBody>
      </p:sp>
      <p:pic>
        <p:nvPicPr>
          <p:cNvPr id="47108" name="Picture 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3400" y="1066800"/>
            <a:ext cx="7620000" cy="553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217</Words>
  <Application>Microsoft Office PowerPoint</Application>
  <PresentationFormat>On-screen Show (4:3)</PresentationFormat>
  <Paragraphs>44</Paragraphs>
  <Slides>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Flow</vt:lpstr>
      <vt:lpstr>Classification Of Computers</vt:lpstr>
      <vt:lpstr>Classification of Computers</vt:lpstr>
      <vt:lpstr>Slide 3</vt:lpstr>
      <vt:lpstr>Slide 4</vt:lpstr>
      <vt:lpstr>Minicomputer, Mainframe, and Supercomputer</vt:lpstr>
      <vt:lpstr>Minicomputers</vt:lpstr>
      <vt:lpstr>Mainframe Computers</vt:lpstr>
      <vt:lpstr>Supercomputers</vt:lpstr>
      <vt:lpstr>Supercomputers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Classification Of Computers</dc:title>
  <dc:creator>XTREME</dc:creator>
  <cp:lastModifiedBy>XTREME</cp:lastModifiedBy>
  <cp:revision>2</cp:revision>
  <dcterms:created xsi:type="dcterms:W3CDTF">2021-03-16T06:19:54Z</dcterms:created>
  <dcterms:modified xsi:type="dcterms:W3CDTF">2021-03-16T06:24:47Z</dcterms:modified>
</cp:coreProperties>
</file>