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3EB7B7-1A7B-45FF-9C5A-B1D9C9F35190}"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EB7B7-1A7B-45FF-9C5A-B1D9C9F35190}"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EB7B7-1A7B-45FF-9C5A-B1D9C9F35190}"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EB7B7-1A7B-45FF-9C5A-B1D9C9F35190}"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3EB7B7-1A7B-45FF-9C5A-B1D9C9F35190}"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3EB7B7-1A7B-45FF-9C5A-B1D9C9F35190}" type="datetimeFigureOut">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3EB7B7-1A7B-45FF-9C5A-B1D9C9F35190}" type="datetimeFigureOut">
              <a:rPr lang="en-US" smtClean="0"/>
              <a:pPr/>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3EB7B7-1A7B-45FF-9C5A-B1D9C9F35190}" type="datetimeFigureOut">
              <a:rPr lang="en-US" smtClean="0"/>
              <a:pPr/>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3EB7B7-1A7B-45FF-9C5A-B1D9C9F35190}" type="datetimeFigureOut">
              <a:rPr lang="en-US" smtClean="0"/>
              <a:pPr/>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EB7B7-1A7B-45FF-9C5A-B1D9C9F35190}" type="datetimeFigureOut">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EB7B7-1A7B-45FF-9C5A-B1D9C9F35190}" type="datetimeFigureOut">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D7650-4859-4539-A61F-A50B97E346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3EB7B7-1A7B-45FF-9C5A-B1D9C9F35190}" type="datetimeFigureOut">
              <a:rPr lang="en-US" smtClean="0"/>
              <a:pPr/>
              <a:t>3/2/2021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D7650-4859-4539-A61F-A50B97E346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228600"/>
            <a:ext cx="6553200" cy="1143000"/>
          </a:xfrm>
        </p:spPr>
        <p:txBody>
          <a:bodyPr>
            <a:normAutofit/>
          </a:bodyPr>
          <a:lstStyle/>
          <a:p>
            <a:r>
              <a:rPr lang="en-US" sz="6000" b="1" dirty="0" smtClean="0">
                <a:solidFill>
                  <a:schemeClr val="tx2">
                    <a:lumMod val="50000"/>
                  </a:schemeClr>
                </a:solidFill>
              </a:rPr>
              <a:t>B.ED (SEM-I)</a:t>
            </a:r>
            <a:endParaRPr lang="en-US" sz="6000" dirty="0">
              <a:solidFill>
                <a:schemeClr val="tx2">
                  <a:lumMod val="50000"/>
                </a:schemeClr>
              </a:solidFill>
            </a:endParaRPr>
          </a:p>
        </p:txBody>
      </p:sp>
      <p:sp>
        <p:nvSpPr>
          <p:cNvPr id="3" name="Subtitle 2"/>
          <p:cNvSpPr>
            <a:spLocks noGrp="1"/>
          </p:cNvSpPr>
          <p:nvPr>
            <p:ph type="subTitle" idx="1"/>
          </p:nvPr>
        </p:nvSpPr>
        <p:spPr>
          <a:xfrm>
            <a:off x="0" y="1600200"/>
            <a:ext cx="9144000" cy="5105400"/>
          </a:xfrm>
        </p:spPr>
        <p:txBody>
          <a:bodyPr>
            <a:normAutofit/>
          </a:bodyPr>
          <a:lstStyle/>
          <a:p>
            <a:r>
              <a:rPr lang="en-US" sz="3400" b="1" dirty="0" smtClean="0">
                <a:solidFill>
                  <a:srgbClr val="C00000"/>
                </a:solidFill>
                <a:latin typeface="Calibri" pitchFamily="34" charset="0"/>
                <a:cs typeface="Calibri" pitchFamily="34" charset="0"/>
              </a:rPr>
              <a:t>SUBJECT- GROWTH AND DEVELOPMENT OF THE LEARNER  </a:t>
            </a:r>
          </a:p>
          <a:p>
            <a:r>
              <a:rPr lang="en-US" b="1" dirty="0" smtClean="0">
                <a:solidFill>
                  <a:schemeClr val="accent2">
                    <a:lumMod val="75000"/>
                  </a:schemeClr>
                </a:solidFill>
                <a:latin typeface="Calibri" pitchFamily="34" charset="0"/>
                <a:cs typeface="Calibri" pitchFamily="34" charset="0"/>
              </a:rPr>
              <a:t/>
            </a:r>
            <a:br>
              <a:rPr lang="en-US" b="1" dirty="0" smtClean="0">
                <a:solidFill>
                  <a:schemeClr val="accent2">
                    <a:lumMod val="75000"/>
                  </a:schemeClr>
                </a:solidFill>
                <a:latin typeface="Calibri" pitchFamily="34" charset="0"/>
                <a:cs typeface="Calibri" pitchFamily="34" charset="0"/>
              </a:rPr>
            </a:br>
            <a:r>
              <a:rPr lang="en-US" sz="3600" b="1" dirty="0" smtClean="0">
                <a:solidFill>
                  <a:schemeClr val="tx1">
                    <a:lumMod val="95000"/>
                    <a:lumOff val="5000"/>
                  </a:schemeClr>
                </a:solidFill>
                <a:latin typeface="Calibri" pitchFamily="34" charset="0"/>
                <a:cs typeface="Calibri" pitchFamily="34" charset="0"/>
              </a:rPr>
              <a:t>TOPIC – Meaning of Growth and Development</a:t>
            </a:r>
            <a:endParaRPr lang="en-US" b="1" dirty="0" smtClean="0">
              <a:solidFill>
                <a:schemeClr val="tx1">
                  <a:lumMod val="95000"/>
                  <a:lumOff val="5000"/>
                </a:schemeClr>
              </a:solidFill>
              <a:latin typeface="Calibri" pitchFamily="34" charset="0"/>
              <a:cs typeface="Calibri" pitchFamily="34" charset="0"/>
            </a:endParaRPr>
          </a:p>
          <a:p>
            <a:r>
              <a:rPr lang="en-US" b="1" dirty="0" smtClean="0">
                <a:solidFill>
                  <a:schemeClr val="accent4">
                    <a:lumMod val="50000"/>
                  </a:schemeClr>
                </a:solidFill>
                <a:latin typeface="Times New Roman" pitchFamily="18" charset="0"/>
                <a:cs typeface="Times New Roman" pitchFamily="18" charset="0"/>
              </a:rPr>
              <a:t/>
            </a:r>
            <a:br>
              <a:rPr lang="en-US" b="1" dirty="0" smtClean="0">
                <a:solidFill>
                  <a:schemeClr val="accent4">
                    <a:lumMod val="50000"/>
                  </a:schemeClr>
                </a:solidFill>
                <a:latin typeface="Times New Roman" pitchFamily="18" charset="0"/>
                <a:cs typeface="Times New Roman" pitchFamily="18" charset="0"/>
              </a:rPr>
            </a:br>
            <a:r>
              <a:rPr lang="en-US" sz="3600" b="1" dirty="0" smtClean="0">
                <a:solidFill>
                  <a:schemeClr val="tx2">
                    <a:lumMod val="50000"/>
                  </a:schemeClr>
                </a:solidFill>
                <a:latin typeface="Calibri" pitchFamily="34" charset="0"/>
                <a:cs typeface="Calibri" pitchFamily="34" charset="0"/>
              </a:rPr>
              <a:t>Asst. Prof. MANPREET KAUR</a:t>
            </a:r>
            <a:br>
              <a:rPr lang="en-US" sz="3600" b="1" dirty="0" smtClean="0">
                <a:solidFill>
                  <a:schemeClr val="tx2">
                    <a:lumMod val="50000"/>
                  </a:schemeClr>
                </a:solidFill>
                <a:latin typeface="Calibri" pitchFamily="34" charset="0"/>
                <a:cs typeface="Calibri" pitchFamily="34" charset="0"/>
              </a:rPr>
            </a:b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sz="3400" b="1" dirty="0" smtClean="0">
                <a:solidFill>
                  <a:srgbClr val="C00000"/>
                </a:solidFill>
                <a:latin typeface="Calibri" pitchFamily="34" charset="0"/>
                <a:cs typeface="Calibri" pitchFamily="34" charset="0"/>
              </a:rPr>
              <a:t>SADBHAVNA COLLEGE OF EDUCATION FOR WOMEN, RAIKOT</a:t>
            </a:r>
            <a:endParaRPr lang="en-US" sz="3400" dirty="0" smtClean="0">
              <a:solidFill>
                <a:srgbClr val="C00000"/>
              </a:solidFill>
              <a:latin typeface="Calibri" pitchFamily="34" charset="0"/>
              <a:cs typeface="Calibri" pitchFamily="34" charset="0"/>
            </a:endParaRPr>
          </a:p>
          <a:p>
            <a:endParaRPr lang="en-US" dirty="0"/>
          </a:p>
        </p:txBody>
      </p:sp>
      <p:pic>
        <p:nvPicPr>
          <p:cNvPr id="4" name="Picture 2" descr="C:\Users\XTREME\Desktop\Sadbhavna Logo.jpg"/>
          <p:cNvPicPr>
            <a:picLocks noChangeAspect="1" noChangeArrowheads="1"/>
          </p:cNvPicPr>
          <p:nvPr/>
        </p:nvPicPr>
        <p:blipFill>
          <a:blip r:embed="rId2"/>
          <a:srcRect/>
          <a:stretch>
            <a:fillRect/>
          </a:stretch>
        </p:blipFill>
        <p:spPr bwMode="auto">
          <a:xfrm>
            <a:off x="1295400" y="228600"/>
            <a:ext cx="1295400" cy="1066800"/>
          </a:xfrm>
          <a:prstGeom prst="rect">
            <a:avLst/>
          </a:prstGeom>
          <a:solidFill>
            <a:schemeClr val="tx1"/>
          </a:solidFill>
          <a:ln>
            <a:solidFill>
              <a:schemeClr val="tx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latin typeface="+mn-lt"/>
              </a:rPr>
              <a:t>Growth and Development</a:t>
            </a:r>
            <a:endParaRPr lang="en-US" b="1" dirty="0">
              <a:solidFill>
                <a:srgbClr val="C00000"/>
              </a:solidFill>
              <a:latin typeface="+mn-lt"/>
            </a:endParaRPr>
          </a:p>
        </p:txBody>
      </p:sp>
      <p:sp>
        <p:nvSpPr>
          <p:cNvPr id="3" name="Content Placeholder 2"/>
          <p:cNvSpPr>
            <a:spLocks noGrp="1"/>
          </p:cNvSpPr>
          <p:nvPr>
            <p:ph idx="1"/>
          </p:nvPr>
        </p:nvSpPr>
        <p:spPr/>
        <p:txBody>
          <a:bodyPr>
            <a:normAutofit/>
          </a:bodyPr>
          <a:lstStyle/>
          <a:p>
            <a:pPr algn="just"/>
            <a:r>
              <a:rPr lang="en-US" sz="4400" b="1" dirty="0">
                <a:solidFill>
                  <a:schemeClr val="accent2">
                    <a:lumMod val="50000"/>
                  </a:schemeClr>
                </a:solidFill>
              </a:rPr>
              <a:t>In the Biological term, there’s a minute difference between the terms growth and development. These words describe a separate set of events in an organism or plant</a:t>
            </a:r>
            <a:r>
              <a:rPr lang="en-US" sz="4400" b="1" dirty="0" smtClean="0">
                <a:solidFill>
                  <a:schemeClr val="accent2">
                    <a:lumMod val="50000"/>
                  </a:schemeClr>
                </a:solidFill>
              </a:rPr>
              <a:t>.</a:t>
            </a:r>
          </a:p>
          <a:p>
            <a:pPr algn="just"/>
            <a:endParaRPr lang="en-US" b="1" dirty="0">
              <a:solidFill>
                <a:srgbClr val="C00000"/>
              </a:solidFill>
            </a:endParaRPr>
          </a:p>
          <a:p>
            <a:pPr algn="just">
              <a:buNone/>
            </a:pPr>
            <a:endParaRPr lang="en-US" dirty="0"/>
          </a:p>
        </p:txBody>
      </p:sp>
      <p:sp>
        <p:nvSpPr>
          <p:cNvPr id="1026" name="AutoShape 2" descr="Growth and Developmen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Growth and Developmen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solidFill>
                  <a:srgbClr val="C00000"/>
                </a:solidFill>
              </a:rPr>
              <a:t>Meaning of Growth</a:t>
            </a:r>
            <a:endParaRPr lang="en-US" b="1" dirty="0">
              <a:solidFill>
                <a:srgbClr val="C00000"/>
              </a:solidFill>
            </a:endParaRPr>
          </a:p>
        </p:txBody>
      </p:sp>
      <p:sp>
        <p:nvSpPr>
          <p:cNvPr id="3" name="Content Placeholder 2"/>
          <p:cNvSpPr>
            <a:spLocks noGrp="1"/>
          </p:cNvSpPr>
          <p:nvPr>
            <p:ph idx="1"/>
          </p:nvPr>
        </p:nvSpPr>
        <p:spPr>
          <a:xfrm>
            <a:off x="76200" y="1295400"/>
            <a:ext cx="8915400" cy="4800600"/>
          </a:xfrm>
        </p:spPr>
        <p:txBody>
          <a:bodyPr>
            <a:noAutofit/>
          </a:bodyPr>
          <a:lstStyle/>
          <a:p>
            <a:pPr algn="just">
              <a:buNone/>
            </a:pPr>
            <a:r>
              <a:rPr lang="en-US" b="1" dirty="0" smtClean="0">
                <a:solidFill>
                  <a:schemeClr val="accent2">
                    <a:lumMod val="50000"/>
                  </a:schemeClr>
                </a:solidFill>
              </a:rPr>
              <a:t>   </a:t>
            </a:r>
            <a:r>
              <a:rPr lang="en-US" sz="3400" b="1" dirty="0" smtClean="0">
                <a:solidFill>
                  <a:schemeClr val="accent2">
                    <a:lumMod val="50000"/>
                  </a:schemeClr>
                </a:solidFill>
              </a:rPr>
              <a:t>Growth meaning is increase in size, height and weight. It implies growth of heart, brain, muscle and body in general. It can generally be easily observed or measured.</a:t>
            </a:r>
          </a:p>
          <a:p>
            <a:pPr algn="just">
              <a:buNone/>
            </a:pPr>
            <a:r>
              <a:rPr lang="en-US" sz="3400" b="1" dirty="0" smtClean="0">
                <a:solidFill>
                  <a:schemeClr val="accent2">
                    <a:lumMod val="50000"/>
                  </a:schemeClr>
                </a:solidFill>
              </a:rPr>
              <a:t>*Sorenson- “By social growth and development we mean increasing ability to get along with oneself and others.”</a:t>
            </a:r>
          </a:p>
          <a:p>
            <a:pPr algn="just">
              <a:buNone/>
            </a:pPr>
            <a:r>
              <a:rPr lang="en-US" sz="3400" b="1" dirty="0" smtClean="0">
                <a:solidFill>
                  <a:schemeClr val="accent2">
                    <a:lumMod val="50000"/>
                  </a:schemeClr>
                </a:solidFill>
              </a:rPr>
              <a:t>*</a:t>
            </a:r>
            <a:r>
              <a:rPr lang="en-US" sz="3400" b="1" dirty="0" err="1" smtClean="0">
                <a:solidFill>
                  <a:schemeClr val="accent2">
                    <a:lumMod val="50000"/>
                  </a:schemeClr>
                </a:solidFill>
              </a:rPr>
              <a:t>Proffit</a:t>
            </a:r>
            <a:r>
              <a:rPr lang="en-US" sz="3400" b="1" dirty="0" smtClean="0">
                <a:solidFill>
                  <a:schemeClr val="accent2">
                    <a:lumMod val="50000"/>
                  </a:schemeClr>
                </a:solidFill>
              </a:rPr>
              <a:t>- Growth usually refers to an increase in size and number.</a:t>
            </a:r>
            <a:endParaRPr lang="en-US" sz="3400" b="1"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4800" b="1" dirty="0" smtClean="0">
                <a:solidFill>
                  <a:srgbClr val="C00000"/>
                </a:solidFill>
              </a:rPr>
              <a:t>Meaning of Development</a:t>
            </a:r>
            <a:endParaRPr lang="en-US" sz="4800" dirty="0"/>
          </a:p>
        </p:txBody>
      </p:sp>
      <p:sp>
        <p:nvSpPr>
          <p:cNvPr id="3" name="Content Placeholder 2"/>
          <p:cNvSpPr>
            <a:spLocks noGrp="1"/>
          </p:cNvSpPr>
          <p:nvPr>
            <p:ph idx="1"/>
          </p:nvPr>
        </p:nvSpPr>
        <p:spPr>
          <a:xfrm>
            <a:off x="0" y="914400"/>
            <a:ext cx="8991600" cy="5867400"/>
          </a:xfrm>
        </p:spPr>
        <p:txBody>
          <a:bodyPr>
            <a:noAutofit/>
          </a:bodyPr>
          <a:lstStyle/>
          <a:p>
            <a:pPr algn="just">
              <a:buNone/>
            </a:pPr>
            <a:r>
              <a:rPr lang="en-US" sz="3400" b="1" dirty="0" smtClean="0">
                <a:solidFill>
                  <a:schemeClr val="accent1">
                    <a:lumMod val="50000"/>
                  </a:schemeClr>
                </a:solidFill>
              </a:rPr>
              <a:t>   </a:t>
            </a:r>
            <a:r>
              <a:rPr lang="en-US" sz="3300" b="1" dirty="0" smtClean="0">
                <a:solidFill>
                  <a:schemeClr val="accent2">
                    <a:lumMod val="50000"/>
                  </a:schemeClr>
                </a:solidFill>
              </a:rPr>
              <a:t>Development implies increase in living standards, improved health and well-being for all and the achievement of whatever is regarded as general good for society.</a:t>
            </a:r>
          </a:p>
          <a:p>
            <a:pPr algn="just">
              <a:buNone/>
            </a:pPr>
            <a:r>
              <a:rPr lang="en-US" sz="3300" b="1" dirty="0" smtClean="0">
                <a:solidFill>
                  <a:schemeClr val="accent2">
                    <a:lumMod val="50000"/>
                  </a:schemeClr>
                </a:solidFill>
              </a:rPr>
              <a:t>*Amartya </a:t>
            </a:r>
            <a:r>
              <a:rPr lang="en-US" sz="3300" b="1" dirty="0" err="1" smtClean="0">
                <a:solidFill>
                  <a:schemeClr val="accent2">
                    <a:lumMod val="50000"/>
                  </a:schemeClr>
                </a:solidFill>
              </a:rPr>
              <a:t>Sen</a:t>
            </a:r>
            <a:r>
              <a:rPr lang="en-US" sz="3300" b="1" dirty="0" smtClean="0">
                <a:solidFill>
                  <a:schemeClr val="accent2">
                    <a:lumMod val="50000"/>
                  </a:schemeClr>
                </a:solidFill>
              </a:rPr>
              <a:t>- Development must be judged by its impact on people, not only by changes in their income but more generally in terms of their choices, capabilities and freedoms and we should be concerned about the distribution of these improvements, not just the simple average for a society.</a:t>
            </a:r>
            <a:endParaRPr lang="en-US" sz="3300" b="1" dirty="0">
              <a:solidFill>
                <a:schemeClr val="accent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3600"/>
            <a:ext cx="9144000" cy="1676400"/>
          </a:xfrm>
        </p:spPr>
        <p:txBody>
          <a:bodyPr>
            <a:noAutofit/>
          </a:bodyPr>
          <a:lstStyle/>
          <a:p>
            <a:r>
              <a:rPr lang="en-US" sz="9600" b="1" dirty="0" smtClean="0">
                <a:solidFill>
                  <a:srgbClr val="C00000"/>
                </a:solidFill>
              </a:rPr>
              <a:t>Thank You</a:t>
            </a:r>
            <a:endParaRPr lang="en-US" sz="9600" b="1" dirty="0">
              <a:solidFill>
                <a:srgbClr val="C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182</Words>
  <Application>Microsoft Office PowerPoint</Application>
  <PresentationFormat>On-screen Show (4:3)</PresentationFormat>
  <Paragraphs>14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B.ED (SEM-I)</vt:lpstr>
      <vt:lpstr>Growth and Development</vt:lpstr>
      <vt:lpstr>Meaning of Growth</vt:lpstr>
      <vt:lpstr>Meaning of Development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gcl</cp:lastModifiedBy>
  <cp:revision>17</cp:revision>
  <dcterms:created xsi:type="dcterms:W3CDTF">2021-03-01T07:26:23Z</dcterms:created>
  <dcterms:modified xsi:type="dcterms:W3CDTF">2021-03-02T14:02:29Z</dcterms:modified>
</cp:coreProperties>
</file>